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"/>
  </p:notesMasterIdLst>
  <p:sldIdLst>
    <p:sldId id="256" r:id="rId2"/>
    <p:sldId id="257" r:id="rId3"/>
    <p:sldId id="258" r:id="rId4"/>
    <p:sldId id="262" r:id="rId5"/>
    <p:sldId id="260" r:id="rId6"/>
    <p:sldId id="261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13C64-8A9E-4D82-A4DC-28A61A4F6663}" type="datetimeFigureOut">
              <a:rPr lang="it-IT" smtClean="0"/>
              <a:pPr/>
              <a:t>01/12/2017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9BD93-95CF-4227-9A88-1BCE3D1D510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9BD93-95CF-4227-9A88-1BCE3D1D5107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5" name="Sottotitolo 24"/>
          <p:cNvSpPr>
            <a:spLocks noGrp="1"/>
          </p:cNvSpPr>
          <p:nvPr>
            <p:ph type="subTitle" idx="1"/>
          </p:nvPr>
        </p:nvSpPr>
        <p:spPr>
          <a:xfrm>
            <a:off x="3354441" y="3539865"/>
            <a:ext cx="5114779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1" name="Segnaposto data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CEA4EB0-45F8-428E-9B90-41786B28F776}" type="datetimeFigureOut">
              <a:rPr lang="it-IT" smtClean="0"/>
              <a:pPr/>
              <a:t>01/12/2017</a:t>
            </a:fld>
            <a:endParaRPr lang="it-IT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3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80C4099-50EC-4A79-A5DC-5E41117AB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EA4EB0-45F8-428E-9B90-41786B28F776}" type="datetimeFigureOut">
              <a:rPr lang="it-IT" smtClean="0"/>
              <a:pPr/>
              <a:t>01/12/2017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0C4099-50EC-4A79-A5DC-5E41117AB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274956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CEA4EB0-45F8-428E-9B90-41786B28F776}" type="datetimeFigureOut">
              <a:rPr lang="it-IT" smtClean="0"/>
              <a:pPr/>
              <a:t>01/12/2017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80C4099-50EC-4A79-A5DC-5E41117AB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EA4EB0-45F8-428E-9B90-41786B28F776}" type="datetimeFigureOut">
              <a:rPr lang="it-IT" smtClean="0"/>
              <a:pPr/>
              <a:t>01/12/2017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0C4099-50EC-4A79-A5DC-5E41117AB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2821838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24239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CEA4EB0-45F8-428E-9B90-41786B28F776}" type="datetimeFigureOut">
              <a:rPr lang="it-IT" smtClean="0"/>
              <a:pPr/>
              <a:t>01/12/2017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735359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80C4099-50EC-4A79-A5DC-5E41117AB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178808" y="1600201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EA4EB0-45F8-428E-9B90-41786B28F776}" type="datetimeFigureOut">
              <a:rPr lang="it-IT" smtClean="0"/>
              <a:pPr/>
              <a:t>01/12/2017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0C4099-50EC-4A79-A5DC-5E41117AB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EA4EB0-45F8-428E-9B90-41786B28F776}" type="datetimeFigureOut">
              <a:rPr lang="it-IT" smtClean="0"/>
              <a:pPr/>
              <a:t>01/12/2017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0C4099-50EC-4A79-A5DC-5E41117AB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EA4EB0-45F8-428E-9B90-41786B28F776}" type="datetimeFigureOut">
              <a:rPr lang="it-IT" smtClean="0"/>
              <a:pPr/>
              <a:t>01/12/2017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0C4099-50EC-4A79-A5DC-5E41117AB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CEA4EB0-45F8-428E-9B90-41786B28F776}" type="datetimeFigureOut">
              <a:rPr lang="it-IT" smtClean="0"/>
              <a:pPr/>
              <a:t>01/12/2017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0C4099-50EC-4A79-A5DC-5E41117AB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97417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EA4EB0-45F8-428E-9B90-41786B28F776}" type="datetimeFigureOut">
              <a:rPr lang="it-IT" smtClean="0"/>
              <a:pPr/>
              <a:t>01/12/2017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0C4099-50EC-4A79-A5DC-5E41117AB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rot="21240000">
            <a:off x="597970" y="1004669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 rot="21420000">
            <a:off x="596707" y="998817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89099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389099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EA4EB0-45F8-428E-9B90-41786B28F776}" type="datetimeFigureOut">
              <a:rPr lang="it-IT" smtClean="0"/>
              <a:pPr/>
              <a:t>01/12/2017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0C4099-50EC-4A79-A5DC-5E41117ABA1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immagine 9"/>
          <p:cNvSpPr>
            <a:spLocks noGrp="1"/>
          </p:cNvSpPr>
          <p:nvPr>
            <p:ph type="pic" idx="1"/>
          </p:nvPr>
        </p:nvSpPr>
        <p:spPr>
          <a:xfrm>
            <a:off x="663683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egnaposto titolo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1" name="Segnaposto testo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7" name="Segnaposto data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CEA4EB0-45F8-428E-9B90-41786B28F776}" type="datetimeFigureOut">
              <a:rPr lang="it-IT" smtClean="0"/>
              <a:pPr/>
              <a:t>01/12/2017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80C4099-50EC-4A79-A5DC-5E41117AB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parità si oppone alla diseguaglianza e alle discriminazioni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la voce e il silenzio dello stereotipo</a:t>
            </a:r>
            <a:endParaRPr lang="it-IT" dirty="0"/>
          </a:p>
        </p:txBody>
      </p:sp>
    </p:spTree>
  </p:cSld>
  <p:clrMapOvr>
    <a:masterClrMapping/>
  </p:clrMapOvr>
  <p:transition spd="slow" advClick="0" advTm="6000">
    <p:wipe dir="d"/>
    <p:sndAc>
      <p:stSnd>
        <p:snd r:embed="rId3" name="Tchaikovsky   Il lago dei cigni avi[1]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Gli alunni delle classi 2^,3^,4^ del plesso </a:t>
            </a:r>
            <a:r>
              <a:rPr lang="it-IT" dirty="0" err="1" smtClean="0"/>
              <a:t>S.Francesco</a:t>
            </a:r>
            <a:r>
              <a:rPr lang="it-IT" dirty="0" smtClean="0"/>
              <a:t>, attraverso disegni, interviste, visione di filmati, hanno affrontato in maniera giocosa la tematica riguardante uguaglianze e differenze tra maschile e femminile partendo dalle rispettive caratteristiche. </a:t>
            </a:r>
          </a:p>
          <a:p>
            <a:endParaRPr lang="it-IT" dirty="0"/>
          </a:p>
        </p:txBody>
      </p:sp>
    </p:spTree>
  </p:cSld>
  <p:clrMapOvr>
    <a:masterClrMapping/>
  </p:clrMapOvr>
  <p:transition spd="slow" advClick="0" advTm="9000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Win-8\Desktop\20171118_090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384376" cy="4437112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492896"/>
            <a:ext cx="2808312" cy="3240360"/>
          </a:xfrm>
        </p:spPr>
        <p:txBody>
          <a:bodyPr anchor="t">
            <a:normAutofit fontScale="90000"/>
          </a:bodyPr>
          <a:lstStyle/>
          <a:p>
            <a:r>
              <a:rPr lang="it-IT" sz="2700" cap="none" dirty="0" smtClean="0">
                <a:solidFill>
                  <a:schemeClr val="tx1"/>
                </a:solidFill>
              </a:rPr>
              <a:t/>
            </a:r>
            <a:br>
              <a:rPr lang="it-IT" sz="2700" cap="none" dirty="0" smtClean="0">
                <a:solidFill>
                  <a:schemeClr val="tx1"/>
                </a:solidFill>
              </a:rPr>
            </a:br>
            <a:r>
              <a:rPr lang="it-IT" sz="2700" cap="none" dirty="0" smtClean="0">
                <a:solidFill>
                  <a:schemeClr val="tx1"/>
                </a:solidFill>
              </a:rPr>
              <a:t/>
            </a:r>
            <a:br>
              <a:rPr lang="it-IT" sz="2700" cap="none" dirty="0" smtClean="0">
                <a:solidFill>
                  <a:schemeClr val="tx1"/>
                </a:solidFill>
              </a:rPr>
            </a:br>
            <a: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  <a:t>Se penso femmina …</a:t>
            </a:r>
            <a:b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  <a:t>tranquilla</a:t>
            </a:r>
            <a:b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  <a:t>elegante</a:t>
            </a:r>
            <a:b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  <a:t>capelli lunghi</a:t>
            </a:r>
            <a:b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  <a:t>romantica</a:t>
            </a:r>
            <a:b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  <a:t> tenace …</a:t>
            </a:r>
            <a:br>
              <a:rPr lang="it-IT" sz="2000" b="0" cap="none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it-IT" sz="2000" cap="none" dirty="0" smtClean="0"/>
              <a:t/>
            </a:r>
            <a:br>
              <a:rPr lang="it-IT" sz="2000" cap="none" dirty="0" smtClean="0"/>
            </a:br>
            <a:r>
              <a:rPr lang="it-IT" sz="2000" cap="none" dirty="0" smtClean="0"/>
              <a:t/>
            </a:r>
            <a:br>
              <a:rPr lang="it-IT" sz="2000" cap="none" dirty="0" smtClean="0"/>
            </a:br>
            <a:endParaRPr lang="it-IT" sz="2000" cap="none" dirty="0"/>
          </a:p>
        </p:txBody>
      </p:sp>
      <p:pic>
        <p:nvPicPr>
          <p:cNvPr id="1028" name="Picture 4" descr="C:\Users\Win-8\Desktop\diritti 2017\20171118_114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60648"/>
            <a:ext cx="4280024" cy="2718048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179512" y="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latin typeface="Arial Black" pitchFamily="34" charset="0"/>
              </a:rPr>
              <a:t>Se penso maschio …</a:t>
            </a:r>
            <a:br>
              <a:rPr lang="it-IT" dirty="0" smtClean="0">
                <a:latin typeface="Arial Black" pitchFamily="34" charset="0"/>
              </a:rPr>
            </a:br>
            <a:r>
              <a:rPr lang="it-IT" dirty="0" smtClean="0">
                <a:latin typeface="Arial Black" pitchFamily="34" charset="0"/>
              </a:rPr>
              <a:t/>
            </a:r>
            <a:br>
              <a:rPr lang="it-IT" dirty="0" smtClean="0">
                <a:latin typeface="Arial Black" pitchFamily="34" charset="0"/>
              </a:rPr>
            </a:br>
            <a:r>
              <a:rPr lang="it-IT" dirty="0" smtClean="0">
                <a:latin typeface="Arial Black" pitchFamily="34" charset="0"/>
              </a:rPr>
              <a:t>forte</a:t>
            </a:r>
            <a:br>
              <a:rPr lang="it-IT" dirty="0" smtClean="0">
                <a:latin typeface="Arial Black" pitchFamily="34" charset="0"/>
              </a:rPr>
            </a:br>
            <a:r>
              <a:rPr lang="it-IT" dirty="0" smtClean="0">
                <a:latin typeface="Arial Black" pitchFamily="34" charset="0"/>
              </a:rPr>
              <a:t>sicuro</a:t>
            </a:r>
            <a:br>
              <a:rPr lang="it-IT" dirty="0" smtClean="0">
                <a:latin typeface="Arial Black" pitchFamily="34" charset="0"/>
              </a:rPr>
            </a:br>
            <a:r>
              <a:rPr lang="it-IT" dirty="0" smtClean="0">
                <a:latin typeface="Arial Black" pitchFamily="34" charset="0"/>
              </a:rPr>
              <a:t>coraggioso</a:t>
            </a:r>
            <a:br>
              <a:rPr lang="it-IT" dirty="0" smtClean="0">
                <a:latin typeface="Arial Black" pitchFamily="34" charset="0"/>
              </a:rPr>
            </a:br>
            <a:r>
              <a:rPr lang="it-IT" dirty="0" smtClean="0">
                <a:latin typeface="Arial Black" pitchFamily="34" charset="0"/>
              </a:rPr>
              <a:t>lavoratore</a:t>
            </a:r>
            <a:br>
              <a:rPr lang="it-IT" dirty="0" smtClean="0">
                <a:latin typeface="Arial Black" pitchFamily="34" charset="0"/>
              </a:rPr>
            </a:br>
            <a:r>
              <a:rPr lang="it-IT" dirty="0" smtClean="0">
                <a:latin typeface="Arial Black" pitchFamily="34" charset="0"/>
              </a:rPr>
              <a:t>motociclista …</a:t>
            </a:r>
            <a:br>
              <a:rPr lang="it-IT" dirty="0" smtClean="0">
                <a:latin typeface="Arial Black" pitchFamily="34" charset="0"/>
              </a:rPr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it-IT" dirty="0" smtClean="0"/>
              <a:t>E </a:t>
            </a:r>
            <a:r>
              <a:rPr lang="it-IT" cap="none" dirty="0" smtClean="0"/>
              <a:t>ora </a:t>
            </a:r>
            <a:r>
              <a:rPr lang="it-IT" cap="none" dirty="0" err="1" smtClean="0"/>
              <a:t>circle</a:t>
            </a:r>
            <a:r>
              <a:rPr lang="it-IT" cap="none" dirty="0" smtClean="0"/>
              <a:t> </a:t>
            </a:r>
            <a:r>
              <a:rPr lang="it-IT" cap="none" dirty="0" err="1" smtClean="0"/>
              <a:t>time</a:t>
            </a:r>
            <a:r>
              <a:rPr lang="it-IT" cap="none" dirty="0" smtClean="0"/>
              <a:t>!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609416"/>
            <a:ext cx="7228656" cy="484632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/>
          <a:lstStyle/>
          <a:p>
            <a:endParaRPr lang="it-IT" dirty="0"/>
          </a:p>
        </p:txBody>
      </p:sp>
      <p:pic>
        <p:nvPicPr>
          <p:cNvPr id="2050" name="Picture 2" descr="C:\Users\Win-8\Desktop\20171118_094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68760"/>
            <a:ext cx="4104456" cy="5328592"/>
          </a:xfrm>
          <a:prstGeom prst="rect">
            <a:avLst/>
          </a:prstGeom>
          <a:noFill/>
        </p:spPr>
      </p:pic>
      <p:sp>
        <p:nvSpPr>
          <p:cNvPr id="6" name="Fumetto 2 5"/>
          <p:cNvSpPr/>
          <p:nvPr/>
        </p:nvSpPr>
        <p:spPr>
          <a:xfrm>
            <a:off x="5508104" y="2348880"/>
            <a:ext cx="1512168" cy="792088"/>
          </a:xfrm>
          <a:prstGeom prst="wedgeRoundRectCallout">
            <a:avLst>
              <a:gd name="adj1" fmla="val -49732"/>
              <a:gd name="adj2" fmla="val 954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bg1"/>
                </a:solidFill>
              </a:rPr>
              <a:t>Le femmine a 3 anni parlano meglio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1" name="Fumetto 2 10"/>
          <p:cNvSpPr/>
          <p:nvPr/>
        </p:nvSpPr>
        <p:spPr>
          <a:xfrm>
            <a:off x="2915816" y="1196752"/>
            <a:ext cx="1872208" cy="1044696"/>
          </a:xfrm>
          <a:prstGeom prst="wedgeRoundRectCallout">
            <a:avLst>
              <a:gd name="adj1" fmla="val -7905"/>
              <a:gd name="adj2" fmla="val 7764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bg1"/>
                </a:solidFill>
              </a:rPr>
              <a:t>Gli stereotipi si possono superare,basta credere nelle proprie potenzialità.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2" name="Fumetto 2 11"/>
          <p:cNvSpPr/>
          <p:nvPr/>
        </p:nvSpPr>
        <p:spPr>
          <a:xfrm>
            <a:off x="683568" y="1628800"/>
            <a:ext cx="1512168" cy="1008112"/>
          </a:xfrm>
          <a:prstGeom prst="wedgeRoundRectCallout">
            <a:avLst>
              <a:gd name="adj1" fmla="val 106932"/>
              <a:gd name="adj2" fmla="val 8627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>
                <a:solidFill>
                  <a:schemeClr val="bg1"/>
                </a:solidFill>
              </a:rPr>
              <a:t>Ognuno ha le proprie caratteristiche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" name="Fumetto 2 12"/>
          <p:cNvSpPr/>
          <p:nvPr/>
        </p:nvSpPr>
        <p:spPr>
          <a:xfrm>
            <a:off x="971600" y="4653136"/>
            <a:ext cx="1202432" cy="1080120"/>
          </a:xfrm>
          <a:prstGeom prst="wedgeRoundRectCallout">
            <a:avLst>
              <a:gd name="adj1" fmla="val 47789"/>
              <a:gd name="adj2" fmla="val -73112"/>
              <a:gd name="adj3" fmla="val 1666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bg1"/>
                </a:solidFill>
              </a:rPr>
              <a:t>Gli uomini vedono meglio da lontano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7" name="Fumetto 2 16"/>
          <p:cNvSpPr/>
          <p:nvPr/>
        </p:nvSpPr>
        <p:spPr>
          <a:xfrm>
            <a:off x="6156176" y="4077072"/>
            <a:ext cx="1584176" cy="1296144"/>
          </a:xfrm>
          <a:prstGeom prst="wedgeRoundRectCallout">
            <a:avLst>
              <a:gd name="adj1" fmla="val -77946"/>
              <a:gd name="adj2" fmla="val -6502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bg1"/>
                </a:solidFill>
              </a:rPr>
              <a:t>Le donne ricordano meglio liste di nomi e balbettano meno.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1143000"/>
          </a:xfrm>
        </p:spPr>
        <p:txBody>
          <a:bodyPr anchor="t">
            <a:normAutofit fontScale="90000"/>
          </a:bodyPr>
          <a:lstStyle/>
          <a:p>
            <a:r>
              <a:rPr lang="it-IT" cap="none" dirty="0" smtClean="0">
                <a:solidFill>
                  <a:srgbClr val="FFFF00"/>
                </a:solidFill>
              </a:rPr>
              <a:t>Affermazione dell’individuo tra identità e diversità …</a:t>
            </a:r>
            <a:endParaRPr lang="it-IT" cap="none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Win-8\Desktop\20171119_221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7416824" cy="468052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95536" y="5949280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</a:rPr>
              <a:t>Dalla visione del film BILLY ELLIOT: &lt;&lt; … in  ognuno di noi c’è un talento che aspetta di essere tirato fuori … &gt;&gt;</a:t>
            </a:r>
            <a:endParaRPr lang="it-IT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Il principio della non discriminazione, sancito dall’art.3 della Costituzione italiana e dalla Carta dei diritti fondamentali dell’U.E., è il principio dell’ordinamento europeo quale diritto fondamentale della persona.</a:t>
            </a:r>
            <a:endParaRPr lang="it-IT" dirty="0"/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to">
  <a:themeElements>
    <a:clrScheme name="Mi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i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319</TotalTime>
  <Words>169</Words>
  <Application>Microsoft Office PowerPoint</Application>
  <PresentationFormat>Presentazione su schermo (4:3)</PresentationFormat>
  <Paragraphs>15</Paragraphs>
  <Slides>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Mito</vt:lpstr>
      <vt:lpstr>La parità si oppone alla diseguaglianza e alle discriminazioni</vt:lpstr>
      <vt:lpstr>Diapositiva 2</vt:lpstr>
      <vt:lpstr>  Se penso femmina …  tranquilla elegante capelli lunghi romantica  tenace …   </vt:lpstr>
      <vt:lpstr>E ora circle time!</vt:lpstr>
      <vt:lpstr>Affermazione dell’individuo tra identità e diversità …</vt:lpstr>
      <vt:lpstr>Diapositiva 6</vt:lpstr>
    </vt:vector>
  </TitlesOfParts>
  <Company>BASTARDS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parità si oppone alla diseguaglianza e alle discriminazioni</dc:title>
  <dc:creator>Win-8</dc:creator>
  <cp:lastModifiedBy>Utente</cp:lastModifiedBy>
  <cp:revision>40</cp:revision>
  <dcterms:created xsi:type="dcterms:W3CDTF">2017-11-19T17:43:01Z</dcterms:created>
  <dcterms:modified xsi:type="dcterms:W3CDTF">2017-12-01T09:55:17Z</dcterms:modified>
</cp:coreProperties>
</file>