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1"/>
  </p:sldMasterIdLst>
  <p:sldIdLst>
    <p:sldId id="256" r:id="rId2"/>
    <p:sldId id="257" r:id="rId3"/>
    <p:sldId id="258" r:id="rId4"/>
    <p:sldId id="260" r:id="rId5"/>
    <p:sldId id="263" r:id="rId6"/>
    <p:sldId id="262" r:id="rId7"/>
    <p:sldId id="259" r:id="rId8"/>
    <p:sldId id="261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099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Stile medio 2 - Color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Stile chiaro 3 - Colore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Stile chiaro 3 - Color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2833802-FEF1-4C79-8D5D-14CF1EAF98D9}" styleName="Stile chiaro 2 - Color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C7853C-536D-4A76-A0AE-DD22124D55A5}" styleName="Stile con tema 1 - Color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0" autoAdjust="0"/>
    <p:restoredTop sz="87238" autoAdjust="0"/>
  </p:normalViewPr>
  <p:slideViewPr>
    <p:cSldViewPr>
      <p:cViewPr varScale="1">
        <p:scale>
          <a:sx n="49" d="100"/>
          <a:sy n="49" d="100"/>
        </p:scale>
        <p:origin x="-152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12B92-A58D-47CF-8702-1C3D136A163A}" type="datetimeFigureOut">
              <a:rPr lang="it-IT" smtClean="0"/>
              <a:pPr/>
              <a:t>02/08/2017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A3EBA-7344-48D4-B318-619AF7FDDDC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957829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12B92-A58D-47CF-8702-1C3D136A163A}" type="datetimeFigureOut">
              <a:rPr lang="it-IT" smtClean="0"/>
              <a:pPr/>
              <a:t>02/08/2017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A3EBA-7344-48D4-B318-619AF7FDDDC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644970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12B92-A58D-47CF-8702-1C3D136A163A}" type="datetimeFigureOut">
              <a:rPr lang="it-IT" smtClean="0"/>
              <a:pPr/>
              <a:t>02/08/2017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A3EBA-7344-48D4-B318-619AF7FDDDC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240813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12B92-A58D-47CF-8702-1C3D136A163A}" type="datetimeFigureOut">
              <a:rPr lang="it-IT" smtClean="0"/>
              <a:pPr/>
              <a:t>02/08/2017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A3EBA-7344-48D4-B318-619AF7FDDDC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197412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12B92-A58D-47CF-8702-1C3D136A163A}" type="datetimeFigureOut">
              <a:rPr lang="it-IT" smtClean="0"/>
              <a:pPr/>
              <a:t>02/08/2017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A3EBA-7344-48D4-B318-619AF7FDDDC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616699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12B92-A58D-47CF-8702-1C3D136A163A}" type="datetimeFigureOut">
              <a:rPr lang="it-IT" smtClean="0"/>
              <a:pPr/>
              <a:t>02/08/2017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A3EBA-7344-48D4-B318-619AF7FDDDC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037070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12B92-A58D-47CF-8702-1C3D136A163A}" type="datetimeFigureOut">
              <a:rPr lang="it-IT" smtClean="0"/>
              <a:pPr/>
              <a:t>02/08/2017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A3EBA-7344-48D4-B318-619AF7FDDDC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565298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12B92-A58D-47CF-8702-1C3D136A163A}" type="datetimeFigureOut">
              <a:rPr lang="it-IT" smtClean="0"/>
              <a:pPr/>
              <a:t>02/08/2017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A3EBA-7344-48D4-B318-619AF7FDDDC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915701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12B92-A58D-47CF-8702-1C3D136A163A}" type="datetimeFigureOut">
              <a:rPr lang="it-IT" smtClean="0"/>
              <a:pPr/>
              <a:t>02/08/2017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A3EBA-7344-48D4-B318-619AF7FDDDC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704192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12B92-A58D-47CF-8702-1C3D136A163A}" type="datetimeFigureOut">
              <a:rPr lang="it-IT" smtClean="0"/>
              <a:pPr/>
              <a:t>02/08/2017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A3EBA-7344-48D4-B318-619AF7FDDDC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025258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12B92-A58D-47CF-8702-1C3D136A163A}" type="datetimeFigureOut">
              <a:rPr lang="it-IT" smtClean="0"/>
              <a:pPr/>
              <a:t>02/08/2017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A3EBA-7344-48D4-B318-619AF7FDDDC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38391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3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412B92-A58D-47CF-8702-1C3D136A163A}" type="datetimeFigureOut">
              <a:rPr lang="it-IT" smtClean="0"/>
              <a:pPr/>
              <a:t>02/08/2017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A3EBA-7344-48D4-B318-619AF7FDDDC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922274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limpiadiproblemsolving.com/site/documenti/16-17/GUIDA-OPS-2017.pdf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olimpiadiproblemsolving.it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limpiadiproblemsolving.it/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116632"/>
            <a:ext cx="7772400" cy="1470025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Seminario Regionale</a:t>
            </a:r>
            <a:br>
              <a:rPr lang="it-IT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it-IT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“Olimpiadi di </a:t>
            </a:r>
            <a:r>
              <a:rPr lang="it-IT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Problem</a:t>
            </a:r>
            <a:r>
              <a:rPr lang="it-IT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it-IT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Solving</a:t>
            </a:r>
            <a:r>
              <a:rPr lang="it-IT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”</a:t>
            </a:r>
            <a:br>
              <a:rPr lang="it-IT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it-IT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Rende, 29 marzo 2017 </a:t>
            </a:r>
            <a:endParaRPr lang="it-IT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2577286"/>
            <a:ext cx="8928992" cy="2304256"/>
          </a:xfrm>
        </p:spPr>
        <p:txBody>
          <a:bodyPr>
            <a:normAutofit/>
          </a:bodyPr>
          <a:lstStyle/>
          <a:p>
            <a:r>
              <a:rPr lang="it-IT" sz="3200" b="1" dirty="0" smtClean="0">
                <a:solidFill>
                  <a:schemeClr val="accent1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Il MIUR promuove ormai da anni</a:t>
            </a:r>
          </a:p>
          <a:p>
            <a:r>
              <a:rPr lang="it-IT" sz="3200" b="1" dirty="0" smtClean="0">
                <a:solidFill>
                  <a:schemeClr val="accent1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“Le Olimpiadi di </a:t>
            </a:r>
            <a:r>
              <a:rPr lang="it-IT" sz="32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Problem</a:t>
            </a:r>
            <a:r>
              <a:rPr lang="it-IT" sz="3200" b="1" dirty="0" smtClean="0">
                <a:solidFill>
                  <a:schemeClr val="accent1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it-IT" sz="32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Solving</a:t>
            </a:r>
            <a:r>
              <a:rPr lang="it-IT" sz="3200" b="1" dirty="0" smtClean="0">
                <a:solidFill>
                  <a:schemeClr val="accent1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” </a:t>
            </a:r>
          </a:p>
          <a:p>
            <a:r>
              <a:rPr lang="it-IT" sz="3200" b="1" dirty="0" smtClean="0">
                <a:solidFill>
                  <a:schemeClr val="accent1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con sempre un forte rinnovato successo</a:t>
            </a:r>
            <a:r>
              <a:rPr lang="it-IT" sz="3200" b="1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. </a:t>
            </a:r>
            <a:endParaRPr lang="it-IT" sz="3200" b="1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43808" y="4886325"/>
            <a:ext cx="3528392" cy="197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91757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95536" y="612845"/>
            <a:ext cx="864096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>
                <a:solidFill>
                  <a:srgbClr val="FF0000"/>
                </a:solidFill>
              </a:rPr>
              <a:t>Ogni gara individuale </a:t>
            </a:r>
            <a:r>
              <a:rPr lang="it-IT" sz="2800" dirty="0"/>
              <a:t>consisterà di norma in una mezza dozzina di problemi (tale numero potrà </a:t>
            </a:r>
            <a:r>
              <a:rPr lang="it-IT" sz="2800" dirty="0" smtClean="0"/>
              <a:t>variare da </a:t>
            </a:r>
            <a:r>
              <a:rPr lang="it-IT" sz="2800" dirty="0"/>
              <a:t>5 a 8 e oltre); la articolazione dei problemi sarà, usualmente, la seguente: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2800" dirty="0" smtClean="0"/>
              <a:t>due </a:t>
            </a:r>
            <a:r>
              <a:rPr lang="it-IT" sz="2800" dirty="0"/>
              <a:t>o tre problemi formulati in italiano e scelti, di volta in volta, tra l’insieme dei </a:t>
            </a:r>
            <a:r>
              <a:rPr lang="it-IT" sz="2800" dirty="0">
                <a:hlinkClick r:id="rId2" action="ppaction://hlinksldjump"/>
              </a:rPr>
              <a:t>“</a:t>
            </a:r>
            <a:r>
              <a:rPr lang="it-IT" sz="2800" dirty="0" smtClean="0">
                <a:hlinkClick r:id="rId2" action="ppaction://hlinksldjump"/>
              </a:rPr>
              <a:t>Problemi ricorrenti</a:t>
            </a:r>
            <a:r>
              <a:rPr lang="it-IT" sz="2800" dirty="0">
                <a:hlinkClick r:id="rId2" action="ppaction://hlinksldjump"/>
              </a:rPr>
              <a:t>” </a:t>
            </a:r>
            <a:r>
              <a:rPr lang="it-IT" sz="2800" dirty="0" smtClean="0"/>
              <a:t>;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2800" dirty="0" smtClean="0"/>
              <a:t>due </a:t>
            </a:r>
            <a:r>
              <a:rPr lang="it-IT" sz="2800" dirty="0"/>
              <a:t>o tre problemi formulati in italiano e relativi a uno pseudo-linguaggio di </a:t>
            </a:r>
            <a:r>
              <a:rPr lang="it-IT" sz="2800" dirty="0" smtClean="0"/>
              <a:t>programmazione;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2800" dirty="0" smtClean="0"/>
              <a:t>due </a:t>
            </a:r>
            <a:r>
              <a:rPr lang="it-IT" sz="2800" dirty="0"/>
              <a:t>problemi, in genere formulati in inglese, di argomento ogni volta diverso (almeno in </a:t>
            </a:r>
            <a:r>
              <a:rPr lang="it-IT" sz="2800" dirty="0" smtClean="0"/>
              <a:t>linea di </a:t>
            </a:r>
            <a:r>
              <a:rPr lang="it-IT" sz="2800" dirty="0"/>
              <a:t>principio).</a:t>
            </a:r>
          </a:p>
          <a:p>
            <a:r>
              <a:rPr lang="it-IT" sz="2800" dirty="0"/>
              <a:t>La difficoltà e la complessità dei problemi saranno commisurate al livello cui tali problemi saranno</a:t>
            </a:r>
          </a:p>
          <a:p>
            <a:r>
              <a:rPr lang="it-IT" sz="2800" dirty="0"/>
              <a:t>proposti.</a:t>
            </a:r>
          </a:p>
        </p:txBody>
      </p:sp>
    </p:spTree>
    <p:extLst>
      <p:ext uri="{BB962C8B-B14F-4D97-AF65-F5344CB8AC3E}">
        <p14:creationId xmlns:p14="http://schemas.microsoft.com/office/powerpoint/2010/main" xmlns="" val="36485900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647056" y="2924944"/>
            <a:ext cx="849694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4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http://www.olimpiadiproblemsolving.com/site/documenti/16-17/GUIDA-OPS-2017.pdf</a:t>
            </a:r>
            <a:endParaRPr lang="it-IT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395536" y="195605"/>
            <a:ext cx="7781297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Manuale </a:t>
            </a:r>
          </a:p>
          <a:p>
            <a:pPr algn="ctr"/>
            <a:r>
              <a:rPr lang="it-IT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per la guida alla soluzione </a:t>
            </a:r>
          </a:p>
          <a:p>
            <a:pPr algn="ctr"/>
            <a:r>
              <a:rPr lang="it-IT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dei problemi OPS 2017</a:t>
            </a:r>
            <a:endParaRPr lang="it-IT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5963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259632" y="395715"/>
            <a:ext cx="5832648" cy="92333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5400" b="1" spc="50" dirty="0">
                <a:ln w="11430">
                  <a:solidFill>
                    <a:srgbClr val="FF00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Finalità</a:t>
            </a:r>
            <a:endParaRPr lang="it-IT" b="1" spc="50" dirty="0">
              <a:ln w="11430">
                <a:solidFill>
                  <a:srgbClr val="FF0000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539552" y="1484784"/>
            <a:ext cx="684076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  <a:defRPr/>
            </a:pPr>
            <a:r>
              <a:rPr lang="it-IT" sz="3200" b="1" dirty="0">
                <a:solidFill>
                  <a:srgbClr val="7030A0"/>
                </a:solidFill>
              </a:rPr>
              <a:t>Sfruttare la potenziale pervasività applicativa della metodologia del </a:t>
            </a:r>
            <a:r>
              <a:rPr lang="it-IT" sz="3200" b="1" dirty="0" err="1">
                <a:solidFill>
                  <a:srgbClr val="7030A0"/>
                </a:solidFill>
              </a:rPr>
              <a:t>problem</a:t>
            </a:r>
            <a:r>
              <a:rPr lang="it-IT" sz="3200" b="1" dirty="0">
                <a:solidFill>
                  <a:srgbClr val="7030A0"/>
                </a:solidFill>
              </a:rPr>
              <a:t> </a:t>
            </a:r>
            <a:r>
              <a:rPr lang="it-IT" sz="3200" b="1" dirty="0" err="1">
                <a:solidFill>
                  <a:srgbClr val="7030A0"/>
                </a:solidFill>
              </a:rPr>
              <a:t>solving</a:t>
            </a:r>
            <a:r>
              <a:rPr lang="it-IT" sz="3200" b="1" dirty="0">
                <a:solidFill>
                  <a:srgbClr val="7030A0"/>
                </a:solidFill>
              </a:rPr>
              <a:t>;</a:t>
            </a:r>
          </a:p>
          <a:p>
            <a:pPr lvl="0"/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529129" y="3331443"/>
            <a:ext cx="828092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  <a:defRPr/>
            </a:pPr>
            <a:r>
              <a:rPr lang="it-IT" sz="3200" b="1" dirty="0">
                <a:solidFill>
                  <a:srgbClr val="00B050"/>
                </a:solidFill>
              </a:rPr>
              <a:t>Avviare e consolidare una </a:t>
            </a:r>
            <a:r>
              <a:rPr lang="it-IT" sz="3200" b="1" dirty="0" err="1">
                <a:solidFill>
                  <a:srgbClr val="00B050"/>
                </a:solidFill>
              </a:rPr>
              <a:t>vision</a:t>
            </a:r>
            <a:r>
              <a:rPr lang="it-IT" sz="3200" b="1" dirty="0">
                <a:solidFill>
                  <a:srgbClr val="00B050"/>
                </a:solidFill>
              </a:rPr>
              <a:t> informatica, quindi non solo tecnologica, negli alunni sin dai primi anni di formazione, fruibile come “metodo concettuale che consente di formalizzare e risolvere problemi in ogni campo” (Casadei – Bologna 2008).” </a:t>
            </a:r>
          </a:p>
          <a:p>
            <a:pPr lvl="0"/>
            <a:endParaRPr lang="it-IT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2186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395536" y="1484784"/>
            <a:ext cx="820891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it-IT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Il </a:t>
            </a:r>
            <a:r>
              <a:rPr lang="it-IT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Problem</a:t>
            </a:r>
            <a:r>
              <a:rPr lang="it-IT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Solving</a:t>
            </a:r>
            <a:r>
              <a:rPr lang="it-IT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: una strategia di miglioramento dell’apprendimento. </a:t>
            </a:r>
            <a:endParaRPr lang="it-IT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it-IT" sz="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it-IT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Metodi generali per formalizzare e risolvere problemi con esempi. </a:t>
            </a:r>
            <a:endParaRPr lang="it-IT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046162" y="188640"/>
            <a:ext cx="71956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Tematiche del seminario</a:t>
            </a:r>
            <a:endParaRPr lang="it-IT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55976" y="5027949"/>
            <a:ext cx="4464495" cy="1625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590493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0" y="1213420"/>
            <a:ext cx="882047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>
                <a:ln w="10541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it-IT" sz="2400" dirty="0" smtClean="0">
                <a:ln w="10541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prove delle olimpiade del </a:t>
            </a:r>
            <a:r>
              <a:rPr lang="it-IT" sz="2400" dirty="0" err="1" smtClean="0">
                <a:ln w="10541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</a:t>
            </a:r>
            <a:r>
              <a:rPr lang="it-IT" sz="2400" dirty="0" smtClean="0">
                <a:ln w="10541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ln w="10541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solving</a:t>
            </a:r>
            <a:r>
              <a:rPr lang="it-IT" sz="2400" dirty="0" smtClean="0">
                <a:ln w="10541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sono di </a:t>
            </a:r>
            <a:r>
              <a:rPr lang="it-IT" sz="2400" dirty="0">
                <a:ln w="10541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it-IT" sz="2400" dirty="0" smtClean="0">
                <a:ln w="10541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rande valenza didattica poiché sono radicate nelle aree disciplinari di base, italiano, matematica , inglese, filosofia, scienze,… ed intendono stimolare percorsi di ricerca in cui entrano in gioco le competenze proprie del </a:t>
            </a:r>
            <a:r>
              <a:rPr lang="it-IT" sz="2400" dirty="0" err="1" smtClean="0">
                <a:ln w="10541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</a:t>
            </a:r>
            <a:r>
              <a:rPr lang="it-IT" sz="2400" dirty="0" smtClean="0">
                <a:ln w="10541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ln w="10541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solving</a:t>
            </a:r>
            <a:r>
              <a:rPr lang="it-IT" sz="2400" dirty="0" smtClean="0">
                <a:ln w="10541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 smtClean="0">
                <a:ln w="10541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pensare,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 smtClean="0">
                <a:ln w="10541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ragionare,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 smtClean="0">
                <a:ln w="10541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fare ipotesi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 smtClean="0">
                <a:ln w="10541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l’operare scelte, per pervenire alla risoluzione dei problemi attraverso la logica.</a:t>
            </a:r>
          </a:p>
          <a:p>
            <a:r>
              <a:rPr lang="it-IT" sz="2400" dirty="0" smtClean="0">
                <a:ln w="10541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attività stimolano il pensiero critico, la collaborazione, la</a:t>
            </a:r>
          </a:p>
          <a:p>
            <a:r>
              <a:rPr lang="it-IT" sz="2400" dirty="0" smtClean="0">
                <a:ln w="10541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comunicazione e la creatività, riconosciute quali competenze del futuro per sostenere la crescita europea, l’occupazione, l’equità e l’inclusione sociale</a:t>
            </a:r>
            <a:endParaRPr lang="it-IT" sz="2400" dirty="0">
              <a:ln w="10541" cmpd="sng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377788" y="0"/>
            <a:ext cx="8064896" cy="95410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2800" b="1" dirty="0" smtClean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Il </a:t>
            </a:r>
            <a:r>
              <a:rPr lang="it-IT" sz="2800" b="1" dirty="0" err="1" smtClean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Problem</a:t>
            </a:r>
            <a:r>
              <a:rPr lang="it-IT" sz="2800" b="1" dirty="0" smtClean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it-IT" sz="2800" b="1" dirty="0" err="1" smtClean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Solving</a:t>
            </a:r>
            <a:r>
              <a:rPr lang="it-IT" sz="2800" b="1" dirty="0" smtClean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 una strategia di miglioramento dell’apprendimento </a:t>
            </a: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001" t="6422" r="7040" b="8406"/>
          <a:stretch/>
        </p:blipFill>
        <p:spPr>
          <a:xfrm>
            <a:off x="4211960" y="2492896"/>
            <a:ext cx="2513832" cy="1755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40610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40152" y="116632"/>
            <a:ext cx="2324100" cy="1971675"/>
          </a:xfrm>
          <a:prstGeom prst="rect">
            <a:avLst/>
          </a:prstGeom>
        </p:spPr>
      </p:pic>
      <p:sp>
        <p:nvSpPr>
          <p:cNvPr id="4" name="Rettangolo 3"/>
          <p:cNvSpPr/>
          <p:nvPr/>
        </p:nvSpPr>
        <p:spPr>
          <a:xfrm>
            <a:off x="-86255" y="2967335"/>
            <a:ext cx="931652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Olimpiade del </a:t>
            </a:r>
            <a:r>
              <a:rPr lang="it-IT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problem</a:t>
            </a:r>
            <a:r>
              <a:rPr lang="it-IT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it-IT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solving</a:t>
            </a:r>
            <a:r>
              <a:rPr lang="it-IT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: </a:t>
            </a:r>
          </a:p>
          <a:p>
            <a:pPr algn="ctr"/>
            <a:r>
              <a:rPr lang="it-IT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 chi si rivolge:</a:t>
            </a:r>
            <a:endParaRPr lang="it-IT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599" y="476672"/>
            <a:ext cx="3725891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503483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527245" y="267786"/>
            <a:ext cx="5971315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Le Olimpiade del </a:t>
            </a:r>
            <a:r>
              <a:rPr lang="it-IT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problem</a:t>
            </a:r>
            <a:r>
              <a:rPr lang="it-IT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it-IT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solving</a:t>
            </a:r>
            <a:r>
              <a:rPr lang="it-IT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</a:p>
          <a:p>
            <a:pPr algn="ctr"/>
            <a:r>
              <a:rPr lang="it-IT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sono rivolte a tutti</a:t>
            </a:r>
            <a:endParaRPr lang="it-IT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2551" y="1306976"/>
            <a:ext cx="849694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t-IT" sz="2800" b="1" dirty="0">
                <a:solidFill>
                  <a:srgbClr val="0070C0"/>
                </a:solidFill>
              </a:rPr>
              <a:t>Scuola primaria, classi IV e V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sz="2800" b="1" dirty="0">
                <a:solidFill>
                  <a:srgbClr val="0070C0"/>
                </a:solidFill>
              </a:rPr>
              <a:t> a squadre </a:t>
            </a:r>
          </a:p>
          <a:p>
            <a:pPr lvl="0"/>
            <a:r>
              <a:rPr lang="it-IT" sz="2800" b="1" dirty="0">
                <a:solidFill>
                  <a:srgbClr val="FF0000"/>
                </a:solidFill>
              </a:rPr>
              <a:t>Scuola secondaria di primo grado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sz="2800" b="1" dirty="0">
                <a:solidFill>
                  <a:srgbClr val="FF0000"/>
                </a:solidFill>
              </a:rPr>
              <a:t>a squadre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sz="2800" b="1" dirty="0">
                <a:solidFill>
                  <a:srgbClr val="FF0000"/>
                </a:solidFill>
              </a:rPr>
              <a:t> individuali </a:t>
            </a:r>
          </a:p>
          <a:p>
            <a:pPr lvl="0"/>
            <a:r>
              <a:rPr lang="it-IT" sz="2800" b="1" dirty="0">
                <a:solidFill>
                  <a:srgbClr val="00B050"/>
                </a:solidFill>
              </a:rPr>
              <a:t> </a:t>
            </a:r>
            <a:r>
              <a:rPr lang="it-IT" sz="2800" b="1" dirty="0" smtClean="0">
                <a:solidFill>
                  <a:srgbClr val="00B050"/>
                </a:solidFill>
              </a:rPr>
              <a:t>Scuola </a:t>
            </a:r>
            <a:r>
              <a:rPr lang="it-IT" sz="2800" b="1" dirty="0">
                <a:solidFill>
                  <a:srgbClr val="00B050"/>
                </a:solidFill>
              </a:rPr>
              <a:t>secondaria di secondo grado (primo biennio).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sz="2800" b="1" dirty="0">
                <a:solidFill>
                  <a:srgbClr val="00B050"/>
                </a:solidFill>
              </a:rPr>
              <a:t> a squadre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sz="2800" b="1" dirty="0">
                <a:solidFill>
                  <a:srgbClr val="00B050"/>
                </a:solidFill>
              </a:rPr>
              <a:t>Individuali </a:t>
            </a:r>
          </a:p>
          <a:p>
            <a:pPr lvl="0"/>
            <a:r>
              <a:rPr lang="it-IT" sz="2800" b="1" dirty="0"/>
              <a:t>Squadre: costituite da quattro allievi Partecipazione tramite registrazione dell’Istituzione scolastica </a:t>
            </a:r>
            <a:r>
              <a:rPr lang="it-IT" sz="2800" b="1" dirty="0" smtClean="0">
                <a:hlinkClick r:id="rId2"/>
              </a:rPr>
              <a:t>www.olimpiadiproblemsolving.it</a:t>
            </a:r>
            <a:endParaRPr lang="it-IT" sz="2800" b="1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306975"/>
            <a:ext cx="2657475" cy="171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5478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827584" y="2420888"/>
            <a:ext cx="69127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10" name="Rettangolo 9"/>
          <p:cNvSpPr/>
          <p:nvPr/>
        </p:nvSpPr>
        <p:spPr>
          <a:xfrm>
            <a:off x="1331640" y="256292"/>
            <a:ext cx="59046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it-IT" sz="3200" b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Attività didattica</a:t>
            </a:r>
            <a:endParaRPr lang="it-IT" sz="3200" b="1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179512" y="841067"/>
            <a:ext cx="882047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b="1" dirty="0" smtClean="0">
                <a:solidFill>
                  <a:srgbClr val="FF0000"/>
                </a:solidFill>
              </a:rPr>
              <a:t>Attività ("giochi", sfide) locali sui tre livelli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b="1" dirty="0" smtClean="0">
                <a:solidFill>
                  <a:srgbClr val="C1099E"/>
                </a:solidFill>
              </a:rPr>
              <a:t>Prove erogate su web, da server centrale con attività didattiche di supporto. Dopo ogni prova: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sz="2400" b="1" dirty="0" smtClean="0">
                <a:solidFill>
                  <a:srgbClr val="C1099E"/>
                </a:solidFill>
              </a:rPr>
              <a:t>soluzione dei vari esercizi,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sz="2400" b="1" dirty="0" smtClean="0">
                <a:solidFill>
                  <a:srgbClr val="C1099E"/>
                </a:solidFill>
              </a:rPr>
              <a:t>commenti alle soluzioni, che costituiscono una traccia per il percorso formativo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b="1" dirty="0" smtClean="0">
                <a:solidFill>
                  <a:srgbClr val="00B050"/>
                </a:solidFill>
              </a:rPr>
              <a:t>Gli argomenti proposti sono allineati con quelli adottati nelle indagini e nelle competizioni nazionali e internazionali riguardanti la capacità di </a:t>
            </a:r>
            <a:r>
              <a:rPr lang="it-IT" sz="2400" b="1" dirty="0" err="1" smtClean="0">
                <a:solidFill>
                  <a:srgbClr val="00B050"/>
                </a:solidFill>
              </a:rPr>
              <a:t>problem</a:t>
            </a:r>
            <a:r>
              <a:rPr lang="it-IT" sz="2400" b="1" dirty="0" smtClean="0">
                <a:solidFill>
                  <a:srgbClr val="00B050"/>
                </a:solidFill>
              </a:rPr>
              <a:t> </a:t>
            </a:r>
            <a:r>
              <a:rPr lang="it-IT" sz="2400" b="1" dirty="0" err="1" smtClean="0">
                <a:solidFill>
                  <a:srgbClr val="00B050"/>
                </a:solidFill>
              </a:rPr>
              <a:t>solving</a:t>
            </a:r>
            <a:endParaRPr lang="it-IT" sz="2400" b="1" dirty="0" smtClean="0">
              <a:solidFill>
                <a:srgbClr val="00B050"/>
              </a:solidFill>
            </a:endParaRPr>
          </a:p>
          <a:p>
            <a:r>
              <a:rPr lang="it-IT" sz="2400" b="1" dirty="0" smtClean="0"/>
              <a:t>Per consentire la conoscenza dei contenuti e l’approccio metodologico della competizione sono  predisposte prove di allenamento.</a:t>
            </a:r>
          </a:p>
          <a:p>
            <a:pPr lvl="0"/>
            <a:r>
              <a:rPr lang="it-IT" sz="2400" b="1" dirty="0" smtClean="0"/>
              <a:t>Agli allenamenti accedono tutti gli studenti, con le modalità ritenute più opportune dai rispettivi docenti. Le prove sono disponibili sul sito.</a:t>
            </a:r>
            <a:r>
              <a:rPr lang="it-IT" sz="2800" b="1" dirty="0">
                <a:solidFill>
                  <a:prstClr val="black"/>
                </a:solidFill>
              </a:rPr>
              <a:t> </a:t>
            </a:r>
            <a:r>
              <a:rPr lang="it-IT" sz="2800" b="1" dirty="0">
                <a:solidFill>
                  <a:prstClr val="black"/>
                </a:solidFill>
                <a:hlinkClick r:id="rId2" tooltip="www.olimpiadediproblemsolving.it"/>
              </a:rPr>
              <a:t>www.olimpiadiproblemsolving.it</a:t>
            </a:r>
            <a:endParaRPr lang="it-IT" sz="28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8936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683568" y="1582339"/>
            <a:ext cx="77768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>
                <a:solidFill>
                  <a:srgbClr val="FF0000"/>
                </a:solidFill>
              </a:rPr>
              <a:t>Le gare a squadra </a:t>
            </a:r>
            <a:r>
              <a:rPr lang="it-IT" sz="2400" dirty="0" smtClean="0"/>
              <a:t>prevedono la risoluzione di una  </a:t>
            </a:r>
            <a:r>
              <a:rPr lang="it-IT" sz="2400" dirty="0"/>
              <a:t>decina di problemi (tale numero potrà variare da 8 a 12 e oltre); </a:t>
            </a:r>
            <a:endParaRPr lang="it-IT" sz="2400" dirty="0" smtClean="0"/>
          </a:p>
          <a:p>
            <a:r>
              <a:rPr lang="it-IT" sz="2400" dirty="0" smtClean="0"/>
              <a:t>L’ </a:t>
            </a:r>
            <a:r>
              <a:rPr lang="it-IT" sz="2400" dirty="0"/>
              <a:t>articolazione dei problemi </a:t>
            </a:r>
            <a:r>
              <a:rPr lang="it-IT" sz="2400" dirty="0" smtClean="0"/>
              <a:t>in genere è la </a:t>
            </a:r>
            <a:r>
              <a:rPr lang="it-IT" sz="2400" dirty="0"/>
              <a:t>seguente: </a:t>
            </a:r>
            <a:endParaRPr lang="it-IT" sz="2400" dirty="0" smtClean="0"/>
          </a:p>
          <a:p>
            <a:pPr marL="342900" indent="-342900">
              <a:buAutoNum type="arabicPeriod"/>
            </a:pPr>
            <a:r>
              <a:rPr lang="it-IT" sz="2400" dirty="0" smtClean="0"/>
              <a:t>da </a:t>
            </a:r>
            <a:r>
              <a:rPr lang="it-IT" sz="2400" dirty="0"/>
              <a:t>quattro a sei problemi formulati in italiano e scelti, di volta in volta, tra l’insieme dei </a:t>
            </a:r>
            <a:r>
              <a:rPr lang="it-IT" sz="2400" dirty="0" smtClean="0">
                <a:hlinkClick r:id="rId2" action="ppaction://hlinksldjump"/>
              </a:rPr>
              <a:t>«Problemi ricorrenti»</a:t>
            </a:r>
            <a:endParaRPr lang="it-IT" sz="2400" dirty="0" smtClean="0"/>
          </a:p>
          <a:p>
            <a:pPr marL="342900" indent="-342900">
              <a:buAutoNum type="arabicPeriod"/>
            </a:pPr>
            <a:r>
              <a:rPr lang="it-IT" sz="2400" dirty="0" smtClean="0"/>
              <a:t> due </a:t>
            </a:r>
            <a:r>
              <a:rPr lang="it-IT" sz="2400" dirty="0"/>
              <a:t>o tre problemi formulati in italiano e relativi a uno pseudo-linguaggio di programmazione; </a:t>
            </a:r>
            <a:endParaRPr lang="it-IT" sz="2400" dirty="0" smtClean="0"/>
          </a:p>
          <a:p>
            <a:pPr marL="342900" indent="-342900">
              <a:buAutoNum type="arabicPeriod"/>
            </a:pPr>
            <a:r>
              <a:rPr lang="it-IT" sz="2400" dirty="0" smtClean="0"/>
              <a:t>un </a:t>
            </a:r>
            <a:r>
              <a:rPr lang="it-IT" sz="2400" dirty="0"/>
              <a:t>problema di comprensione di un testo in lingua italiana; </a:t>
            </a:r>
            <a:endParaRPr lang="it-IT" sz="2400" dirty="0" smtClean="0"/>
          </a:p>
          <a:p>
            <a:pPr marL="342900" indent="-342900">
              <a:buAutoNum type="arabicPeriod"/>
            </a:pPr>
            <a:r>
              <a:rPr lang="it-IT" sz="2400" dirty="0" smtClean="0"/>
              <a:t>due </a:t>
            </a:r>
            <a:r>
              <a:rPr lang="it-IT" sz="2400" dirty="0"/>
              <a:t>o tre problemi, in genere formulati in inglese, di argomento ogni volta diverso (almeno in linea di principio).</a:t>
            </a:r>
          </a:p>
        </p:txBody>
      </p:sp>
      <p:sp>
        <p:nvSpPr>
          <p:cNvPr id="5" name="Rettangolo 4"/>
          <p:cNvSpPr/>
          <p:nvPr/>
        </p:nvSpPr>
        <p:spPr>
          <a:xfrm>
            <a:off x="539552" y="476672"/>
            <a:ext cx="74843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Come sono organizzate….</a:t>
            </a:r>
            <a:endParaRPr lang="it-IT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Avanti o successivo 5">
            <a:hlinkClick r:id="rId3" action="ppaction://hlinksldjump" highlightClick="1"/>
          </p:cNvPr>
          <p:cNvSpPr/>
          <p:nvPr/>
        </p:nvSpPr>
        <p:spPr>
          <a:xfrm>
            <a:off x="4932040" y="5949280"/>
            <a:ext cx="576064" cy="5760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5411848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683568" y="1052736"/>
            <a:ext cx="806489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Problemi ricorrenti nelle gare OPS 2016-2017 sono tratti del seguente insieme:</a:t>
            </a:r>
          </a:p>
          <a:p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Regole e deduzioni.</a:t>
            </a:r>
          </a:p>
          <a:p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Fatti e conclusioni.</a:t>
            </a:r>
          </a:p>
          <a:p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Grafi.</a:t>
            </a:r>
          </a:p>
          <a:p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Knapsack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Pianificazione.</a:t>
            </a:r>
          </a:p>
          <a:p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f) Statistica elementare.</a:t>
            </a:r>
          </a:p>
          <a:p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g) Relazioni tra elementi di un albero.</a:t>
            </a:r>
          </a:p>
          <a:p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h) Flussi in una rete.</a:t>
            </a:r>
          </a:p>
          <a:p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i) Crittografia.</a:t>
            </a:r>
          </a:p>
          <a:p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j) Movimento di un robot o di un pezzo degli scacchi.</a:t>
            </a:r>
          </a:p>
          <a:p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k) </a:t>
            </a: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Sottosequenze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Indietro o precedente 2">
            <a:hlinkClick r:id="" action="ppaction://hlinkshowjump?jump=previousslide" highlightClick="1"/>
          </p:cNvPr>
          <p:cNvSpPr/>
          <p:nvPr/>
        </p:nvSpPr>
        <p:spPr>
          <a:xfrm>
            <a:off x="4687396" y="5946382"/>
            <a:ext cx="748700" cy="650969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3725060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</TotalTime>
  <Words>705</Words>
  <Application>Microsoft Office PowerPoint</Application>
  <PresentationFormat>Presentazione su schermo (4:3)</PresentationFormat>
  <Paragraphs>70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Tema di Office</vt:lpstr>
      <vt:lpstr>Seminario Regionale  “Olimpiadi di Problem Solving”  Rende, 29 marzo 2017 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Seminario Regionale  “Olimpiadi di Problem Solving”  Rende, 29 marzo 2017.</dc:title>
  <dc:creator>Win8</dc:creator>
  <cp:lastModifiedBy>admin</cp:lastModifiedBy>
  <cp:revision>22</cp:revision>
  <dcterms:created xsi:type="dcterms:W3CDTF">2017-06-28T21:01:36Z</dcterms:created>
  <dcterms:modified xsi:type="dcterms:W3CDTF">2017-08-02T10:02:00Z</dcterms:modified>
</cp:coreProperties>
</file>