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318" r:id="rId14"/>
    <p:sldId id="319" r:id="rId15"/>
    <p:sldId id="324" r:id="rId16"/>
    <p:sldId id="380" r:id="rId17"/>
    <p:sldId id="320" r:id="rId18"/>
    <p:sldId id="325" r:id="rId19"/>
    <p:sldId id="335" r:id="rId20"/>
    <p:sldId id="336" r:id="rId21"/>
    <p:sldId id="311" r:id="rId22"/>
    <p:sldId id="310" r:id="rId23"/>
    <p:sldId id="317" r:id="rId24"/>
    <p:sldId id="312" r:id="rId25"/>
    <p:sldId id="308" r:id="rId26"/>
    <p:sldId id="267" r:id="rId27"/>
    <p:sldId id="279" r:id="rId28"/>
    <p:sldId id="268" r:id="rId29"/>
    <p:sldId id="269" r:id="rId30"/>
    <p:sldId id="270" r:id="rId31"/>
    <p:sldId id="271" r:id="rId32"/>
    <p:sldId id="272" r:id="rId33"/>
    <p:sldId id="266" r:id="rId34"/>
    <p:sldId id="276" r:id="rId35"/>
    <p:sldId id="277" r:id="rId36"/>
    <p:sldId id="278" r:id="rId37"/>
    <p:sldId id="273" r:id="rId38"/>
    <p:sldId id="280" r:id="rId39"/>
    <p:sldId id="274" r:id="rId40"/>
    <p:sldId id="275" r:id="rId41"/>
    <p:sldId id="314" r:id="rId42"/>
    <p:sldId id="326" r:id="rId43"/>
    <p:sldId id="342" r:id="rId44"/>
    <p:sldId id="281" r:id="rId45"/>
    <p:sldId id="284" r:id="rId46"/>
    <p:sldId id="285" r:id="rId47"/>
    <p:sldId id="343" r:id="rId48"/>
    <p:sldId id="344" r:id="rId49"/>
    <p:sldId id="345" r:id="rId50"/>
    <p:sldId id="348" r:id="rId51"/>
    <p:sldId id="346" r:id="rId52"/>
    <p:sldId id="283" r:id="rId53"/>
    <p:sldId id="349" r:id="rId54"/>
    <p:sldId id="286" r:id="rId55"/>
    <p:sldId id="287" r:id="rId56"/>
    <p:sldId id="296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9" r:id="rId65"/>
    <p:sldId id="298" r:id="rId66"/>
    <p:sldId id="304" r:id="rId67"/>
    <p:sldId id="306" r:id="rId68"/>
    <p:sldId id="364" r:id="rId69"/>
    <p:sldId id="350" r:id="rId70"/>
    <p:sldId id="362" r:id="rId71"/>
    <p:sldId id="352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16" r:id="rId81"/>
    <p:sldId id="366" r:id="rId82"/>
    <p:sldId id="369" r:id="rId83"/>
    <p:sldId id="368" r:id="rId84"/>
    <p:sldId id="341" r:id="rId85"/>
    <p:sldId id="328" r:id="rId86"/>
    <p:sldId id="334" r:id="rId87"/>
    <p:sldId id="370" r:id="rId88"/>
    <p:sldId id="371" r:id="rId89"/>
    <p:sldId id="372" r:id="rId90"/>
    <p:sldId id="373" r:id="rId91"/>
    <p:sldId id="374" r:id="rId92"/>
    <p:sldId id="375" r:id="rId93"/>
    <p:sldId id="376" r:id="rId94"/>
    <p:sldId id="377" r:id="rId95"/>
    <p:sldId id="378" r:id="rId96"/>
    <p:sldId id="379" r:id="rId97"/>
    <p:sldId id="313" r:id="rId9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153"/>
    <a:srgbClr val="FF0D0D"/>
    <a:srgbClr val="FF0066"/>
    <a:srgbClr val="CC0000"/>
    <a:srgbClr val="FF8F8F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slide" Target="slides/slide9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4F8B-F6E9-49A0-835D-64ECB841C921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79C6-993C-4B5B-AE3A-40C9A7B528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7AE5-D0E6-4A6A-9881-8BDDBF8AA307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58DE-8337-4A4C-90CD-40CFD227289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76CEB-4EA3-4DFB-A380-6D165D0496E2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D01F-2D55-4C84-A100-4C58AC4DA1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846D-84C7-453A-9D53-734E69B295AA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2927-725C-41DD-BB29-774DD74ACF6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3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CD5D-8D86-40FF-BB93-48DA3B0E2024}" type="datetimeFigureOut">
              <a:rPr lang="it-IT" smtClean="0"/>
              <a:pPr/>
              <a:t>02/08/2017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F5805-D384-421C-A5D7-5C80CCA8BC5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TTP\PRESENTAZIONE\Dov'&#232;%20Gianni_%20-%20giovaniemedia.ch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TTP\PRESENTAZIONE\TUTTO%20TROPPO%20PRESTO-%20trailer%201'.mp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arbara\Videos\Bratz%20sigla%20apertura.avi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NUL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vimeo.com/4989940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xmgXMBpoM" TargetMode="External"/><Relationship Id="rId7" Type="http://schemas.openxmlformats.org/officeDocument/2006/relationships/hyperlink" Target="https://www.youtube.com/watch?v=DwKgg35YbC4" TargetMode="External"/><Relationship Id="rId2" Type="http://schemas.openxmlformats.org/officeDocument/2006/relationships/hyperlink" Target="https://www.youtube.com/watch?v=8xM8KAJuRV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WsPzEmnaSkQ" TargetMode="External"/><Relationship Id="rId5" Type="http://schemas.openxmlformats.org/officeDocument/2006/relationships/hyperlink" Target="https://www.youtube.com/watch?v=9GNngWL88IY" TargetMode="External"/><Relationship Id="rId4" Type="http://schemas.openxmlformats.org/officeDocument/2006/relationships/hyperlink" Target="https://www.youtube.com/watch?v=hWIXotxK6Jo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Barbara\Downloads\Posta%20con%20la%20testa.mp4" TargetMode="Externa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arbara\Videos\Io%20non%20ho%20paura_2.avi" TargetMode="External"/><Relationship Id="rId4" Type="http://schemas.openxmlformats.org/officeDocument/2006/relationships/image" Target="../media/image7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5301208"/>
            <a:ext cx="6400800" cy="910952"/>
          </a:xfrm>
        </p:spPr>
        <p:txBody>
          <a:bodyPr/>
          <a:lstStyle/>
          <a:p>
            <a:pPr algn="r"/>
            <a:r>
              <a:rPr lang="it-IT" dirty="0" smtClean="0">
                <a:solidFill>
                  <a:schemeClr val="bg1"/>
                </a:solidFill>
              </a:rPr>
              <a:t>Di Alberto Pellai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 descr="tt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01007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355965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Le </a:t>
            </a:r>
            <a:r>
              <a:rPr lang="it-IT" sz="2800" b="1" dirty="0"/>
              <a:t>neuroscienze hanno fatto luce sui cambiamenti che avvengono nel </a:t>
            </a:r>
            <a:r>
              <a:rPr lang="it-IT" sz="2800" b="1" dirty="0" smtClean="0"/>
              <a:t>CERVELLO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UN ADOLESCENTE </a:t>
            </a:r>
            <a:r>
              <a:rPr lang="it-IT" sz="2800" b="1" dirty="0"/>
              <a:t>durante il percorso di crescita e di come queste trasformazioni condizio-nano profondamente il comportamento. Immaginate che il cervello sia come una casa a tre piani. </a:t>
            </a:r>
          </a:p>
        </p:txBody>
      </p:sp>
      <p:pic>
        <p:nvPicPr>
          <p:cNvPr id="3" name="Immagine 2" descr="areecerve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4664"/>
            <a:ext cx="4064000" cy="304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1124744"/>
            <a:ext cx="572137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t-IT" sz="3200" b="1" dirty="0" smtClean="0"/>
              <a:t>IL CERVELLO DELL’ADOLESCENTE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0124285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28833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Al </a:t>
            </a:r>
            <a:r>
              <a:rPr lang="it-IT" sz="2400" b="1" dirty="0" smtClean="0"/>
              <a:t>PIANO TERRA si </a:t>
            </a:r>
            <a:r>
              <a:rPr lang="it-IT" sz="2400" b="1" dirty="0"/>
              <a:t>trovano tutte le funzioni associate alla sopravvivenza: una specie di centralina di comando che si attiva ogni volta che è a rischio la sopravvivenza. </a:t>
            </a:r>
          </a:p>
        </p:txBody>
      </p:sp>
      <p:pic>
        <p:nvPicPr>
          <p:cNvPr id="3" name="Immagine 2" descr="51957-3-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1128" cy="4581128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5004048" y="3212976"/>
            <a:ext cx="3888432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78570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86916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Al PRIMO PIANO c’è il cervello emotivo, dove passano tutte le informazioni collegate a ciò che “sentiamo”: il dolore e il piacere, la gioia e la tristezza, la rabbia e la paura sono tutte regolate in questa zona. </a:t>
            </a:r>
          </a:p>
        </p:txBody>
      </p:sp>
      <p:pic>
        <p:nvPicPr>
          <p:cNvPr id="3" name="Immagine 2" descr="51957-3-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1128" cy="4581128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5004048" y="2060848"/>
            <a:ext cx="3888432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72000" y="1138674"/>
            <a:ext cx="4499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Al SECONDO PIANO ci sono invece le funzioni cognitive</a:t>
            </a:r>
            <a:r>
              <a:rPr lang="it-IT" sz="2200" b="1" dirty="0"/>
              <a:t>, ovvero la capacità di produrre pensiero, di riflettere sulle azioni, di prevedere le conseguenze di ciò che facciamo o potremmo fare. L’area del cervello deputata si chiamata corteccia prefrontale ed è situata sopra gli occhi, proprio dietro la fronte che tante volte, quasi senza accorgercene, massaggiamo con la punta delle dita quando siamo immersi in una riflessione impegnativa o dobbiamo risolvere un problema complesso. </a:t>
            </a:r>
          </a:p>
        </p:txBody>
      </p:sp>
      <p:pic>
        <p:nvPicPr>
          <p:cNvPr id="3" name="Immagine 2" descr="51957-3-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37112" cy="4437112"/>
          </a:xfrm>
          <a:prstGeom prst="rect">
            <a:avLst/>
          </a:prstGeom>
        </p:spPr>
      </p:pic>
      <p:sp>
        <p:nvSpPr>
          <p:cNvPr id="4" name="Freccia a sinistra 3"/>
          <p:cNvSpPr/>
          <p:nvPr/>
        </p:nvSpPr>
        <p:spPr>
          <a:xfrm>
            <a:off x="4860032" y="404664"/>
            <a:ext cx="3888432" cy="36004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693648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SOSPESI TRA AZIONI ED EMOZIONI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……  </a:t>
            </a:r>
            <a:r>
              <a:rPr lang="it-IT" dirty="0">
                <a:solidFill>
                  <a:schemeClr val="bg1"/>
                </a:solidFill>
              </a:rPr>
              <a:t>COSA DICONO LE NEUROSCIENZE</a:t>
            </a:r>
          </a:p>
        </p:txBody>
      </p:sp>
      <p:pic>
        <p:nvPicPr>
          <p:cNvPr id="6146" name="Picture 2" descr="C:\Users\Pellai\Pictures\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9880" y="1844824"/>
            <a:ext cx="4380312" cy="50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70699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IL RUOLO DEGLI ADULTI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b="1" dirty="0">
                <a:solidFill>
                  <a:schemeClr val="bg1"/>
                </a:solidFill>
              </a:rPr>
              <a:t>Gli adulti hanno il compito di aiutare gli adolescenti a costruire un dialogo sempre più integrato tra il primo piano, il cervello emotivo, e il secondo piano, il cervello cognitivo. </a:t>
            </a:r>
            <a:endParaRPr lang="it-IT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La PREVENZIONE deve </a:t>
            </a:r>
            <a:r>
              <a:rPr lang="it-IT" b="1" dirty="0">
                <a:solidFill>
                  <a:schemeClr val="bg1"/>
                </a:solidFill>
              </a:rPr>
              <a:t>fungere da </a:t>
            </a:r>
            <a:r>
              <a:rPr lang="it-IT" b="1" dirty="0" smtClean="0">
                <a:solidFill>
                  <a:schemeClr val="bg1"/>
                </a:solidFill>
              </a:rPr>
              <a:t>“ASCENSORE” </a:t>
            </a:r>
            <a:r>
              <a:rPr lang="it-IT" b="1" dirty="0">
                <a:solidFill>
                  <a:schemeClr val="bg1"/>
                </a:solidFill>
              </a:rPr>
              <a:t>che mette in relazione queste due funzioni mentali così da rafforzare un meccanismo che renda più complesso il dialogo interiore. Attraverso questo dialogo interiore un ragazzo imparerà a non mettersi nei guai, a non fare male agli altri e progressivamente introietterà regole sociali importanti.</a:t>
            </a:r>
          </a:p>
        </p:txBody>
      </p:sp>
    </p:spTree>
    <p:extLst>
      <p:ext uri="{BB962C8B-B14F-4D97-AF65-F5344CB8AC3E}">
        <p14:creationId xmlns:p14="http://schemas.microsoft.com/office/powerpoint/2010/main" xmlns="" val="2946033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b="1" dirty="0">
                <a:solidFill>
                  <a:schemeClr val="bg1"/>
                </a:solidFill>
              </a:rPr>
              <a:t>Gli adulti hanno il compito di rafforzare alcune caratteristiche proprie della corteccia prefrontale in via di definizione:</a:t>
            </a:r>
          </a:p>
          <a:p>
            <a:r>
              <a:rPr lang="it-IT" b="1" dirty="0" err="1" smtClean="0">
                <a:solidFill>
                  <a:schemeClr val="bg1"/>
                </a:solidFill>
              </a:rPr>
              <a:t>autoriflessività</a:t>
            </a:r>
            <a:r>
              <a:rPr lang="it-IT" b="1" dirty="0">
                <a:solidFill>
                  <a:schemeClr val="bg1"/>
                </a:solidFill>
              </a:rPr>
              <a:t>, la capacità di riflettere su se stessi e sul proprio operato;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empatia</a:t>
            </a:r>
            <a:r>
              <a:rPr lang="it-IT" b="1" dirty="0">
                <a:solidFill>
                  <a:schemeClr val="bg1"/>
                </a:solidFill>
              </a:rPr>
              <a:t>, l’abilità di sentire che cosa prova e sente il prossimo;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pensiero </a:t>
            </a:r>
            <a:r>
              <a:rPr lang="it-IT" b="1" dirty="0">
                <a:solidFill>
                  <a:schemeClr val="bg1"/>
                </a:solidFill>
              </a:rPr>
              <a:t>critico, ossia saper vedere una cosa da molti punti di vista differenti;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cooperazione</a:t>
            </a:r>
            <a:r>
              <a:rPr lang="it-IT" b="1" dirty="0">
                <a:solidFill>
                  <a:schemeClr val="bg1"/>
                </a:solidFill>
              </a:rPr>
              <a:t>, ovvero sapersi alleare con gli altri per perseguire il bene di tutti, e non per affermare il dominio di uno sugli altri.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IL RUOLO DEGLI ADULTI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6900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v'è Gianni_ - giovaniemedia.ch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6099" y="2204864"/>
            <a:ext cx="5880653" cy="44104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7544" y="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E INVECE: DOVE’È GIANNI?</a:t>
            </a:r>
          </a:p>
          <a:p>
            <a:pPr algn="ctr"/>
            <a:r>
              <a:rPr lang="it-IT" sz="4000" b="1" dirty="0" smtClean="0"/>
              <a:t>Ovvero dov’è il lobo prefrontale degli adulti? </a:t>
            </a:r>
          </a:p>
          <a:p>
            <a:pPr algn="ctr"/>
            <a:endParaRPr lang="it-IT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1126485"/>
            <a:ext cx="6624736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SESSUALIZZAZIONE PRECOCE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2424370"/>
            <a:ext cx="662473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PORNOGRAFIA ON LINE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3648506"/>
            <a:ext cx="669674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SEXTING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59632" y="5014917"/>
            <a:ext cx="662473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ADESCAMENTO ON LINE</a:t>
            </a:r>
            <a:endParaRPr lang="it-IT" sz="36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3646765"/>
            <a:ext cx="669674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SEXTING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5013176"/>
            <a:ext cx="662473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ADESCAMENTO ON LINE</a:t>
            </a:r>
            <a:endParaRPr lang="it-IT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TTO TROPPO PRESTO- trailer 1'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5" y="1376772"/>
            <a:ext cx="5520613" cy="41404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95736" y="76470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Trailer tutto troppo presto</a:t>
            </a:r>
            <a:endParaRPr lang="it-IT" sz="28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omande esistenziali nel ciclo di v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597"/>
            <a:ext cx="9143999" cy="626280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rot="16200000">
            <a:off x="-1472026" y="2926395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LE GRANDI DOMANDE ESISTENZIALI</a:t>
            </a: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23728" y="206084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INFANZIA</a:t>
            </a:r>
            <a:endParaRPr lang="it-IT" sz="1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232913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FANCIULEZZA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20608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ADOLESCENA</a:t>
            </a:r>
            <a:endParaRPr lang="it-IT" sz="1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234888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GIOVINEZZA</a:t>
            </a:r>
            <a:endParaRPr lang="it-IT" sz="14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84168" y="206084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ADULTITA’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2280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MATURITA’</a:t>
            </a:r>
            <a:endParaRPr lang="it-IT" sz="1400" b="1" dirty="0"/>
          </a:p>
        </p:txBody>
      </p:sp>
      <p:sp>
        <p:nvSpPr>
          <p:cNvPr id="13" name="Ovale 12">
            <a:hlinkClick r:id="rId3" action="ppaction://hlinksldjump"/>
          </p:cNvPr>
          <p:cNvSpPr/>
          <p:nvPr/>
        </p:nvSpPr>
        <p:spPr>
          <a:xfrm>
            <a:off x="2483768" y="5805264"/>
            <a:ext cx="288032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hlinkClick r:id="rId4" action="ppaction://hlinksldjump"/>
          </p:cNvPr>
          <p:cNvSpPr/>
          <p:nvPr/>
        </p:nvSpPr>
        <p:spPr>
          <a:xfrm>
            <a:off x="3563888" y="580526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hlinkClick r:id="rId5" action="ppaction://hlinksldjump"/>
          </p:cNvPr>
          <p:cNvSpPr/>
          <p:nvPr/>
        </p:nvSpPr>
        <p:spPr>
          <a:xfrm>
            <a:off x="4644008" y="5805264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>
            <a:hlinkClick r:id="rId6" action="ppaction://hlinksldjump"/>
          </p:cNvPr>
          <p:cNvSpPr/>
          <p:nvPr/>
        </p:nvSpPr>
        <p:spPr>
          <a:xfrm>
            <a:off x="5724128" y="5805264"/>
            <a:ext cx="288032" cy="28803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hlinkClick r:id="rId7" action="ppaction://hlinksldjump"/>
          </p:cNvPr>
          <p:cNvSpPr/>
          <p:nvPr/>
        </p:nvSpPr>
        <p:spPr>
          <a:xfrm>
            <a:off x="6804248" y="5805264"/>
            <a:ext cx="288032" cy="288032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hlinkClick r:id="rId8" action="ppaction://hlinksldjump"/>
          </p:cNvPr>
          <p:cNvSpPr/>
          <p:nvPr/>
        </p:nvSpPr>
        <p:spPr>
          <a:xfrm>
            <a:off x="7956376" y="5805264"/>
            <a:ext cx="288032" cy="288032"/>
          </a:xfrm>
          <a:prstGeom prst="ellipse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2564904"/>
            <a:ext cx="6624736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SESSUALIZZAZIONE PRECOCE</a:t>
            </a:r>
            <a:endParaRPr lang="it-IT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agesELKWVAW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182668"/>
            <a:ext cx="4032473" cy="5675332"/>
          </a:xfrm>
          <a:prstGeom prst="rect">
            <a:avLst/>
          </a:prstGeom>
        </p:spPr>
      </p:pic>
      <p:pic>
        <p:nvPicPr>
          <p:cNvPr id="2" name="Immagine 1" descr="imagesWKJ4Q0H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55890"/>
            <a:ext cx="2555776" cy="341209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9512" y="116632"/>
            <a:ext cx="4766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LINDSAY LOHAN 1986</a:t>
            </a:r>
            <a:endParaRPr lang="it-IT" sz="4000" dirty="0"/>
          </a:p>
        </p:txBody>
      </p:sp>
      <p:pic>
        <p:nvPicPr>
          <p:cNvPr id="4" name="Immagine 3" descr="g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484784"/>
            <a:ext cx="1247775" cy="1771650"/>
          </a:xfrm>
          <a:prstGeom prst="rect">
            <a:avLst/>
          </a:prstGeom>
        </p:spPr>
      </p:pic>
      <p:pic>
        <p:nvPicPr>
          <p:cNvPr id="5" name="Immagine 4" descr="mea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4927343"/>
            <a:ext cx="1291127" cy="1930657"/>
          </a:xfrm>
          <a:prstGeom prst="rect">
            <a:avLst/>
          </a:prstGeom>
        </p:spPr>
      </p:pic>
      <p:pic>
        <p:nvPicPr>
          <p:cNvPr id="6" name="Immagine 5" descr="que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3057820"/>
            <a:ext cx="1296144" cy="1922614"/>
          </a:xfrm>
          <a:prstGeom prst="rect">
            <a:avLst/>
          </a:prstGeom>
        </p:spPr>
      </p:pic>
      <p:pic>
        <p:nvPicPr>
          <p:cNvPr id="7" name="Immagine 6" descr="images4X9013H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836712"/>
            <a:ext cx="2351906" cy="3139916"/>
          </a:xfrm>
          <a:prstGeom prst="rect">
            <a:avLst/>
          </a:prstGeom>
        </p:spPr>
      </p:pic>
      <p:pic>
        <p:nvPicPr>
          <p:cNvPr id="9" name="Immagine 8" descr="imagesHPIGY53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0"/>
            <a:ext cx="3354471" cy="2232248"/>
          </a:xfrm>
          <a:prstGeom prst="rect">
            <a:avLst/>
          </a:prstGeom>
        </p:spPr>
      </p:pic>
      <p:pic>
        <p:nvPicPr>
          <p:cNvPr id="11" name="Immagine 10" descr="lindsay_lohan_drunk_after_release-360x3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1920" y="3500861"/>
            <a:ext cx="3923928" cy="3357139"/>
          </a:xfrm>
          <a:prstGeom prst="rect">
            <a:avLst/>
          </a:prstGeom>
        </p:spPr>
      </p:pic>
      <p:pic>
        <p:nvPicPr>
          <p:cNvPr id="10" name="Immagine 9" descr="l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88224" y="2106610"/>
            <a:ext cx="2483768" cy="369865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3995936" y="2780928"/>
            <a:ext cx="37444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ARRESTI E CONDANNE </a:t>
            </a:r>
          </a:p>
          <a:p>
            <a:pPr algn="ctr"/>
            <a:r>
              <a:rPr lang="it-IT" b="1" dirty="0" smtClean="0">
                <a:solidFill>
                  <a:schemeClr val="bg1"/>
                </a:solidFill>
              </a:rPr>
              <a:t>PER GUIDA IN STATO </a:t>
            </a:r>
            <a:r>
              <a:rPr lang="it-IT" b="1" dirty="0" err="1" smtClean="0">
                <a:solidFill>
                  <a:schemeClr val="bg1"/>
                </a:solidFill>
              </a:rPr>
              <a:t>DI</a:t>
            </a:r>
            <a:r>
              <a:rPr lang="it-IT" b="1" dirty="0" smtClean="0">
                <a:solidFill>
                  <a:schemeClr val="bg1"/>
                </a:solidFill>
              </a:rPr>
              <a:t> EBREZZA, USO </a:t>
            </a:r>
            <a:r>
              <a:rPr lang="it-IT" b="1" dirty="0" err="1" smtClean="0">
                <a:solidFill>
                  <a:schemeClr val="bg1"/>
                </a:solidFill>
              </a:rPr>
              <a:t>DI</a:t>
            </a:r>
            <a:r>
              <a:rPr lang="it-IT" b="1" dirty="0" smtClean="0">
                <a:solidFill>
                  <a:schemeClr val="bg1"/>
                </a:solidFill>
              </a:rPr>
              <a:t> COCAINA E FURTO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atz sigla apertur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51447" y="3140968"/>
            <a:ext cx="4992554" cy="3744416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962400" cy="2838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Immagine 3" descr="Bratz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268760"/>
            <a:ext cx="1905000" cy="1117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51920" y="1340768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99"/>
                </a:solidFill>
                <a:effectLst/>
              </a:rPr>
              <a:t>VIVI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142662"/>
            <a:ext cx="4211960" cy="3785652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400" b="1" i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Bratz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 noi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forever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</a:t>
            </a:r>
            <a:b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corpi da modelle,</a:t>
            </a:r>
            <a:b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trucco da star,</a:t>
            </a:r>
            <a:b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eleganti, sexy, glamour,</a:t>
            </a:r>
            <a:b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colors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 punk.</a:t>
            </a:r>
            <a:b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Vivi </a:t>
            </a:r>
            <a:r>
              <a:rPr kumimoji="0" lang="it-IT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Bratz</a:t>
            </a:r>
            <a:r>
              <a:rPr kumimoji="0" lang="it-IT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!!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6815_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deaux61_1-900x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6477000" cy="4193858"/>
          </a:xfrm>
          <a:prstGeom prst="rect">
            <a:avLst/>
          </a:prstGeom>
        </p:spPr>
      </p:pic>
      <p:pic>
        <p:nvPicPr>
          <p:cNvPr id="4" name="Immagine 3" descr="Cadeaux6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3548" y="3356992"/>
            <a:ext cx="5244956" cy="35010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522920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2011</a:t>
            </a:r>
            <a:endParaRPr lang="it-IT" sz="4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deaux10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47864" cy="19888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Immagine 2" descr="atteggiamentibamb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1800" y="1968500"/>
            <a:ext cx="7442200" cy="48895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2814011" cy="4188296"/>
          </a:xfrm>
          <a:prstGeom prst="rect">
            <a:avLst/>
          </a:prstGeom>
        </p:spPr>
      </p:pic>
      <p:pic>
        <p:nvPicPr>
          <p:cNvPr id="3" name="Immagine 2" descr="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71800" cy="2433640"/>
          </a:xfrm>
          <a:prstGeom prst="rect">
            <a:avLst/>
          </a:prstGeom>
        </p:spPr>
      </p:pic>
      <p:pic>
        <p:nvPicPr>
          <p:cNvPr id="4" name="Immagine 3" descr="134363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323159"/>
            <a:ext cx="4762500" cy="2562225"/>
          </a:xfrm>
          <a:prstGeom prst="rect">
            <a:avLst/>
          </a:prstGeom>
        </p:spPr>
      </p:pic>
      <p:pic>
        <p:nvPicPr>
          <p:cNvPr id="5" name="Immagine 4" descr="ikks_kids_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8569" y="0"/>
            <a:ext cx="3145879" cy="4197664"/>
          </a:xfrm>
          <a:prstGeom prst="rect">
            <a:avLst/>
          </a:prstGeom>
        </p:spPr>
      </p:pic>
      <p:pic>
        <p:nvPicPr>
          <p:cNvPr id="6" name="Immagine 5" descr="sexist_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48000"/>
            <a:ext cx="2959100" cy="3810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52867" cy="2175439"/>
          </a:xfrm>
          <a:prstGeom prst="rect">
            <a:avLst/>
          </a:prstGeom>
        </p:spPr>
      </p:pic>
      <p:pic>
        <p:nvPicPr>
          <p:cNvPr id="4" name="Immagine 3" descr="boobs-bloomer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080" y="2522240"/>
            <a:ext cx="6681920" cy="4335760"/>
          </a:xfrm>
          <a:prstGeom prst="rect">
            <a:avLst/>
          </a:prstGeom>
        </p:spPr>
      </p:pic>
      <p:pic>
        <p:nvPicPr>
          <p:cNvPr id="5" name="Immagine 4" descr="boobs-bloom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0"/>
            <a:ext cx="3851920" cy="248524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5229200"/>
            <a:ext cx="684956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it-IT" sz="4800" b="1" i="1" dirty="0" smtClean="0"/>
              <a:t>CORPORATE PAEDOPHILIA</a:t>
            </a:r>
            <a:endParaRPr lang="it-IT" sz="4800" b="1" dirty="0"/>
          </a:p>
        </p:txBody>
      </p:sp>
      <p:pic>
        <p:nvPicPr>
          <p:cNvPr id="4" name="Immagine 3" descr="highglitz_maryashton_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5197596" cy="524594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67944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Emma Rush e Andrea La </a:t>
            </a:r>
            <a:r>
              <a:rPr lang="it-IT" b="1" dirty="0" err="1" smtClean="0"/>
              <a:t>Nauze</a:t>
            </a:r>
            <a:r>
              <a:rPr lang="it-IT" b="1" dirty="0" smtClean="0"/>
              <a:t> - Australia, 2006</a:t>
            </a:r>
            <a:endParaRPr lang="it-IT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no bimbi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552450"/>
            <a:ext cx="8636000" cy="5753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9552" y="62068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Chi si prende cura di me?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33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22" y="1700808"/>
            <a:ext cx="2483486" cy="501317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54706" y="879684"/>
            <a:ext cx="88817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i="1" dirty="0" smtClean="0">
                <a:solidFill>
                  <a:srgbClr val="FF0000"/>
                </a:solidFill>
              </a:rPr>
              <a:t>Task Force on the </a:t>
            </a:r>
            <a:r>
              <a:rPr lang="en-US" sz="3800" b="1" i="1" dirty="0" err="1" smtClean="0">
                <a:solidFill>
                  <a:srgbClr val="FF0000"/>
                </a:solidFill>
              </a:rPr>
              <a:t>Sexualisation</a:t>
            </a:r>
            <a:r>
              <a:rPr lang="en-US" sz="3800" b="1" i="1" dirty="0" smtClean="0">
                <a:solidFill>
                  <a:srgbClr val="FF0000"/>
                </a:solidFill>
              </a:rPr>
              <a:t> of the Girls </a:t>
            </a:r>
            <a:endParaRPr lang="it-IT" sz="3800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788024" y="6093296"/>
            <a:ext cx="420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2007 - American </a:t>
            </a:r>
            <a:r>
              <a:rPr lang="it-IT" b="1" dirty="0" err="1" smtClean="0"/>
              <a:t>Psychological</a:t>
            </a:r>
            <a:r>
              <a:rPr lang="it-IT" b="1" dirty="0" smtClean="0"/>
              <a:t> </a:t>
            </a:r>
            <a:r>
              <a:rPr lang="it-IT" b="1" dirty="0" err="1" smtClean="0"/>
              <a:t>Association</a:t>
            </a:r>
            <a:endParaRPr lang="it-IT" b="1" dirty="0"/>
          </a:p>
        </p:txBody>
      </p:sp>
      <p:pic>
        <p:nvPicPr>
          <p:cNvPr id="6" name="Immagine 5" descr="r_1226687833_kids_couture_matoo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5558512" cy="39604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95536" y="11837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NEGLI STATI UNITI UN FRONTE </a:t>
            </a:r>
            <a:r>
              <a:rPr lang="it-IT" b="1" dirty="0" err="1" smtClean="0"/>
              <a:t>DI</a:t>
            </a:r>
            <a:r>
              <a:rPr lang="it-IT" b="1" dirty="0" smtClean="0"/>
              <a:t> GIORNALISTI, ASSOCIAZIONI PER LA TUTELA DELL’INFANZIA, GENITORI E PSICOLOGI HANNO RESO PUBBLICA L’EMERGENZA</a:t>
            </a:r>
            <a:endParaRPr lang="it-IT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00x_pole-dan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7824"/>
            <a:ext cx="2570584" cy="490017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332656"/>
            <a:ext cx="4198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set </a:t>
            </a:r>
            <a:r>
              <a:rPr lang="it-IT" sz="2800" b="1" dirty="0">
                <a:solidFill>
                  <a:srgbClr val="FF0000"/>
                </a:solidFill>
              </a:rPr>
              <a:t>da </a:t>
            </a:r>
            <a:r>
              <a:rPr lang="it-IT" sz="2800" b="1" dirty="0" err="1">
                <a:solidFill>
                  <a:srgbClr val="FF0000"/>
                </a:solidFill>
              </a:rPr>
              <a:t>lap-dance</a:t>
            </a:r>
            <a:r>
              <a:rPr lang="it-IT" sz="2800" b="1" dirty="0">
                <a:solidFill>
                  <a:srgbClr val="FF0000"/>
                </a:solidFill>
              </a:rPr>
              <a:t> giocattolo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980728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Con un </a:t>
            </a:r>
            <a:r>
              <a:rPr lang="it-IT" b="1" dirty="0"/>
              <a:t>palo, una giarrettiera, soldi finti e un dvd con i passi</a:t>
            </a:r>
          </a:p>
        </p:txBody>
      </p:sp>
      <p:pic>
        <p:nvPicPr>
          <p:cNvPr id="6" name="Immagine 5" descr="lolita_bed_woolwort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1144" y="0"/>
            <a:ext cx="4562856" cy="3127248"/>
          </a:xfrm>
          <a:prstGeom prst="rect">
            <a:avLst/>
          </a:prstGeom>
        </p:spPr>
      </p:pic>
      <p:pic>
        <p:nvPicPr>
          <p:cNvPr id="8" name="Immagine 7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501008"/>
            <a:ext cx="2613273" cy="62764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724128" y="4665910"/>
            <a:ext cx="341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2008 - Ha chiamato </a:t>
            </a:r>
            <a:r>
              <a:rPr lang="it-IT" b="1" dirty="0"/>
              <a:t>“Lolita” una linea di biancheria per la cameretta delle ragazzine</a:t>
            </a:r>
          </a:p>
        </p:txBody>
      </p:sp>
      <p:pic>
        <p:nvPicPr>
          <p:cNvPr id="10" name="Immagine 9" descr="66822_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2024" y="3135200"/>
            <a:ext cx="2926080" cy="382219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6809_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582683" cy="32129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71600" y="4869160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Push </a:t>
            </a:r>
            <a:r>
              <a:rPr lang="en-US" sz="3200" b="1" dirty="0"/>
              <a:t>Up </a:t>
            </a:r>
            <a:r>
              <a:rPr lang="en-US" sz="3200" b="1" dirty="0" smtClean="0"/>
              <a:t>e </a:t>
            </a:r>
            <a:r>
              <a:rPr lang="en-US" sz="3200" b="1" dirty="0" err="1" smtClean="0"/>
              <a:t>perizoma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disponibili</a:t>
            </a:r>
            <a:r>
              <a:rPr lang="en-US" sz="3200" b="1" dirty="0" smtClean="0"/>
              <a:t> a </a:t>
            </a:r>
            <a:r>
              <a:rPr lang="en-US" sz="3200" b="1" dirty="0" err="1" smtClean="0"/>
              <a:t>partire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taglia</a:t>
            </a:r>
            <a:r>
              <a:rPr lang="en-US" sz="3200" b="1" dirty="0" smtClean="0"/>
              <a:t>  7 </a:t>
            </a:r>
            <a:r>
              <a:rPr lang="en-US" sz="3200" b="1" dirty="0" err="1" smtClean="0"/>
              <a:t>anni</a:t>
            </a:r>
            <a:r>
              <a:rPr lang="en-US" sz="3200" b="1" dirty="0"/>
              <a:t/>
            </a:r>
            <a:br>
              <a:rPr lang="en-US" sz="3200" b="1" dirty="0"/>
            </a:br>
            <a:endParaRPr lang="it-IT" sz="3200" b="1" dirty="0"/>
          </a:p>
        </p:txBody>
      </p:sp>
      <p:pic>
        <p:nvPicPr>
          <p:cNvPr id="4" name="Immagine 3" descr="ab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852936"/>
            <a:ext cx="3067050" cy="14954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620688"/>
            <a:ext cx="8208912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LE CONSEGUENZE SONO:</a:t>
            </a:r>
            <a:endParaRPr lang="it-IT" sz="5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27687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MENO INTERESSE PER IL SAPERE</a:t>
            </a:r>
            <a:endParaRPr lang="it-IT" sz="32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51720" y="350100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PIÙ INSICUREZZA</a:t>
            </a:r>
            <a:endParaRPr lang="it-IT" sz="32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67544" y="472514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AUMENTO DELLA SEDUTTIVITÀ: </a:t>
            </a:r>
            <a:br>
              <a:rPr lang="it-IT" sz="3200" b="1" dirty="0" smtClean="0"/>
            </a:br>
            <a:r>
              <a:rPr lang="it-IT" sz="3200" b="1" dirty="0" smtClean="0"/>
              <a:t>VALGO SE PIACCIO</a:t>
            </a:r>
            <a:endParaRPr lang="it-IT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220486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/>
              <a:t>Il </a:t>
            </a:r>
            <a:r>
              <a:rPr lang="it-IT" sz="4800" b="1" dirty="0" smtClean="0">
                <a:solidFill>
                  <a:srgbClr val="FF0000"/>
                </a:solidFill>
              </a:rPr>
              <a:t>MERCATO</a:t>
            </a:r>
            <a:r>
              <a:rPr lang="it-IT" sz="4800" b="1" dirty="0" smtClean="0"/>
              <a:t> le </a:t>
            </a:r>
            <a:r>
              <a:rPr lang="it-IT" sz="4800" b="1" dirty="0"/>
              <a:t>spinge a vivere </a:t>
            </a:r>
            <a:r>
              <a:rPr lang="it-IT" sz="4800" b="1" i="1" dirty="0"/>
              <a:t>nel </a:t>
            </a:r>
            <a:r>
              <a:rPr lang="it-IT" sz="4800" b="1" dirty="0"/>
              <a:t>proprio corpo, più che a vivere </a:t>
            </a:r>
            <a:r>
              <a:rPr lang="it-IT" sz="4800" b="1" i="1" dirty="0"/>
              <a:t>il </a:t>
            </a:r>
            <a:r>
              <a:rPr lang="it-IT" sz="4800" b="1" dirty="0"/>
              <a:t>proprio corpo.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ANTICIPO DEL MENARCA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51720" y="3573016"/>
            <a:ext cx="5745832" cy="2620888"/>
          </a:xfrm>
        </p:spPr>
        <p:txBody>
          <a:bodyPr/>
          <a:lstStyle/>
          <a:p>
            <a:r>
              <a:rPr lang="it-IT" b="1" dirty="0" smtClean="0"/>
              <a:t>Alimentazione</a:t>
            </a:r>
          </a:p>
          <a:p>
            <a:r>
              <a:rPr lang="it-IT" b="1" dirty="0" smtClean="0"/>
              <a:t>Stile di vita sedentario</a:t>
            </a:r>
          </a:p>
          <a:p>
            <a:r>
              <a:rPr lang="it-IT" b="1" dirty="0" smtClean="0"/>
              <a:t>Inquinamento</a:t>
            </a:r>
          </a:p>
          <a:p>
            <a:r>
              <a:rPr lang="it-IT" b="1" dirty="0" smtClean="0"/>
              <a:t>Esposizione ai media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772816"/>
            <a:ext cx="244827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16/17 anni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1772816"/>
            <a:ext cx="244827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11/12 anni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1700808"/>
            <a:ext cx="2232248" cy="369332"/>
          </a:xfrm>
          <a:prstGeom prst="rect">
            <a:avLst/>
          </a:prstGeom>
          <a:solidFill>
            <a:srgbClr val="FF0D0D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UN SECOLO FA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2708920"/>
            <a:ext cx="2232248" cy="369332"/>
          </a:xfrm>
          <a:prstGeom prst="rect">
            <a:avLst/>
          </a:prstGeom>
          <a:solidFill>
            <a:srgbClr val="FF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OGGI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76470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3600" b="1" dirty="0"/>
              <a:t>Il corpo non serve ad essere guardati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3600" b="1" dirty="0"/>
              <a:t>Il corpo non serve a vincere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3600" b="1" dirty="0"/>
              <a:t>Il corpo non serve ad affermare il proprio potere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3600" b="1" dirty="0"/>
              <a:t>Il corpo non serve solo a produrre </a:t>
            </a:r>
            <a:r>
              <a:rPr lang="it-IT" sz="3600" b="1" dirty="0" smtClean="0"/>
              <a:t>piacere</a:t>
            </a:r>
          </a:p>
          <a:p>
            <a:pPr lvl="0" algn="ctr"/>
            <a:r>
              <a:rPr lang="it-IT" sz="3600" b="1" dirty="0">
                <a:solidFill>
                  <a:srgbClr val="FF0000"/>
                </a:solidFill>
              </a:rPr>
              <a:t>ABBIAMO LA RESPONSABILITÀ </a:t>
            </a:r>
            <a:r>
              <a:rPr lang="it-IT" sz="3600" b="1" dirty="0" err="1">
                <a:solidFill>
                  <a:srgbClr val="FF0000"/>
                </a:solidFill>
              </a:rPr>
              <a:t>D’INSEGNARE</a:t>
            </a:r>
            <a:r>
              <a:rPr lang="it-IT" sz="3600" b="1" dirty="0">
                <a:solidFill>
                  <a:srgbClr val="FF0000"/>
                </a:solidFill>
              </a:rPr>
              <a:t> AI NOSTRI FIGLI COME TROVARE PIACERE NELLE COSE </a:t>
            </a:r>
            <a:r>
              <a:rPr lang="it-IT" sz="3600" b="1" dirty="0" smtClean="0">
                <a:solidFill>
                  <a:srgbClr val="FF0000"/>
                </a:solidFill>
              </a:rPr>
              <a:t>GIUSTE (Mary </a:t>
            </a:r>
            <a:r>
              <a:rPr lang="it-IT" sz="3600" b="1" dirty="0" err="1" smtClean="0">
                <a:solidFill>
                  <a:srgbClr val="FF0000"/>
                </a:solidFill>
              </a:rPr>
              <a:t>Pipher</a:t>
            </a:r>
            <a:r>
              <a:rPr lang="it-IT" sz="3600" b="1" dirty="0" smtClean="0">
                <a:solidFill>
                  <a:srgbClr val="FF0000"/>
                </a:solidFill>
              </a:rPr>
              <a:t>)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2924944"/>
            <a:ext cx="662473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PORNOGRAFIA ON LINE</a:t>
            </a:r>
            <a:endParaRPr lang="it-IT" sz="4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62880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Perché </a:t>
            </a:r>
            <a:r>
              <a:rPr lang="it-IT" sz="2400" b="1" dirty="0"/>
              <a:t>un materiale sia considerato pornografico, deve soddisfare tre criteri fondamentali: </a:t>
            </a:r>
            <a:endParaRPr lang="it-IT" sz="2400" b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240048" y="548680"/>
            <a:ext cx="8724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CHE COSA INTENDIAMO PER PORNOGRAFIA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827584" y="2636912"/>
            <a:ext cx="756084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deve rappresentare almeno un essere umano (o più di uno) coinvolto in un’attività sessuale;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7584" y="3789040"/>
            <a:ext cx="756084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la rappresentazione deve includere dettagli accurati degli organi genitali dei soggetti;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27584" y="4955684"/>
            <a:ext cx="756084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dirty="0" smtClean="0">
                <a:solidFill>
                  <a:schemeClr val="bg1"/>
                </a:solidFill>
              </a:rPr>
              <a:t>l’intento del produttore non è emozionare il fruitore, bensì portarlo a uno stato di eccitazione. Nel maschio, spesso significa procurargli un’erezione e spingerlo verso la masturbazione o un rapporto sessuale. 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640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05273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L</a:t>
            </a:r>
            <a:r>
              <a:rPr lang="it-IT" sz="3600" b="1" dirty="0" smtClean="0"/>
              <a:t>a </a:t>
            </a:r>
            <a:r>
              <a:rPr lang="it-IT" sz="3600" b="1" dirty="0"/>
              <a:t>definizione fornita nel 1986 dai responsabili della Commissione sulla Pornografia negli Stati </a:t>
            </a:r>
            <a:r>
              <a:rPr lang="it-IT" sz="3600" b="1" dirty="0" smtClean="0"/>
              <a:t>Uniti identifica </a:t>
            </a:r>
            <a:r>
              <a:rPr lang="it-IT" sz="3600" b="1" dirty="0"/>
              <a:t>come pornografico </a:t>
            </a:r>
            <a:r>
              <a:rPr lang="it-IT" sz="3600" b="1" dirty="0" smtClean="0"/>
              <a:t> ogni “</a:t>
            </a:r>
            <a:r>
              <a:rPr lang="it-IT" sz="3600" b="1" dirty="0"/>
              <a:t>materiale che ha un contenuto predominante di natura sessuale e che è stato prodotto con lo scopo principale di produrre uno stato di eccitazione sessuale nel proprio fruitore”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02376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agesFVQA76Y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052736"/>
            <a:ext cx="6877964" cy="440581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15616" y="90872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Chi mi sta intorno?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avanti t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056784" cy="5285776"/>
          </a:xfrm>
          <a:prstGeom prst="rect">
            <a:avLst/>
          </a:prstGeom>
        </p:spPr>
      </p:pic>
      <p:sp>
        <p:nvSpPr>
          <p:cNvPr id="7" name="Fumetto 1 6"/>
          <p:cNvSpPr/>
          <p:nvPr/>
        </p:nvSpPr>
        <p:spPr>
          <a:xfrm>
            <a:off x="2123728" y="620688"/>
            <a:ext cx="2736304" cy="1080120"/>
          </a:xfrm>
          <a:prstGeom prst="wedgeRectCallout">
            <a:avLst>
              <a:gd name="adj1" fmla="val -52194"/>
              <a:gd name="adj2" fmla="val 138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il 72% ritiene che non acceda a contenuti inappropriati</a:t>
            </a:r>
          </a:p>
          <a:p>
            <a:pPr algn="ctr"/>
            <a:endParaRPr lang="it-IT" dirty="0"/>
          </a:p>
        </p:txBody>
      </p:sp>
      <p:sp>
        <p:nvSpPr>
          <p:cNvPr id="8" name="Fumetto 1 7"/>
          <p:cNvSpPr/>
          <p:nvPr/>
        </p:nvSpPr>
        <p:spPr>
          <a:xfrm>
            <a:off x="5220072" y="188640"/>
            <a:ext cx="3024336" cy="1296144"/>
          </a:xfrm>
          <a:prstGeom prst="wedgeRectCallout">
            <a:avLst>
              <a:gd name="adj1" fmla="val -32462"/>
              <a:gd name="adj2" fmla="val 158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41% convinta che il figlio adolescente dica la verità sulle sue operazioni su internet</a:t>
            </a:r>
          </a:p>
          <a:p>
            <a:pPr algn="ctr"/>
            <a:endParaRPr lang="it-IT" b="1" dirty="0"/>
          </a:p>
        </p:txBody>
      </p:sp>
      <p:sp>
        <p:nvSpPr>
          <p:cNvPr id="10" name="Fumetto 2 9"/>
          <p:cNvSpPr/>
          <p:nvPr/>
        </p:nvSpPr>
        <p:spPr>
          <a:xfrm>
            <a:off x="323528" y="5157192"/>
            <a:ext cx="2304256" cy="1440160"/>
          </a:xfrm>
          <a:prstGeom prst="wedgeRoundRectCallout">
            <a:avLst>
              <a:gd name="adj1" fmla="val 81121"/>
              <a:gd name="adj2" fmla="val -85278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il 40% ha ammesso di visitare siti web che mamma e papà disapproverebbero</a:t>
            </a:r>
            <a:endParaRPr lang="it-IT" b="1" dirty="0"/>
          </a:p>
        </p:txBody>
      </p:sp>
      <p:sp>
        <p:nvSpPr>
          <p:cNvPr id="11" name="Fumetto 2 10"/>
          <p:cNvSpPr/>
          <p:nvPr/>
        </p:nvSpPr>
        <p:spPr>
          <a:xfrm>
            <a:off x="4211960" y="5445224"/>
            <a:ext cx="3240360" cy="1152128"/>
          </a:xfrm>
          <a:prstGeom prst="wedgeRoundRectCallout">
            <a:avLst>
              <a:gd name="adj1" fmla="val 47327"/>
              <a:gd name="adj2" fmla="val -108850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il 45% ha visto intenzionalmente video porno, sapendo di compiere un’azione proibita </a:t>
            </a:r>
            <a:endParaRPr lang="it-IT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87416" y="621166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Rapporto </a:t>
            </a:r>
            <a:r>
              <a:rPr lang="it-IT" b="1" dirty="0">
                <a:solidFill>
                  <a:srgbClr val="FFFF00"/>
                </a:solidFill>
              </a:rPr>
              <a:t>E</a:t>
            </a:r>
            <a:r>
              <a:rPr lang="it-IT" b="1" dirty="0" smtClean="0">
                <a:solidFill>
                  <a:srgbClr val="FFFF00"/>
                </a:solidFill>
              </a:rPr>
              <a:t>urispes 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sulla Condizione dell’Infanzia e dell’Adolescenza 2011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332656"/>
            <a:ext cx="83904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INTERNET, ESPERIENZA TOTALIZZANTE </a:t>
            </a:r>
            <a:endParaRPr lang="it-IT" sz="4000" dirty="0"/>
          </a:p>
        </p:txBody>
      </p:sp>
      <p:grpSp>
        <p:nvGrpSpPr>
          <p:cNvPr id="8" name="Gruppo 7"/>
          <p:cNvGrpSpPr/>
          <p:nvPr/>
        </p:nvGrpSpPr>
        <p:grpSpPr>
          <a:xfrm>
            <a:off x="337673" y="5373216"/>
            <a:ext cx="6970631" cy="1484784"/>
            <a:chOff x="0" y="5373216"/>
            <a:chExt cx="6970631" cy="1484784"/>
          </a:xfrm>
        </p:grpSpPr>
        <p:pic>
          <p:nvPicPr>
            <p:cNvPr id="5" name="Immagine 4" descr="f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517232"/>
              <a:ext cx="1911308" cy="1340768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2051720" y="5373216"/>
              <a:ext cx="49189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>
                  <a:solidFill>
                    <a:srgbClr val="FFFF00"/>
                  </a:solidFill>
                </a:rPr>
                <a:t>l'</a:t>
              </a:r>
              <a:r>
                <a:rPr lang="it-IT" sz="4000" b="1" dirty="0">
                  <a:solidFill>
                    <a:srgbClr val="FFFF00"/>
                  </a:solidFill>
                </a:rPr>
                <a:t>85,6% </a:t>
              </a:r>
              <a:r>
                <a:rPr lang="it-IT" b="1" dirty="0"/>
                <a:t>dei ragazzi dai 12 ai 18 anni lo usa</a:t>
              </a: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1124744"/>
            <a:ext cx="73448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52,6%</a:t>
            </a:r>
            <a:r>
              <a:rPr kumimoji="0" lang="it-IT" sz="36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dei ragazzi dichiara di guardare meno la televisione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35,2%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 parlare meno al telefono 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36,4%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di andare meno al cinema.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46,1%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dei ragazzi legge di meno da quando utilizza Internet,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21%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sta meno all'aria aperta,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14,3%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parla meno con i genitori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il </a:t>
            </a:r>
            <a:r>
              <a:rPr kumimoji="0" lang="it-IT" sz="3200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9,8%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vede meno i suoi amici.</a:t>
            </a:r>
            <a:endParaRPr kumimoji="0" lang="it-IT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6309320"/>
            <a:ext cx="4654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Telefono Azzurro e Doxa </a:t>
            </a:r>
            <a:r>
              <a:rPr lang="it-IT" b="1" dirty="0" err="1" smtClean="0"/>
              <a:t>Kids</a:t>
            </a:r>
            <a:r>
              <a:rPr lang="it-IT" b="1" dirty="0" smtClean="0"/>
              <a:t> – novembre 2014</a:t>
            </a:r>
            <a:endParaRPr lang="it-IT" dirty="0"/>
          </a:p>
        </p:txBody>
      </p:sp>
      <p:pic>
        <p:nvPicPr>
          <p:cNvPr id="3" name="Immagine 2" descr="osservatorio-adolescenti-2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7137400" cy="3098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331640" y="4046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</a:rPr>
              <a:t>Adolescenti ALWAYS ON</a:t>
            </a:r>
            <a:endParaRPr lang="it-IT" sz="4000" b="1" dirty="0">
              <a:solidFill>
                <a:srgbClr val="FFFF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50912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L’</a:t>
            </a:r>
            <a:r>
              <a:rPr lang="it-IT" sz="4000" b="1" dirty="0" smtClean="0">
                <a:solidFill>
                  <a:srgbClr val="FFFF00"/>
                </a:solidFill>
              </a:rPr>
              <a:t>89,7%</a:t>
            </a:r>
            <a:r>
              <a:rPr lang="it-IT" sz="4000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degli intervistati è sempre connesso sui social tramite lo </a:t>
            </a:r>
            <a:r>
              <a:rPr lang="it-IT" b="1" dirty="0" err="1" smtClean="0"/>
              <a:t>smartphone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7" name="Immagine 6" descr="WHA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2221607" cy="678520"/>
          </a:xfrm>
          <a:prstGeom prst="rect">
            <a:avLst/>
          </a:prstGeom>
        </p:spPr>
      </p:pic>
      <p:pic>
        <p:nvPicPr>
          <p:cNvPr id="8" name="Immagine 7" descr="f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0708" y="4221088"/>
            <a:ext cx="1173700" cy="823342"/>
          </a:xfrm>
          <a:prstGeom prst="rect">
            <a:avLst/>
          </a:prstGeom>
        </p:spPr>
      </p:pic>
      <p:pic>
        <p:nvPicPr>
          <p:cNvPr id="10" name="Immagine 9" descr="IS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81128"/>
            <a:ext cx="1575618" cy="1575618"/>
          </a:xfrm>
          <a:prstGeom prst="rect">
            <a:avLst/>
          </a:prstGeom>
        </p:spPr>
      </p:pic>
      <p:pic>
        <p:nvPicPr>
          <p:cNvPr id="11" name="Immagine 10" descr="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301208"/>
            <a:ext cx="2052439" cy="1079186"/>
          </a:xfrm>
          <a:prstGeom prst="rect">
            <a:avLst/>
          </a:prstGeom>
        </p:spPr>
      </p:pic>
      <p:pic>
        <p:nvPicPr>
          <p:cNvPr id="12" name="Immagine 11" descr="as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560268"/>
            <a:ext cx="1181100" cy="11811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836713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Come adulti dobbiamo gestire una situazione delicata: se da una parte la curiosità e il bisogno di esplorazione dei preadolescenti e adolescenti sono naturali e fisiologici, dall’altra non possiamo ignorare che queste caratteristiche li portano a imbattersi in materiali inadatti al loro livello di maturità e competenza emotiva, con danni e problemi anche significativi. </a:t>
            </a:r>
          </a:p>
        </p:txBody>
      </p:sp>
    </p:spTree>
    <p:extLst>
      <p:ext uri="{BB962C8B-B14F-4D97-AF65-F5344CB8AC3E}">
        <p14:creationId xmlns:p14="http://schemas.microsoft.com/office/powerpoint/2010/main" xmlns="" val="31934150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62880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</a:t>
            </a:r>
            <a:r>
              <a:rPr lang="it-IT" sz="2400" dirty="0"/>
              <a:t>pornografia online “intercetta” non solo i circuiti della curiosità, ma anche quelli del trauma.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L’offerta </a:t>
            </a:r>
            <a:r>
              <a:rPr lang="it-IT" sz="2400" dirty="0"/>
              <a:t>di pornografia disponibile online, indifferenziata a seconda di chi vi accede, può impattare il benessere dei minori che ne entrano in contatto e attivare stati di agitazione e ansia generalizzati.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Il </a:t>
            </a:r>
            <a:r>
              <a:rPr lang="it-IT" sz="2400" dirty="0"/>
              <a:t>ragazzo potrebbe ritrovarsi intrappolato in ciò che ha visto anche quando non ne ha voglia e questi pensieri intrusivi potrebbero essere un ostacolo all’apprendimento e alla socializzazione, oltre a rivelarsi destabilizzanti sul piano emotivo.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4" y="548680"/>
            <a:ext cx="8136904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LIVELLO PSICOLOGICO-EMOTIVO. </a:t>
            </a:r>
          </a:p>
        </p:txBody>
      </p:sp>
    </p:spTree>
    <p:extLst>
      <p:ext uri="{BB962C8B-B14F-4D97-AF65-F5344CB8AC3E}">
        <p14:creationId xmlns:p14="http://schemas.microsoft.com/office/powerpoint/2010/main" xmlns="" val="13564862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33265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Inoltre, come spesso dicono le persone che vivono una dipendenza, è facile restare vittime di uno schema che spinge compulsivamente a reiterare la frequentazione dei siti </a:t>
            </a:r>
            <a:r>
              <a:rPr lang="it-IT" sz="2400" b="1" i="1" dirty="0"/>
              <a:t>hard</a:t>
            </a:r>
            <a:r>
              <a:rPr lang="it-IT" sz="2400" b="1" dirty="0"/>
              <a:t>. Se razionalmente il soggetto prova a dire a se stesso: “D’ora in avanti non lo farò mai più”, in concreto si scopre a smentire l’affermazione, magari autogiustificandosi con un </a:t>
            </a:r>
            <a:r>
              <a:rPr lang="it-IT" sz="2400" b="1" dirty="0" smtClean="0"/>
              <a:t>“</a:t>
            </a:r>
            <a:r>
              <a:rPr lang="it-IT" sz="2400" b="1" dirty="0" smtClean="0">
                <a:solidFill>
                  <a:srgbClr val="FFFF00"/>
                </a:solidFill>
              </a:rPr>
              <a:t>ANCORA UNA VOLTA E POI BASTA</a:t>
            </a:r>
            <a:r>
              <a:rPr lang="it-IT" sz="2400" b="1" dirty="0" smtClean="0"/>
              <a:t>”. </a:t>
            </a:r>
          </a:p>
        </p:txBody>
      </p:sp>
      <p:pic>
        <p:nvPicPr>
          <p:cNvPr id="3" name="Immagine 2" descr="por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24944"/>
            <a:ext cx="2971800" cy="15335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95536" y="458635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Gestire da giovanissimi una </a:t>
            </a:r>
            <a:r>
              <a:rPr lang="it-IT" sz="2400" b="1" dirty="0" err="1" smtClean="0"/>
              <a:t>compulsione</a:t>
            </a:r>
            <a:r>
              <a:rPr lang="it-IT" sz="2400" b="1" dirty="0" smtClean="0"/>
              <a:t> verso la pornografia senza poterne parlare a un adulto e nell’incapacità di rispettare un patto implicito di “astinenza” a lungo termine può erodere il senso di sé e del proprio valore, con gravi implicazioni anche per l’autostima.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386800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672347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 </a:t>
            </a:r>
            <a:r>
              <a:rPr lang="it-IT" sz="2000" b="1" dirty="0"/>
              <a:t>La pornografia di Internet offre una novità estrema</a:t>
            </a:r>
            <a:r>
              <a:rPr lang="it-IT" sz="2000" b="1" dirty="0" smtClean="0"/>
              <a:t>;</a:t>
            </a:r>
          </a:p>
          <a:p>
            <a:endParaRPr lang="it-IT" sz="2000" b="1" dirty="0"/>
          </a:p>
          <a:p>
            <a:r>
              <a:rPr lang="it-IT" sz="2000" b="1" dirty="0"/>
              <a:t> A differenza di ciò che avviene con il cibo e le droghe, non ci sono quasi limitazioni fisiche al consumo di pornografia su Internet</a:t>
            </a:r>
            <a:r>
              <a:rPr lang="it-IT" sz="2000" b="1" dirty="0" smtClean="0"/>
              <a:t>;</a:t>
            </a:r>
          </a:p>
          <a:p>
            <a:endParaRPr lang="it-IT" sz="2000" b="1" dirty="0"/>
          </a:p>
          <a:p>
            <a:r>
              <a:rPr lang="it-IT" sz="2000" b="1" dirty="0"/>
              <a:t> La pornografia su Internet permette di mantenere alti gli stimoli in due sensi: nuovi “compagni” (attrici-attori porno) e vedendo generi di questa attività nuovi e inusuali</a:t>
            </a:r>
            <a:r>
              <a:rPr lang="it-IT" sz="2000" b="1" dirty="0" smtClean="0"/>
              <a:t>;</a:t>
            </a:r>
          </a:p>
          <a:p>
            <a:endParaRPr lang="it-IT" sz="2000" b="1" dirty="0"/>
          </a:p>
          <a:p>
            <a:r>
              <a:rPr lang="it-IT" sz="2000" b="1" dirty="0"/>
              <a:t> A differenza di quanto accade con le droghe e il cibo, la pornografia su Internet non attiva il sistema di avversione naturale del cervello</a:t>
            </a:r>
            <a:r>
              <a:rPr lang="it-IT" sz="2000" b="1" dirty="0" smtClean="0"/>
              <a:t>;</a:t>
            </a:r>
          </a:p>
          <a:p>
            <a:endParaRPr lang="it-IT" sz="2000" b="1" dirty="0"/>
          </a:p>
          <a:p>
            <a:r>
              <a:rPr lang="it-IT" sz="2000" b="1" dirty="0"/>
              <a:t> Il cervello di un adolescente è al culmine delle possibilità di produzione di dopamina e </a:t>
            </a:r>
            <a:r>
              <a:rPr lang="it-IT" sz="2000" b="1" dirty="0" err="1"/>
              <a:t>neuroplasticità</a:t>
            </a:r>
            <a:r>
              <a:rPr lang="it-IT" sz="2000" b="1" dirty="0"/>
              <a:t>, rendendolo altamente vulnerabile rispetto alla dipendenza e al condizionamento.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CHE COSA RENDE MOLTO UNCINANTE, LA PORNOGRAFIA SU INTERNET? QUALE IMPATTO HA SUL CERVELLO DEGLI ADOLESCENTI?</a:t>
            </a:r>
          </a:p>
        </p:txBody>
      </p:sp>
    </p:spTree>
    <p:extLst>
      <p:ext uri="{BB962C8B-B14F-4D97-AF65-F5344CB8AC3E}">
        <p14:creationId xmlns:p14="http://schemas.microsoft.com/office/powerpoint/2010/main" xmlns="" val="125507121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2132856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In </a:t>
            </a:r>
            <a:r>
              <a:rPr lang="it-IT" sz="2400" dirty="0"/>
              <a:t>una fase in cui si generano modelli, attitudini, aspettative, pensieri e fantasie relativi alla sessualità, il minore può arrivare a ipotizzare che la visione del sesso, della donna e dei rapporti proposta dalla pornografia sia normale e perciò sia l’esempio cui ispirarsi. </a:t>
            </a:r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Con </a:t>
            </a:r>
            <a:r>
              <a:rPr lang="it-IT" sz="2400" dirty="0"/>
              <a:t>il tempo, potrebbe convincersi che le cose nella vita funzionino come in quelle pellicole. E questo può rivelarsi un problema, perché, per esempio, relativamente alla relazione di coppia il porno non è certo rispettoso dell’altro e della sua dignità.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67544" y="548680"/>
            <a:ext cx="8136904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LIVELLO COGNITIVO-ATTITUDINALE</a:t>
            </a:r>
          </a:p>
        </p:txBody>
      </p:sp>
    </p:spTree>
    <p:extLst>
      <p:ext uri="{BB962C8B-B14F-4D97-AF65-F5344CB8AC3E}">
        <p14:creationId xmlns:p14="http://schemas.microsoft.com/office/powerpoint/2010/main" xmlns="" val="298918384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05273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Queste le tre diverse e a volte contemporanee esperienze emotive che vive un minore che visiona materiale pornografico online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4221088"/>
            <a:ext cx="4536504" cy="646331"/>
          </a:xfrm>
          <a:prstGeom prst="rect">
            <a:avLst/>
          </a:prstGeom>
          <a:solidFill>
            <a:srgbClr val="FF8F8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ECCITATO</a:t>
            </a:r>
            <a:endParaRPr lang="it-IT" sz="36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5013176"/>
            <a:ext cx="4536504" cy="646331"/>
          </a:xfrm>
          <a:prstGeom prst="rect">
            <a:avLst/>
          </a:prstGeom>
          <a:solidFill>
            <a:srgbClr val="FF0D0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TURBATO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07496" y="5733256"/>
            <a:ext cx="4536504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TRAUMATIZZATO</a:t>
            </a:r>
            <a:endParaRPr lang="it-IT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1967929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i="1" dirty="0" smtClean="0"/>
              <a:t>Sostenere </a:t>
            </a:r>
            <a:r>
              <a:rPr lang="it-IT" sz="2400" b="1" i="1" dirty="0"/>
              <a:t>la motivazione a non scegliere la </a:t>
            </a:r>
            <a:r>
              <a:rPr lang="it-IT" sz="2400" b="1" i="1" dirty="0" smtClean="0"/>
              <a:t>pornografia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RUOLO DEGLI ADULTI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1560" y="2782669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i="1" dirty="0" smtClean="0"/>
              <a:t>Aiutare a comprendere la differenza tra fare sesso e fare l’amore </a:t>
            </a:r>
            <a:endParaRPr lang="it-IT" sz="2400" b="1" dirty="0" smtClean="0"/>
          </a:p>
        </p:txBody>
      </p:sp>
      <p:sp>
        <p:nvSpPr>
          <p:cNvPr id="6" name="Rettangolo 5"/>
          <p:cNvSpPr/>
          <p:nvPr/>
        </p:nvSpPr>
        <p:spPr>
          <a:xfrm>
            <a:off x="665312" y="371877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i="1" dirty="0" smtClean="0"/>
              <a:t>Smontare gli stereotipi sessuali di genere presenti nella pornografia </a:t>
            </a:r>
            <a:endParaRPr lang="it-IT" sz="2400" b="1" dirty="0" smtClean="0"/>
          </a:p>
        </p:txBody>
      </p:sp>
      <p:sp>
        <p:nvSpPr>
          <p:cNvPr id="7" name="Rettangolo 6"/>
          <p:cNvSpPr/>
          <p:nvPr/>
        </p:nvSpPr>
        <p:spPr>
          <a:xfrm>
            <a:off x="683568" y="476753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i="1" dirty="0" smtClean="0"/>
              <a:t>Smantellare l’idea dell’uomo macho, macchina del sesso. </a:t>
            </a:r>
            <a:endParaRPr lang="it-IT" sz="2400" b="1" dirty="0" smtClean="0"/>
          </a:p>
        </p:txBody>
      </p:sp>
      <p:sp>
        <p:nvSpPr>
          <p:cNvPr id="8" name="Rettangolo 7"/>
          <p:cNvSpPr/>
          <p:nvPr/>
        </p:nvSpPr>
        <p:spPr>
          <a:xfrm>
            <a:off x="683568" y="551723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b="1" i="1" dirty="0" smtClean="0"/>
              <a:t>Educare alla complessità delle relazioni d’amore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467995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ano cret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3960440" cy="59360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436096" y="249289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50"/>
                </a:solidFill>
              </a:rPr>
              <a:t>Chi posso essere?</a:t>
            </a:r>
            <a:endParaRPr lang="it-IT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6611" y="0"/>
            <a:ext cx="5210778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7269" y="0"/>
            <a:ext cx="5089461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4442" y="0"/>
            <a:ext cx="4875116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.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700" y="0"/>
            <a:ext cx="53086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339" y="0"/>
            <a:ext cx="5009322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339" y="0"/>
            <a:ext cx="5009322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177" y="0"/>
            <a:ext cx="5065645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1009" y="0"/>
            <a:ext cx="4521981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915" y="0"/>
            <a:ext cx="4926169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112474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</a:rPr>
              <a:t>Chi sto per diventare?</a:t>
            </a:r>
            <a:endParaRPr lang="it-IT" sz="4000" b="1" dirty="0">
              <a:solidFill>
                <a:schemeClr val="tx2"/>
              </a:solidFill>
            </a:endParaRPr>
          </a:p>
        </p:txBody>
      </p:sp>
      <p:pic>
        <p:nvPicPr>
          <p:cNvPr id="3" name="Immagine 2" descr="mani alzat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00808"/>
            <a:ext cx="6408712" cy="463660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5040885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.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916" y="0"/>
            <a:ext cx="5062167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190" y="0"/>
            <a:ext cx="520562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.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707" y="0"/>
            <a:ext cx="5294586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259632" y="2420888"/>
            <a:ext cx="6696744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SEXTING</a:t>
            </a:r>
            <a:endParaRPr lang="it-IT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020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98072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Con il termine </a:t>
            </a:r>
            <a:r>
              <a:rPr lang="it-IT" sz="2400" b="1" dirty="0" err="1"/>
              <a:t>sexting</a:t>
            </a:r>
            <a:r>
              <a:rPr lang="it-IT" sz="2400" b="1" dirty="0"/>
              <a:t>, parola coniata recentemente dall’unione delle parole inglesi “sex” e “</a:t>
            </a:r>
            <a:r>
              <a:rPr lang="it-IT" sz="2400" b="1" dirty="0" err="1"/>
              <a:t>texting</a:t>
            </a:r>
            <a:r>
              <a:rPr lang="it-IT" sz="2400" b="1" dirty="0"/>
              <a:t>” (spedire un testo), si intende l’atto di condividere messaggi, immagini o video dal contenuto connotato sessualmente - più o meno esplicito. </a:t>
            </a:r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/>
              <a:t>Questi materiali sono prodotti con strumenti multimediali come cellulari, computer, </a:t>
            </a:r>
            <a:r>
              <a:rPr lang="it-IT" sz="2400" b="1" dirty="0" err="1"/>
              <a:t>tablet</a:t>
            </a:r>
            <a:r>
              <a:rPr lang="it-IT" sz="2400" b="1" dirty="0"/>
              <a:t>, palmari, e scambiati attraverso chat, social network e programmi di </a:t>
            </a:r>
            <a:r>
              <a:rPr lang="it-IT" sz="2400" b="1" dirty="0" err="1"/>
              <a:t>instant-messaging</a:t>
            </a:r>
            <a:r>
              <a:rPr lang="it-IT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596406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0" y="188640"/>
            <a:ext cx="8892480" cy="3001934"/>
            <a:chOff x="0" y="188640"/>
            <a:chExt cx="8892480" cy="3001934"/>
          </a:xfrm>
        </p:grpSpPr>
        <p:pic>
          <p:nvPicPr>
            <p:cNvPr id="4" name="Immagine 3" descr="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8640"/>
              <a:ext cx="2016224" cy="3001934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2123728" y="404664"/>
              <a:ext cx="67687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/>
                <a:t>il </a:t>
              </a:r>
              <a:r>
                <a:rPr lang="it-IT" sz="2400" b="1" dirty="0"/>
                <a:t>26% ha inviato o pubblicato on-line una propria foto in abiti succinti; </a:t>
              </a:r>
            </a:p>
            <a:p>
              <a:r>
                <a:rPr lang="it-IT" sz="2400" b="1" dirty="0" smtClean="0"/>
                <a:t>il </a:t>
              </a:r>
              <a:r>
                <a:rPr lang="it-IT" sz="2400" b="1" dirty="0"/>
                <a:t>25% ricerca immagini di nudo o contenuti </a:t>
              </a:r>
              <a:r>
                <a:rPr lang="it-IT" sz="2400" b="1" i="1" dirty="0"/>
                <a:t>hot, e il 42% li visualizza fino a due volte al mese (il 6% anche più volte al giorno); </a:t>
              </a:r>
              <a:endParaRPr lang="it-IT" sz="2400" b="1" i="1" dirty="0" smtClean="0"/>
            </a:p>
            <a:p>
              <a:r>
                <a:rPr lang="it-IT" sz="2400" b="1" dirty="0" smtClean="0"/>
                <a:t>il </a:t>
              </a:r>
              <a:r>
                <a:rPr lang="it-IT" sz="2400" b="1" dirty="0"/>
                <a:t>12% ha dichiarato di aver incontrato realmente persone conosciute sul web. 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323528" y="4202942"/>
            <a:ext cx="8518673" cy="2106378"/>
            <a:chOff x="323528" y="4202942"/>
            <a:chExt cx="8518673" cy="2106378"/>
          </a:xfrm>
        </p:grpSpPr>
        <p:sp>
          <p:nvSpPr>
            <p:cNvPr id="3" name="Rettangolo 2"/>
            <p:cNvSpPr/>
            <p:nvPr/>
          </p:nvSpPr>
          <p:spPr>
            <a:xfrm>
              <a:off x="323528" y="4581128"/>
              <a:ext cx="698477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it-IT" sz="2400" b="1" dirty="0"/>
                <a:t>Il 47% dei genitori ha affermato di poter scoprire che cosa stia facendo il figlio in rete, ma solo il 29% degli adolescenti non sa come nascondere il proprio comportamento agli adulti.</a:t>
              </a:r>
            </a:p>
          </p:txBody>
        </p:sp>
        <p:pic>
          <p:nvPicPr>
            <p:cNvPr id="5" name="Immagine 4" descr="images3E43WQVV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0312" y="4202942"/>
              <a:ext cx="1461889" cy="2106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310912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631664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La pratica del </a:t>
            </a:r>
            <a:r>
              <a:rPr lang="it-IT" sz="2400" dirty="0" err="1"/>
              <a:t>sexting</a:t>
            </a:r>
            <a:r>
              <a:rPr lang="it-IT" sz="2400" dirty="0"/>
              <a:t> ha un rituale ben preciso: inizia con lo scattare foto o produrre video ritraenti nudità, pose provocanti o veri e propri atti sessuali, per poi proseguire con l’invio del materiale prodotto in formato multimediale (MMS, chat, mail) attraverso le reti di comunicazione fisse o mobili. </a:t>
            </a:r>
          </a:p>
          <a:p>
            <a:r>
              <a:rPr lang="it-IT" sz="2400" dirty="0"/>
              <a:t>Il </a:t>
            </a:r>
            <a:r>
              <a:rPr lang="it-IT" sz="2400" dirty="0" err="1"/>
              <a:t>sexting</a:t>
            </a:r>
            <a:r>
              <a:rPr lang="it-IT" sz="2400" dirty="0"/>
              <a:t> non è praticato solo tra </a:t>
            </a:r>
            <a:r>
              <a:rPr lang="it-IT" sz="2400" dirty="0" err="1"/>
              <a:t>teen-agers</a:t>
            </a:r>
            <a:r>
              <a:rPr lang="it-IT" sz="2400" dirty="0"/>
              <a:t> ma anche tra giovani e adulti.</a:t>
            </a:r>
          </a:p>
        </p:txBody>
      </p:sp>
      <p:pic>
        <p:nvPicPr>
          <p:cNvPr id="3" name="Immagine 2" descr="sexting-web_preview-500x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7772" y="185167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2954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52736"/>
            <a:ext cx="8461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</a:rPr>
              <a:t>FIDUCIA</a:t>
            </a:r>
            <a:r>
              <a:rPr lang="it-IT" sz="2000" b="1" dirty="0" smtClean="0"/>
              <a:t>. </a:t>
            </a:r>
            <a:r>
              <a:rPr lang="it-IT" sz="2000" b="1" dirty="0"/>
              <a:t>Spesso i ragazzi/le ragazze inviano proprie immagini o video nudi o sessualmente espliciti perché si fidano della persona a cui stanno inviando il materiale. Mostrano una scarsa consapevolezza che quello stesso materiale, se il rapporto (amicale o di coppia) dovesse deteriorarsi o rompersi, potrebbe essere diffuso come ripicca per quanto accaduto</a:t>
            </a:r>
            <a:r>
              <a:rPr lang="it-IT" sz="2000" b="1" dirty="0" smtClean="0"/>
              <a:t>.</a:t>
            </a:r>
          </a:p>
          <a:p>
            <a:endParaRPr lang="it-IT" sz="2000" b="1" dirty="0"/>
          </a:p>
          <a:p>
            <a:r>
              <a:rPr lang="it-IT" sz="2000" b="1" dirty="0" smtClean="0">
                <a:solidFill>
                  <a:srgbClr val="FFFF00"/>
                </a:solidFill>
              </a:rPr>
              <a:t>PERVASIVITÀ</a:t>
            </a:r>
            <a:r>
              <a:rPr lang="it-IT" sz="2000" b="1" dirty="0" smtClean="0"/>
              <a:t>. Le </a:t>
            </a:r>
            <a:r>
              <a:rPr lang="it-IT" sz="2000" b="1" dirty="0"/>
              <a:t>possibilità che offrono i telefonini di nuova generazione permettono di condividere le foto proprie o altrui con molte persone contemporaneamente, attraverso invii multipli, condivisione sui social network, diffusione online</a:t>
            </a:r>
            <a:r>
              <a:rPr lang="it-IT" sz="2000" b="1" dirty="0" smtClean="0"/>
              <a:t>.</a:t>
            </a:r>
          </a:p>
          <a:p>
            <a:endParaRPr lang="it-IT" sz="2000" b="1" dirty="0"/>
          </a:p>
          <a:p>
            <a:r>
              <a:rPr lang="it-IT" sz="2000" b="1" dirty="0" smtClean="0">
                <a:solidFill>
                  <a:srgbClr val="FFFF00"/>
                </a:solidFill>
              </a:rPr>
              <a:t>PERSISTENZA DEL FENOMENO</a:t>
            </a:r>
            <a:r>
              <a:rPr lang="it-IT" sz="2000" b="1" dirty="0" smtClean="0"/>
              <a:t>. </a:t>
            </a:r>
            <a:r>
              <a:rPr lang="it-IT" sz="2000" b="1" dirty="0"/>
              <a:t>Il materiale pubblicato su internet può rimanere disponibile online anche per molto tempo. I ragazzi, che crescono immersi nelle nuove tecnologie, non sono consapevoli che una foto o un video diffusi in rete potrebbero non essere tolti mai più</a:t>
            </a:r>
            <a:r>
              <a:rPr lang="it-IT" sz="2000" b="1" dirty="0" smtClean="0"/>
              <a:t>.</a:t>
            </a:r>
          </a:p>
          <a:p>
            <a:endParaRPr lang="it-IT" sz="2000" b="1" dirty="0"/>
          </a:p>
          <a:p>
            <a:r>
              <a:rPr lang="it-IT" sz="2000" b="1" dirty="0" smtClean="0">
                <a:solidFill>
                  <a:srgbClr val="FFFF00"/>
                </a:solidFill>
              </a:rPr>
              <a:t>NON CONSAPEVOLEZZA</a:t>
            </a:r>
            <a:r>
              <a:rPr lang="it-IT" sz="2000" b="1" dirty="0" smtClean="0"/>
              <a:t>. </a:t>
            </a:r>
            <a:r>
              <a:rPr lang="it-IT" sz="2000" b="1" dirty="0"/>
              <a:t>I ragazzi spesso non sono consapevoli di scambiare materiale pedopornografico. (Telefono Azzurro)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ALCUNE CARATTERISTICHE RICORRENTI CHE NE AMPLIFICANO LE CONSEGUENZE:</a:t>
            </a:r>
          </a:p>
        </p:txBody>
      </p:sp>
    </p:spTree>
    <p:extLst>
      <p:ext uri="{BB962C8B-B14F-4D97-AF65-F5344CB8AC3E}">
        <p14:creationId xmlns:p14="http://schemas.microsoft.com/office/powerpoint/2010/main" xmlns="" val="1932054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05001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il </a:t>
            </a:r>
            <a:r>
              <a:rPr lang="it-IT" sz="2400" b="1" dirty="0" err="1"/>
              <a:t>sexting</a:t>
            </a:r>
            <a:r>
              <a:rPr lang="it-IT" sz="2400" b="1" dirty="0"/>
              <a:t> potrebbe rappresentare per adolescenti timidi, solitari e con tratti ansiosi una sorta di </a:t>
            </a:r>
            <a:r>
              <a:rPr lang="it-IT" sz="2400" b="1" dirty="0" smtClean="0"/>
              <a:t>“</a:t>
            </a:r>
            <a:r>
              <a:rPr lang="it-IT" sz="2400" b="1" dirty="0" smtClean="0">
                <a:solidFill>
                  <a:srgbClr val="FFFF00"/>
                </a:solidFill>
              </a:rPr>
              <a:t>PALESTRA</a:t>
            </a:r>
            <a:r>
              <a:rPr lang="it-IT" sz="2400" b="1" dirty="0" smtClean="0"/>
              <a:t>” </a:t>
            </a:r>
            <a:r>
              <a:rPr lang="it-IT" sz="2400" b="1" dirty="0"/>
              <a:t>in cui provare a mettersi alla prova con l’immagine del proprio corpo sessuato, e con l’imbarazzo che deriva dalla sua socializzazione. </a:t>
            </a:r>
          </a:p>
          <a:p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Di </a:t>
            </a:r>
            <a:r>
              <a:rPr lang="it-IT" sz="2400" b="1" dirty="0"/>
              <a:t>per sé, alcune azioni di </a:t>
            </a:r>
            <a:r>
              <a:rPr lang="it-IT" sz="2400" b="1" dirty="0" err="1"/>
              <a:t>sexting</a:t>
            </a:r>
            <a:r>
              <a:rPr lang="it-IT" sz="2400" b="1" dirty="0"/>
              <a:t> sono perciò considerate solo potenzialmente pericolose e definite con il termine di </a:t>
            </a:r>
            <a:r>
              <a:rPr lang="it-IT" sz="2400" b="1" dirty="0" err="1"/>
              <a:t>sexting</a:t>
            </a:r>
            <a:r>
              <a:rPr lang="it-IT" sz="2400" b="1" dirty="0"/>
              <a:t> </a:t>
            </a:r>
            <a:r>
              <a:rPr lang="it-IT" sz="2400" b="1" dirty="0" smtClean="0"/>
              <a:t>sperimentale, </a:t>
            </a:r>
            <a:r>
              <a:rPr lang="it-IT" sz="2400" b="1" dirty="0"/>
              <a:t>per includerle in una gamma di comportamenti parafisiologici, da considerarsi come una specie di </a:t>
            </a:r>
            <a:r>
              <a:rPr lang="it-IT" sz="2400" b="1" dirty="0">
                <a:solidFill>
                  <a:srgbClr val="FFFF00"/>
                </a:solidFill>
              </a:rPr>
              <a:t>“esercizio attraverso il quale un adolescente sperimenta come riuscire a gestire l’imbarazzo, avere più controllo della propria immagine, ridurre o almeno rimandare le pressioni verso una maggiore intimità nel mondo reale”</a:t>
            </a:r>
            <a:r>
              <a:rPr lang="it-IT" sz="2400" b="1" dirty="0"/>
              <a:t>, rimandata e sospesa grazie a queste incursioni nella virtualità. </a:t>
            </a:r>
          </a:p>
        </p:txBody>
      </p:sp>
    </p:spTree>
    <p:extLst>
      <p:ext uri="{BB962C8B-B14F-4D97-AF65-F5344CB8AC3E}">
        <p14:creationId xmlns:p14="http://schemas.microsoft.com/office/powerpoint/2010/main" xmlns="" val="78010909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du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08720"/>
            <a:ext cx="7560840" cy="530387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835696" y="98072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66"/>
                </a:solidFill>
              </a:rPr>
              <a:t>Chi sono diventato?</a:t>
            </a:r>
            <a:endParaRPr lang="it-IT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98884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Del resto, però, molti episodi di </a:t>
            </a:r>
            <a:r>
              <a:rPr lang="it-IT" sz="2400" b="1" dirty="0" err="1"/>
              <a:t>sexting</a:t>
            </a:r>
            <a:r>
              <a:rPr lang="it-IT" sz="2400" b="1" dirty="0"/>
              <a:t> non possono non essere inclusi invece nel quadro di comportamenti problematici e </a:t>
            </a:r>
            <a:r>
              <a:rPr lang="it-IT" sz="2400" b="1" dirty="0" smtClean="0"/>
              <a:t>“</a:t>
            </a:r>
            <a:r>
              <a:rPr lang="it-IT" sz="2400" b="1" dirty="0" smtClean="0">
                <a:solidFill>
                  <a:srgbClr val="FFFF00"/>
                </a:solidFill>
              </a:rPr>
              <a:t>A RISCHIO</a:t>
            </a:r>
            <a:r>
              <a:rPr lang="it-IT" sz="2400" b="1" dirty="0" smtClean="0"/>
              <a:t>”, </a:t>
            </a:r>
            <a:r>
              <a:rPr lang="it-IT" sz="2400" b="1" dirty="0"/>
              <a:t>come confermato da alcuni Autori, che hanno infatti incluso il </a:t>
            </a:r>
            <a:r>
              <a:rPr lang="it-IT" sz="2400" b="1" dirty="0" err="1"/>
              <a:t>sexting</a:t>
            </a:r>
            <a:r>
              <a:rPr lang="it-IT" sz="2400" b="1" dirty="0"/>
              <a:t> tra gli indicatori di </a:t>
            </a:r>
            <a:r>
              <a:rPr lang="it-IT" sz="2400" b="1" dirty="0" err="1"/>
              <a:t>ipersessualizzazione</a:t>
            </a:r>
            <a:r>
              <a:rPr lang="it-IT" sz="2400" b="1" dirty="0"/>
              <a:t> precoce in età evolutiva, affiancandolo a fenomeni che già costituiscono un elemento di preoccupazione concreta per la Sanità Pubblica, quali l’aumento di gravidanze in età adolescenziale, l’aumentata promiscuità sessuale delle giovani generazioni e il rischio di Malattie a Trasmissione Sessuale ad essa associata.</a:t>
            </a:r>
          </a:p>
        </p:txBody>
      </p:sp>
    </p:spTree>
    <p:extLst>
      <p:ext uri="{BB962C8B-B14F-4D97-AF65-F5344CB8AC3E}">
        <p14:creationId xmlns:p14="http://schemas.microsoft.com/office/powerpoint/2010/main" xmlns="" val="9811445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9024" y="980728"/>
            <a:ext cx="8389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it-IT" sz="2200" b="1" dirty="0" smtClean="0"/>
              <a:t>Il </a:t>
            </a:r>
            <a:r>
              <a:rPr lang="it-IT" sz="2200" b="1" dirty="0"/>
              <a:t>pericolo di compromissione della propria immagine e </a:t>
            </a:r>
            <a:r>
              <a:rPr lang="it-IT" sz="2200" b="1" dirty="0" smtClean="0"/>
              <a:t>reputazione</a:t>
            </a:r>
          </a:p>
          <a:p>
            <a:pPr marL="342900" indent="-342900">
              <a:buAutoNum type="alphaLcPeriod"/>
            </a:pPr>
            <a:endParaRPr lang="it-IT" sz="2200" b="1" dirty="0"/>
          </a:p>
          <a:p>
            <a:pPr marL="342900" indent="-342900">
              <a:buAutoNum type="alphaLcPeriod"/>
            </a:pPr>
            <a:r>
              <a:rPr lang="it-IT" sz="2200" b="1" dirty="0" smtClean="0"/>
              <a:t>La </a:t>
            </a:r>
            <a:r>
              <a:rPr lang="it-IT" sz="2200" b="1" dirty="0"/>
              <a:t>gestione del senso di colpa e della vergogna, due emozioni legata al sentirsi responsabile per quello che è successo, per essersi messo in una situazione imbarazzante e compromettente senza essersene resi conto</a:t>
            </a:r>
            <a:r>
              <a:rPr lang="it-IT" sz="2200" b="1" dirty="0" smtClean="0"/>
              <a:t>.</a:t>
            </a:r>
          </a:p>
          <a:p>
            <a:pPr marL="342900" indent="-342900">
              <a:buAutoNum type="alphaLcPeriod"/>
            </a:pPr>
            <a:endParaRPr lang="it-IT" sz="2200" b="1" dirty="0"/>
          </a:p>
          <a:p>
            <a:pPr marL="342900" indent="-342900">
              <a:buAutoNum type="alphaLcPeriod"/>
            </a:pPr>
            <a:r>
              <a:rPr lang="it-IT" sz="2200" b="1" dirty="0" smtClean="0"/>
              <a:t>Le </a:t>
            </a:r>
            <a:r>
              <a:rPr lang="it-IT" sz="2200" b="1" dirty="0"/>
              <a:t>ricadute per la più o meno consapevole detenzione e distribuzione di materiale pedopornografico online, penalmente perseguibile sul piano legale. </a:t>
            </a:r>
            <a:endParaRPr lang="it-IT" sz="2200" b="1" dirty="0" smtClean="0"/>
          </a:p>
          <a:p>
            <a:pPr marL="342900" indent="-342900">
              <a:buAutoNum type="alphaLcPeriod"/>
            </a:pPr>
            <a:endParaRPr lang="it-IT" sz="2200" b="1" dirty="0"/>
          </a:p>
          <a:p>
            <a:pPr marL="342900" indent="-342900">
              <a:buAutoNum type="alphaLcPeriod"/>
            </a:pPr>
            <a:r>
              <a:rPr lang="it-IT" sz="2200" b="1" dirty="0" smtClean="0"/>
              <a:t>Recenti </a:t>
            </a:r>
            <a:r>
              <a:rPr lang="it-IT" sz="2200" b="1" dirty="0"/>
              <a:t>studi internazionali hanno mostrato che l’invio di immagini sessualmente esplicite (o testi o video) si associa spesso ad altri comportamenti a rischio, di tipo sessuale ma anche riferibili ad abuso di sostanze o di alcool </a:t>
            </a:r>
            <a:r>
              <a:rPr lang="it-IT" sz="2200" b="1" dirty="0" smtClean="0"/>
              <a:t>(</a:t>
            </a:r>
            <a:r>
              <a:rPr lang="fr-FR" sz="2200" b="1" dirty="0" err="1" smtClean="0"/>
              <a:t>Rice</a:t>
            </a:r>
            <a:r>
              <a:rPr lang="fr-FR" sz="2200" b="1" dirty="0" smtClean="0"/>
              <a:t> </a:t>
            </a:r>
            <a:r>
              <a:rPr lang="fr-FR" sz="2200" b="1" dirty="0"/>
              <a:t>et al., 2012; Temple et al., 2012).</a:t>
            </a:r>
            <a:endParaRPr lang="it-IT" sz="2200" b="1" dirty="0"/>
          </a:p>
        </p:txBody>
      </p:sp>
      <p:sp>
        <p:nvSpPr>
          <p:cNvPr id="3" name="Rettangolo 2"/>
          <p:cNvSpPr/>
          <p:nvPr/>
        </p:nvSpPr>
        <p:spPr>
          <a:xfrm>
            <a:off x="755576" y="188640"/>
            <a:ext cx="756084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CONSEGUENZE DEL SEXTING</a:t>
            </a:r>
            <a:endParaRPr lang="it-I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3653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20608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La </a:t>
            </a:r>
            <a:r>
              <a:rPr lang="it-IT" sz="2800" b="1" dirty="0"/>
              <a:t>comunicazione mediata dalla rete azzera i tempi tra emissione e ricezione del messaggio. Viene meno quel tempo di sospensione che consente di ripensare a quello che si sta facendo, il click è un’azione semplice e rapida che accede a un livello successivo dal quale non è possibile tornare indietro. </a:t>
            </a:r>
          </a:p>
        </p:txBody>
      </p:sp>
    </p:spTree>
    <p:extLst>
      <p:ext uri="{BB962C8B-B14F-4D97-AF65-F5344CB8AC3E}">
        <p14:creationId xmlns:p14="http://schemas.microsoft.com/office/powerpoint/2010/main" xmlns="" val="32577021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9269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Nel </a:t>
            </a:r>
            <a:r>
              <a:rPr lang="it-IT" sz="2400" dirty="0" err="1"/>
              <a:t>sexting</a:t>
            </a:r>
            <a:r>
              <a:rPr lang="it-IT" sz="2400" dirty="0"/>
              <a:t> e nel cyber bullismo questo ha ricadute spesso dannose per le persone coinvolte. È necessario lavorare in modo preventivo per integrare negli schemi di funzionamento degli adolescenti alcuni </a:t>
            </a:r>
            <a:r>
              <a:rPr lang="it-IT" sz="2400" dirty="0" smtClean="0"/>
              <a:t>pensieri </a:t>
            </a:r>
            <a:r>
              <a:rPr lang="it-IT" sz="2400" dirty="0"/>
              <a:t>quali per esempio</a:t>
            </a:r>
            <a:r>
              <a:rPr lang="it-IT" sz="2400" dirty="0" smtClean="0"/>
              <a:t>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492896"/>
            <a:ext cx="84969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tutto ciò che entra nel Web rimane, visibile da tutti per sempre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3573016"/>
            <a:ext cx="849694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non è necessario fare qualcosa che ci fa sentire a disagio perché qualcuno ci fa pressione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3528" y="4686235"/>
            <a:ext cx="849694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ciò che per noi è un gioco/scherzo, può essere frainteso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23528" y="5733256"/>
            <a:ext cx="849694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le conseguenze di un gesto goliardico possono nuocere al benessere fisico e psicologico</a:t>
            </a:r>
          </a:p>
        </p:txBody>
      </p:sp>
    </p:spTree>
    <p:extLst>
      <p:ext uri="{BB962C8B-B14F-4D97-AF65-F5344CB8AC3E}">
        <p14:creationId xmlns:p14="http://schemas.microsoft.com/office/powerpoint/2010/main" xmlns="" val="296895541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188640"/>
            <a:ext cx="8820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Nancy Willard, executive </a:t>
            </a:r>
            <a:r>
              <a:rPr lang="it-IT" sz="2000" b="1" dirty="0" err="1"/>
              <a:t>director</a:t>
            </a:r>
            <a:r>
              <a:rPr lang="it-IT" sz="2000" b="1" dirty="0"/>
              <a:t> del Centro per la Sicurezza e la Responsabilità dell’Uso di Internet (CSRIU) e membro del </a:t>
            </a:r>
            <a:r>
              <a:rPr lang="it-IT" sz="2000" b="1" dirty="0" err="1"/>
              <a:t>Responsable</a:t>
            </a:r>
            <a:r>
              <a:rPr lang="it-IT" sz="2000" b="1" dirty="0"/>
              <a:t> </a:t>
            </a:r>
            <a:r>
              <a:rPr lang="it-IT" sz="2000" b="1" dirty="0" err="1"/>
              <a:t>Netizen</a:t>
            </a:r>
            <a:r>
              <a:rPr lang="it-IT" sz="2000" b="1" dirty="0"/>
              <a:t> </a:t>
            </a:r>
            <a:r>
              <a:rPr lang="it-IT" sz="2000" b="1" dirty="0" err="1"/>
              <a:t>Institute</a:t>
            </a:r>
            <a:r>
              <a:rPr lang="it-IT" sz="2000" b="1" dirty="0"/>
              <a:t>, apporta un aiuto significativo in materia di lotta e prevenzione del cyber bullismo, fornendo delle regole d’oro e delle riflessioni che dovrebbero costituire una linea di comportamento civile e responsabile per grandi e piccini. </a:t>
            </a:r>
            <a:endParaRPr lang="it-IT" sz="2000" b="1" dirty="0" smtClean="0"/>
          </a:p>
        </p:txBody>
      </p:sp>
      <p:sp>
        <p:nvSpPr>
          <p:cNvPr id="3" name="Rettangolo 2"/>
          <p:cNvSpPr/>
          <p:nvPr/>
        </p:nvSpPr>
        <p:spPr>
          <a:xfrm>
            <a:off x="395536" y="2564904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ECCO I SUOI TESTS:</a:t>
            </a:r>
          </a:p>
          <a:p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b="1" dirty="0" smtClean="0">
                <a:solidFill>
                  <a:srgbClr val="FFFF00"/>
                </a:solidFill>
              </a:rPr>
              <a:t>GOLDEN RULE TEST</a:t>
            </a:r>
            <a:r>
              <a:rPr lang="it-IT" sz="2000" b="1" dirty="0" smtClean="0"/>
              <a:t>: come ti sentiresti se qualcuno facesse questo a te? </a:t>
            </a:r>
          </a:p>
          <a:p>
            <a:pPr marL="285750" indent="-285750">
              <a:buFontTx/>
              <a:buChar char="-"/>
            </a:pP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b="1" dirty="0" smtClean="0">
                <a:solidFill>
                  <a:srgbClr val="FFFF00"/>
                </a:solidFill>
              </a:rPr>
              <a:t>TRUSTED ADULT TEST</a:t>
            </a:r>
            <a:r>
              <a:rPr lang="it-IT" sz="2000" b="1" dirty="0" smtClean="0"/>
              <a:t>: che cosa penserebbe un adulto, del quale rispetti le opinioni, di quello che stai facendo?</a:t>
            </a:r>
          </a:p>
          <a:p>
            <a:pPr marL="285750" indent="-285750">
              <a:buFontTx/>
              <a:buChar char="-"/>
            </a:pPr>
            <a:endParaRPr lang="it-IT" sz="2000" b="1" dirty="0" smtClean="0"/>
          </a:p>
          <a:p>
            <a:pPr marL="285750" indent="-285750">
              <a:buFontTx/>
              <a:buChar char="-"/>
            </a:pPr>
            <a:r>
              <a:rPr lang="it-IT" sz="2000" b="1" dirty="0" smtClean="0">
                <a:solidFill>
                  <a:srgbClr val="FFFF00"/>
                </a:solidFill>
              </a:rPr>
              <a:t>FRONT PAGE TEST</a:t>
            </a:r>
            <a:r>
              <a:rPr lang="it-IT" sz="2000" b="1" dirty="0" smtClean="0"/>
              <a:t>: come ti sentiresti se le tue azioni fossero riportate sulla prima pagina di un giornale?</a:t>
            </a:r>
          </a:p>
          <a:p>
            <a:pPr marL="285750" indent="-285750">
              <a:buFontTx/>
              <a:buChar char="-"/>
            </a:pPr>
            <a:endParaRPr lang="it-IT" sz="2000" b="1" dirty="0" smtClean="0"/>
          </a:p>
          <a:p>
            <a:r>
              <a:rPr lang="it-IT" sz="2000" b="1" dirty="0" smtClean="0">
                <a:solidFill>
                  <a:srgbClr val="FFFF00"/>
                </a:solidFill>
              </a:rPr>
              <a:t>-   REAL WORLD TEST</a:t>
            </a:r>
            <a:r>
              <a:rPr lang="it-IT" sz="2000" b="1" dirty="0" smtClean="0"/>
              <a:t>: andrebbe bene se ti comportassi così nel mondo reale?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17292405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512" y="-1998906"/>
            <a:ext cx="91440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Su </a:t>
            </a:r>
            <a:r>
              <a:rPr lang="it-IT" b="1" dirty="0"/>
              <a:t>internet sono molti gli spot e i cortometraggi realizzati per aiutare i ragazzi ad aumentare la consapevolezza rispetto ai comportamenti a rischio legati al </a:t>
            </a:r>
            <a:r>
              <a:rPr lang="it-IT" b="1" dirty="0" err="1"/>
              <a:t>sexting</a:t>
            </a:r>
            <a:r>
              <a:rPr lang="it-IT" b="1" dirty="0"/>
              <a:t> e al cyber bullismo. Qui sotto ne trovate alcuni tra i più noti. </a:t>
            </a:r>
          </a:p>
          <a:p>
            <a:r>
              <a:rPr lang="it-IT" b="1" dirty="0"/>
              <a:t>Questi video possono essere ottimi pretesti per ipotizzare un momento di confronto con un gruppo classe o con il proprio figlio su un tema di così forte attualità. Molto spesso gli adolescenti hanno una bassa consapevolezza delle conseguenze legali e psicologiche legate alla detenzione e alla pubblicazione di materiali video e di foto con riferimenti sessuali più o meno espliciti. </a:t>
            </a:r>
          </a:p>
          <a:p>
            <a:endParaRPr lang="it-IT" dirty="0"/>
          </a:p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www.youtube.com/watch?v=8xM8KAJuRV4#t=66</a:t>
            </a:r>
            <a:r>
              <a:rPr lang="it-IT" dirty="0" smtClean="0"/>
              <a:t> Usa </a:t>
            </a:r>
            <a:r>
              <a:rPr lang="it-IT" dirty="0"/>
              <a:t>la testa – Pepita </a:t>
            </a:r>
            <a:r>
              <a:rPr lang="it-IT" dirty="0" err="1"/>
              <a:t>onlus</a:t>
            </a:r>
            <a:endParaRPr lang="it-IT" dirty="0"/>
          </a:p>
          <a:p>
            <a:r>
              <a:rPr lang="it-IT" dirty="0"/>
              <a:t>https://www.youtube.com/watch?v=4ovR3FF_6us </a:t>
            </a:r>
            <a:r>
              <a:rPr lang="it-IT" dirty="0" smtClean="0"/>
              <a:t> </a:t>
            </a:r>
            <a:r>
              <a:rPr lang="it-IT" dirty="0" err="1" smtClean="0"/>
              <a:t>Exposed</a:t>
            </a:r>
            <a:r>
              <a:rPr lang="it-IT" dirty="0" smtClean="0"/>
              <a:t> </a:t>
            </a:r>
            <a:r>
              <a:rPr lang="it-IT" dirty="0"/>
              <a:t>– CEOP</a:t>
            </a:r>
          </a:p>
          <a:p>
            <a:r>
              <a:rPr lang="it-IT" dirty="0">
                <a:hlinkClick r:id="rId3"/>
              </a:rPr>
              <a:t>https://</a:t>
            </a:r>
            <a:r>
              <a:rPr lang="it-IT" dirty="0" smtClean="0">
                <a:hlinkClick r:id="rId3"/>
              </a:rPr>
              <a:t>www.youtube.com/watch?v=ThxmgXMBpoM</a:t>
            </a:r>
            <a:r>
              <a:rPr lang="it-IT" dirty="0" smtClean="0"/>
              <a:t>  Tutti </a:t>
            </a:r>
            <a:r>
              <a:rPr lang="it-IT" dirty="0"/>
              <a:t>conoscono </a:t>
            </a:r>
            <a:r>
              <a:rPr lang="it-IT" dirty="0" err="1"/>
              <a:t>sarah</a:t>
            </a:r>
            <a:endParaRPr lang="it-IT" dirty="0"/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www.youtube.com/watch?v=hWIXotxK6Jo</a:t>
            </a:r>
            <a:r>
              <a:rPr lang="it-IT" dirty="0" smtClean="0"/>
              <a:t>  Posta </a:t>
            </a:r>
            <a:r>
              <a:rPr lang="it-IT" dirty="0"/>
              <a:t>con la testa – foto in bacheca – sicuri in rete</a:t>
            </a:r>
          </a:p>
          <a:p>
            <a:r>
              <a:rPr lang="it-IT" dirty="0">
                <a:hlinkClick r:id="rId5"/>
              </a:rPr>
              <a:t>https://</a:t>
            </a:r>
            <a:r>
              <a:rPr lang="it-IT" dirty="0" smtClean="0">
                <a:hlinkClick r:id="rId5"/>
              </a:rPr>
              <a:t>www.youtube.com/watch?v=9GNngWL88IY</a:t>
            </a:r>
            <a:r>
              <a:rPr lang="it-IT" dirty="0" smtClean="0"/>
              <a:t>  Posta </a:t>
            </a:r>
            <a:r>
              <a:rPr lang="it-IT" dirty="0"/>
              <a:t>con la testa – </a:t>
            </a:r>
            <a:r>
              <a:rPr lang="it-IT" dirty="0" err="1"/>
              <a:t>save</a:t>
            </a:r>
            <a:r>
              <a:rPr lang="it-IT" dirty="0"/>
              <a:t> the </a:t>
            </a:r>
            <a:r>
              <a:rPr lang="it-IT" dirty="0" err="1"/>
              <a:t>children</a:t>
            </a:r>
            <a:endParaRPr lang="it-IT" dirty="0"/>
          </a:p>
          <a:p>
            <a:r>
              <a:rPr lang="it-IT" dirty="0"/>
              <a:t>https://www.youtube.com/watch?v=SrxWlif-Vks </a:t>
            </a:r>
          </a:p>
          <a:p>
            <a:r>
              <a:rPr lang="it-IT" dirty="0"/>
              <a:t>Quando accendi la video camera non spegnere la testa – </a:t>
            </a:r>
            <a:r>
              <a:rPr lang="it-IT" dirty="0" err="1"/>
              <a:t>save</a:t>
            </a:r>
            <a:r>
              <a:rPr lang="it-IT" dirty="0"/>
              <a:t> the </a:t>
            </a:r>
            <a:r>
              <a:rPr lang="it-IT" dirty="0" err="1"/>
              <a:t>children</a:t>
            </a:r>
            <a:endParaRPr lang="it-IT" dirty="0"/>
          </a:p>
          <a:p>
            <a:r>
              <a:rPr lang="it-IT" dirty="0">
                <a:hlinkClick r:id="rId6"/>
              </a:rPr>
              <a:t>https://</a:t>
            </a:r>
            <a:r>
              <a:rPr lang="it-IT" dirty="0" smtClean="0">
                <a:hlinkClick r:id="rId6"/>
              </a:rPr>
              <a:t>www.youtube.com/watch?v=WsPzEmnaSkQ</a:t>
            </a:r>
            <a:r>
              <a:rPr lang="it-IT" dirty="0" smtClean="0"/>
              <a:t> Non </a:t>
            </a:r>
            <a:r>
              <a:rPr lang="it-IT" dirty="0"/>
              <a:t>lasciare che i tuoi figli vengano educati dalla tv</a:t>
            </a:r>
          </a:p>
          <a:p>
            <a:r>
              <a:rPr lang="it-IT" dirty="0">
                <a:hlinkClick r:id="rId7"/>
              </a:rPr>
              <a:t>https://</a:t>
            </a:r>
            <a:r>
              <a:rPr lang="it-IT" dirty="0" smtClean="0">
                <a:hlinkClick r:id="rId7"/>
              </a:rPr>
              <a:t>www.youtube.com/watch?v=DwKgg35YbC4</a:t>
            </a:r>
            <a:r>
              <a:rPr lang="it-IT" dirty="0" smtClean="0"/>
              <a:t>  Megan </a:t>
            </a:r>
            <a:r>
              <a:rPr lang="it-IT" dirty="0"/>
              <a:t>story</a:t>
            </a:r>
          </a:p>
        </p:txBody>
      </p:sp>
      <p:sp>
        <p:nvSpPr>
          <p:cNvPr id="3" name="Rettangolo 2"/>
          <p:cNvSpPr/>
          <p:nvPr/>
        </p:nvSpPr>
        <p:spPr>
          <a:xfrm>
            <a:off x="1403648" y="260648"/>
            <a:ext cx="674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</a:rPr>
              <a:t>CAMPAGNE </a:t>
            </a:r>
            <a:r>
              <a:rPr lang="it-IT" sz="3600" b="1" dirty="0" err="1" smtClean="0">
                <a:solidFill>
                  <a:srgbClr val="FFFF00"/>
                </a:solidFill>
              </a:rPr>
              <a:t>DI</a:t>
            </a:r>
            <a:r>
              <a:rPr lang="it-IT" sz="3600" b="1" dirty="0" smtClean="0">
                <a:solidFill>
                  <a:srgbClr val="FFFF00"/>
                </a:solidFill>
              </a:rPr>
              <a:t> SENSIBILIZZAZIONE</a:t>
            </a:r>
            <a:endParaRPr lang="it-IT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1423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ta con la test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95669" y="1196752"/>
            <a:ext cx="5784643" cy="43384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51720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Posta con la testa</a:t>
            </a:r>
            <a:endParaRPr lang="it-IT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3787299"/>
            <a:ext cx="662473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ADESCAMENTO ON LINE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xmlns="" val="190552423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2664296" cy="36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790" y="333934"/>
            <a:ext cx="5521674" cy="33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7580"/>
            <a:ext cx="2304256" cy="321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097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31640" y="3787299"/>
            <a:ext cx="662473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EDUCAZIONE DI GENERE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xmlns="" val="30965592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ages1D5VG52Z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7344816" cy="44068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3568" y="76470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33CCFF"/>
                </a:solidFill>
              </a:rPr>
              <a:t>Chi posso continuare ad essere?</a:t>
            </a:r>
            <a:endParaRPr lang="it-IT" sz="40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Pellai\Pictures\IO NON HO PAU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771800" cy="371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o non ho paura_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1340767"/>
            <a:ext cx="6017096" cy="49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2677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85295" y="764704"/>
            <a:ext cx="47587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i="1" dirty="0" smtClean="0">
                <a:solidFill>
                  <a:schemeClr val="bg1"/>
                </a:solidFill>
              </a:rPr>
              <a:t>Alberto Pellai</a:t>
            </a:r>
          </a:p>
          <a:p>
            <a:pPr algn="ctr"/>
            <a:endParaRPr lang="it-IT" sz="4200" dirty="0" smtClean="0">
              <a:solidFill>
                <a:schemeClr val="bg1"/>
              </a:solidFill>
            </a:endParaRPr>
          </a:p>
          <a:p>
            <a:pPr algn="ctr"/>
            <a:r>
              <a:rPr lang="it-IT" sz="4200" b="1" dirty="0" smtClean="0">
                <a:solidFill>
                  <a:schemeClr val="bg1"/>
                </a:solidFill>
              </a:rPr>
              <a:t>DA MASCHIO A UOMO:</a:t>
            </a:r>
          </a:p>
          <a:p>
            <a:pPr algn="ctr"/>
            <a:r>
              <a:rPr lang="it-IT" sz="4200" b="1" dirty="0">
                <a:solidFill>
                  <a:schemeClr val="bg1"/>
                </a:solidFill>
              </a:rPr>
              <a:t>s</a:t>
            </a:r>
            <a:r>
              <a:rPr lang="it-IT" sz="4200" b="1" dirty="0" smtClean="0">
                <a:solidFill>
                  <a:schemeClr val="bg1"/>
                </a:solidFill>
              </a:rPr>
              <a:t>ostenere la crescita «al maschile» </a:t>
            </a:r>
          </a:p>
          <a:p>
            <a:pPr algn="ctr"/>
            <a:r>
              <a:rPr lang="it-IT" sz="4200" b="1" dirty="0" smtClean="0">
                <a:solidFill>
                  <a:schemeClr val="bg1"/>
                </a:solidFill>
              </a:rPr>
              <a:t>in</a:t>
            </a:r>
          </a:p>
          <a:p>
            <a:pPr algn="ctr"/>
            <a:r>
              <a:rPr lang="it-IT" sz="4200" b="1" dirty="0" smtClean="0">
                <a:solidFill>
                  <a:schemeClr val="bg1"/>
                </a:solidFill>
              </a:rPr>
              <a:t>adolescenza</a:t>
            </a:r>
            <a:endParaRPr lang="it-IT" sz="3800" dirty="0" smtClean="0">
              <a:solidFill>
                <a:schemeClr val="bg1"/>
              </a:solidFill>
            </a:endParaRPr>
          </a:p>
          <a:p>
            <a:endParaRPr lang="it-IT" sz="4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ellai\Pictures\fare baciare di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70730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Video di CLUB </a:t>
            </a:r>
            <a:r>
              <a:rPr lang="it-IT" dirty="0" smtClean="0">
                <a:solidFill>
                  <a:schemeClr val="bg1"/>
                </a:solidFill>
              </a:rPr>
              <a:t>DOGO: week end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ellai\Pictures\club d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70894"/>
            <a:ext cx="5544615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15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47667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FFFF00"/>
                </a:solidFill>
              </a:rPr>
              <a:t>SE DIVENTARE UOMO SIGNIFICA </a:t>
            </a:r>
            <a:endParaRPr lang="it-IT" sz="4400" b="1" dirty="0">
              <a:solidFill>
                <a:srgbClr val="FFFF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463629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il pericolo è che l’obiettivo di crescita dei maschi diventi acquisire potenza ma non competenza, </a:t>
            </a:r>
            <a:r>
              <a:rPr lang="it-IT" sz="2800" b="1" dirty="0" smtClean="0">
                <a:solidFill>
                  <a:srgbClr val="FFFF00"/>
                </a:solidFill>
              </a:rPr>
              <a:t>BUTTARSI SUL SAPER FARE MA NON SUL SAPER ESSERE.</a:t>
            </a:r>
            <a:endParaRPr lang="it-IT" sz="2800" b="1" dirty="0">
              <a:solidFill>
                <a:srgbClr val="FFFF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3568" y="1484784"/>
            <a:ext cx="7776864" cy="55399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000" b="1" dirty="0" smtClean="0">
                <a:solidFill>
                  <a:prstClr val="white"/>
                </a:solidFill>
              </a:rPr>
              <a:t>esercitare potere sugli altri</a:t>
            </a:r>
            <a:endParaRPr lang="it-IT" sz="3000" b="1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83568" y="2204864"/>
            <a:ext cx="7776864" cy="55399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t-IT" sz="3000" b="1" dirty="0" smtClean="0">
                <a:solidFill>
                  <a:prstClr val="white"/>
                </a:solidFill>
              </a:rPr>
              <a:t>assumere un ruolo di prevaricazione</a:t>
            </a:r>
            <a:endParaRPr lang="it-IT" sz="3000" b="1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3568" y="2924944"/>
            <a:ext cx="7776864" cy="55399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t-IT" sz="3000" b="1" dirty="0" smtClean="0">
                <a:solidFill>
                  <a:prstClr val="white"/>
                </a:solidFill>
              </a:rPr>
              <a:t>disinteressarsi delle emozioni (proprie e altrui)</a:t>
            </a:r>
            <a:endParaRPr lang="it-IT" sz="3000" b="1" dirty="0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3568" y="3667090"/>
            <a:ext cx="7776864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t-IT" sz="3000" b="1" dirty="0" smtClean="0">
                <a:solidFill>
                  <a:prstClr val="white"/>
                </a:solidFill>
              </a:rPr>
              <a:t>Dare valore soltanto all’agire, soprattutto nell’area della sessualità e delle relazioni</a:t>
            </a:r>
            <a:endParaRPr lang="it-IT" sz="3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54902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1" grpId="0" animBg="1"/>
      <p:bldP spid="1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VIOLENZA COME «CODICE DI GENERE»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AFFERMARE E GESTIRE IL POTERE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VINCERE 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AVERE SUCCESSO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SUPERARE IL DISAGIO EMOTIVO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RIMANERE CONNESSI IN UNA RELAZIONE</a:t>
            </a:r>
          </a:p>
          <a:p>
            <a:pPr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FF00"/>
                </a:solidFill>
              </a:rPr>
              <a:t>MODALITA’ PER ELIMINARE E DISCRIMINARE CIO’ CHE SI RITIENE INADEGUATO O DIVERSO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097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MODALITA’ PER AFFERMARE E GESTIRE IL POTERE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3356993"/>
            <a:ext cx="8229600" cy="1224136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VIDEO SGARBI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4" name="Immagine 3" descr="Vittorio-Sgar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780928"/>
            <a:ext cx="466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4681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MODALITA’ PER VINCERE </a:t>
            </a:r>
            <a:r>
              <a:rPr lang="it-IT" b="1" dirty="0" smtClean="0">
                <a:solidFill>
                  <a:srgbClr val="C00000"/>
                </a:solidFill>
              </a:rPr>
              <a:t/>
            </a:r>
            <a:br>
              <a:rPr lang="it-IT" b="1" dirty="0" smtClean="0">
                <a:solidFill>
                  <a:srgbClr val="C00000"/>
                </a:solidFill>
              </a:rPr>
            </a:b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268761"/>
            <a:ext cx="5400600" cy="12961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b="1" dirty="0" smtClean="0">
                <a:solidFill>
                  <a:schemeClr val="bg1"/>
                </a:solidFill>
              </a:rPr>
              <a:t>ACTION MOVIES, SUPER-EROI, CARTONI ANIMATI DI AZIONE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APellai\Pictures\TERMINA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" y="2630225"/>
            <a:ext cx="4283885" cy="23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Pellai\Pictures\RAMB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79"/>
            <a:ext cx="2915816" cy="182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APellai\Pictures\POKEM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3429" y="4187718"/>
            <a:ext cx="3384376" cy="25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973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MODALITA’ PER AVERE SUCCESSO</a:t>
            </a:r>
            <a:br>
              <a:rPr lang="it-IT" b="1" dirty="0" smtClean="0">
                <a:solidFill>
                  <a:srgbClr val="FFFF00"/>
                </a:solidFill>
              </a:rPr>
            </a:b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C:\Users\APellai\Pictures\CORO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165" y="1196752"/>
            <a:ext cx="5154091" cy="515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5134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MODALITA’ PER SUPERARE IL DISAGIO EMOTIVO</a:t>
            </a:r>
            <a:br>
              <a:rPr lang="it-IT" sz="3200" b="1" dirty="0" smtClean="0">
                <a:solidFill>
                  <a:srgbClr val="FFFF00"/>
                </a:solidFill>
              </a:rPr>
            </a:b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6386" name="Picture 2" descr="C:\Users\APellai\Pictures\FIGHT CLUB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10" y="2606831"/>
            <a:ext cx="437191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Pellai\Pictures\FIGHT CLU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9418" y="1340767"/>
            <a:ext cx="3665573" cy="54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070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04664"/>
            <a:ext cx="9108504" cy="607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356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split orient="vert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Z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3031" y="1285528"/>
            <a:ext cx="3930969" cy="55724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LISTA DEI 5 VIDEOGIOCHI PIÙ VENDUTI NELL’ARCO </a:t>
            </a:r>
            <a:r>
              <a:rPr lang="it-IT" sz="3600" b="1" dirty="0" err="1" smtClean="0">
                <a:solidFill>
                  <a:schemeClr val="bg1"/>
                </a:solidFill>
              </a:rPr>
              <a:t>DI</a:t>
            </a:r>
            <a:r>
              <a:rPr lang="it-IT" sz="3600" b="1" dirty="0" smtClean="0">
                <a:solidFill>
                  <a:schemeClr val="bg1"/>
                </a:solidFill>
              </a:rPr>
              <a:t> 15 ANNI. </a:t>
            </a:r>
            <a:r>
              <a:rPr lang="it-IT" sz="2200" b="1" dirty="0" smtClean="0">
                <a:solidFill>
                  <a:schemeClr val="bg1"/>
                </a:solidFill>
              </a:rPr>
              <a:t>(FONTE: AMAZON, UK)</a:t>
            </a:r>
            <a:r>
              <a:rPr lang="it-IT" sz="3200" b="1" dirty="0" smtClean="0">
                <a:solidFill>
                  <a:schemeClr val="bg1"/>
                </a:solidFill>
              </a:rPr>
              <a:t/>
            </a:r>
            <a:br>
              <a:rPr lang="it-IT" sz="3200" b="1" dirty="0" smtClean="0">
                <a:solidFill>
                  <a:schemeClr val="bg1"/>
                </a:solidFill>
              </a:rPr>
            </a:br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24336"/>
            <a:ext cx="4762872" cy="3052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200" b="1" dirty="0" err="1" smtClean="0">
                <a:solidFill>
                  <a:schemeClr val="bg1"/>
                </a:solidFill>
              </a:rPr>
              <a:t>Call</a:t>
            </a:r>
            <a:r>
              <a:rPr lang="it-IT" sz="2200" b="1" dirty="0" smtClean="0">
                <a:solidFill>
                  <a:schemeClr val="bg1"/>
                </a:solidFill>
              </a:rPr>
              <a:t> of Duty: </a:t>
            </a:r>
            <a:r>
              <a:rPr lang="it-IT" sz="2200" b="1" dirty="0" err="1" smtClean="0">
                <a:solidFill>
                  <a:schemeClr val="bg1"/>
                </a:solidFill>
              </a:rPr>
              <a:t>Modern</a:t>
            </a:r>
            <a:r>
              <a:rPr lang="it-IT" sz="2200" b="1" dirty="0" smtClean="0">
                <a:solidFill>
                  <a:schemeClr val="bg1"/>
                </a:solidFill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</a:rPr>
              <a:t>Warfare</a:t>
            </a:r>
            <a:r>
              <a:rPr lang="it-IT" sz="2200" b="1" dirty="0" smtClean="0">
                <a:solidFill>
                  <a:schemeClr val="bg1"/>
                </a:solidFill>
              </a:rPr>
              <a:t> 2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b="1" dirty="0" err="1" smtClean="0">
                <a:solidFill>
                  <a:schemeClr val="bg1"/>
                </a:solidFill>
              </a:rPr>
              <a:t>Call</a:t>
            </a:r>
            <a:r>
              <a:rPr lang="it-IT" sz="2200" b="1" dirty="0" smtClean="0">
                <a:solidFill>
                  <a:schemeClr val="bg1"/>
                </a:solidFill>
              </a:rPr>
              <a:t> of Duty: Black </a:t>
            </a:r>
            <a:r>
              <a:rPr lang="it-IT" sz="2200" b="1" dirty="0" err="1" smtClean="0">
                <a:solidFill>
                  <a:schemeClr val="bg1"/>
                </a:solidFill>
              </a:rPr>
              <a:t>Ops</a:t>
            </a:r>
            <a:endParaRPr lang="it-IT" sz="2200" b="1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b="1" dirty="0" err="1" smtClean="0">
                <a:solidFill>
                  <a:schemeClr val="bg1"/>
                </a:solidFill>
              </a:rPr>
              <a:t>Call</a:t>
            </a:r>
            <a:r>
              <a:rPr lang="it-IT" sz="2200" b="1" dirty="0" smtClean="0">
                <a:solidFill>
                  <a:schemeClr val="bg1"/>
                </a:solidFill>
              </a:rPr>
              <a:t> of Duty: </a:t>
            </a:r>
            <a:r>
              <a:rPr lang="it-IT" sz="2200" b="1" dirty="0" err="1" smtClean="0">
                <a:solidFill>
                  <a:schemeClr val="bg1"/>
                </a:solidFill>
              </a:rPr>
              <a:t>Modern</a:t>
            </a:r>
            <a:r>
              <a:rPr lang="it-IT" sz="2200" b="1" dirty="0" smtClean="0">
                <a:solidFill>
                  <a:schemeClr val="bg1"/>
                </a:solidFill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</a:rPr>
              <a:t>Warfare</a:t>
            </a:r>
            <a:r>
              <a:rPr lang="it-IT" sz="2200" b="1" dirty="0" smtClean="0">
                <a:solidFill>
                  <a:schemeClr val="bg1"/>
                </a:solidFill>
              </a:rPr>
              <a:t> 3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b="1" dirty="0" err="1" smtClean="0">
                <a:solidFill>
                  <a:schemeClr val="bg1"/>
                </a:solidFill>
              </a:rPr>
              <a:t>Grand</a:t>
            </a:r>
            <a:r>
              <a:rPr lang="it-IT" sz="2200" b="1" dirty="0" smtClean="0">
                <a:solidFill>
                  <a:schemeClr val="bg1"/>
                </a:solidFill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</a:rPr>
              <a:t>Theft</a:t>
            </a:r>
            <a:r>
              <a:rPr lang="it-IT" sz="2200" b="1" dirty="0" smtClean="0">
                <a:solidFill>
                  <a:schemeClr val="bg1"/>
                </a:solidFill>
              </a:rPr>
              <a:t> Auto V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200" b="1" dirty="0" err="1" smtClean="0">
                <a:solidFill>
                  <a:schemeClr val="bg1"/>
                </a:solidFill>
              </a:rPr>
              <a:t>Call</a:t>
            </a:r>
            <a:r>
              <a:rPr lang="it-IT" sz="2200" b="1" dirty="0" smtClean="0">
                <a:solidFill>
                  <a:schemeClr val="bg1"/>
                </a:solidFill>
              </a:rPr>
              <a:t> of Duty: Black </a:t>
            </a:r>
            <a:r>
              <a:rPr lang="it-IT" sz="2200" b="1" dirty="0" err="1" smtClean="0">
                <a:solidFill>
                  <a:schemeClr val="bg1"/>
                </a:solidFill>
              </a:rPr>
              <a:t>Ops</a:t>
            </a:r>
            <a:r>
              <a:rPr lang="it-IT" sz="2200" b="1" dirty="0" smtClean="0">
                <a:solidFill>
                  <a:schemeClr val="bg1"/>
                </a:solidFill>
              </a:rPr>
              <a:t> II</a:t>
            </a:r>
          </a:p>
          <a:p>
            <a:endParaRPr lang="it-IT" sz="2200" b="1" dirty="0" smtClean="0">
              <a:solidFill>
                <a:schemeClr val="bg1"/>
              </a:solidFill>
            </a:endParaRPr>
          </a:p>
          <a:p>
            <a:endParaRPr lang="it-IT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2095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COSA FARE?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NUOVE RELAZIONI TRA UOMINI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UN NUOVO MODO DI DIALOGARE TRA UOMINI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UN NUOVO MODO DI DIALOGARE TRA UOMINI E DONNE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>
                <a:solidFill>
                  <a:schemeClr val="bg1"/>
                </a:solidFill>
              </a:rPr>
              <a:t>PROMUOVERE ED.EMOTIVA, AFFETTIVA E SESSUALE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855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f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45850" cy="4996785"/>
          </a:xfrm>
          <a:prstGeom prst="rect">
            <a:avLst/>
          </a:prstGeom>
        </p:spPr>
      </p:pic>
      <p:pic>
        <p:nvPicPr>
          <p:cNvPr id="2" name="Immagine 1" descr="f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243188"/>
            <a:ext cx="2301966" cy="161481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83768" y="587727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2"/>
                </a:solidFill>
              </a:rPr>
              <a:t>Seguimi</a:t>
            </a:r>
            <a:r>
              <a:rPr lang="it-IT" sz="4000" b="1" dirty="0" smtClean="0">
                <a:solidFill>
                  <a:schemeClr val="tx2"/>
                </a:solidFill>
              </a:rPr>
              <a:t> su</a:t>
            </a:r>
            <a:endParaRPr lang="it-IT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3348</TotalTime>
  <Words>3039</Words>
  <Application>Microsoft Office PowerPoint</Application>
  <PresentationFormat>Presentazione su schermo (4:3)</PresentationFormat>
  <Paragraphs>251</Paragraphs>
  <Slides>93</Slides>
  <Notes>0</Notes>
  <HiddenSlides>6</HiddenSlides>
  <MMClips>5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93</vt:i4>
      </vt:variant>
    </vt:vector>
  </HeadingPairs>
  <TitlesOfParts>
    <vt:vector size="98" baseType="lpstr">
      <vt:lpstr>Tema di Office</vt:lpstr>
      <vt:lpstr>Personalizza struttura</vt:lpstr>
      <vt:lpstr>1_Personalizza struttura</vt:lpstr>
      <vt:lpstr>2_Personalizza struttura</vt:lpstr>
      <vt:lpstr>3_Personalizza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SOSPESI TRA AZIONI ED EMOZIONI</vt:lpstr>
      <vt:lpstr>IL RUOLO DEGLI ADULTI</vt:lpstr>
      <vt:lpstr>IL RUOLO DEGLI ADULTI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ANTICIPO DEL MENARCA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Video di CLUB DOGO: week end</vt:lpstr>
      <vt:lpstr>Diapositiva 83</vt:lpstr>
      <vt:lpstr>VIOLENZA COME «CODICE DI GENERE»</vt:lpstr>
      <vt:lpstr>MODALITA’ PER AFFERMARE E GESTIRE IL POTERE</vt:lpstr>
      <vt:lpstr>MODALITA’ PER VINCERE  </vt:lpstr>
      <vt:lpstr>MODALITA’ PER AVERE SUCCESSO </vt:lpstr>
      <vt:lpstr>MODALITA’ PER SUPERARE IL DISAGIO EMOTIVO </vt:lpstr>
      <vt:lpstr>Diapositiva 89</vt:lpstr>
      <vt:lpstr>Diapositiva 90</vt:lpstr>
      <vt:lpstr>LISTA DEI 5 VIDEOGIOCHI PIÙ VENDUTI NELL’ARCO DI 15 ANNI. (FONTE: AMAZON, UK) </vt:lpstr>
      <vt:lpstr>COSA FARE?</vt:lpstr>
      <vt:lpstr>Diapositiva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TUTTO TROPPO PRESTO L’educazione sessuale nell’era di Internet</dc:title>
  <dc:creator>Barbara</dc:creator>
  <cp:lastModifiedBy>admin</cp:lastModifiedBy>
  <cp:revision>23</cp:revision>
  <dcterms:created xsi:type="dcterms:W3CDTF">2015-01-13T08:04:45Z</dcterms:created>
  <dcterms:modified xsi:type="dcterms:W3CDTF">2017-08-02T10:01:10Z</dcterms:modified>
</cp:coreProperties>
</file>