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  <p:sldId id="271" r:id="rId10"/>
    <p:sldId id="274" r:id="rId11"/>
    <p:sldId id="272" r:id="rId12"/>
    <p:sldId id="273" r:id="rId13"/>
    <p:sldId id="26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noc" initials="p" lastIdx="1" clrIdx="0">
    <p:extLst>
      <p:ext uri="{19B8F6BF-5375-455C-9EA6-DF929625EA0E}">
        <p15:presenceInfo xmlns:p15="http://schemas.microsoft.com/office/powerpoint/2012/main" userId="pino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45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02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91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21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7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1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01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2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9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29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B49229-E98A-4B94-BBAA-108122885F95}" type="datetimeFigureOut">
              <a:rPr lang="it-IT" smtClean="0"/>
              <a:t>25/07/2017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F7C82D-D1A7-4A4B-94B2-6184A6CE58A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s.calabria.it/course/view.php?id=1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16905" y="1188719"/>
            <a:ext cx="8229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4800" b="1" dirty="0">
                <a:hlinkClick r:id="rId2"/>
              </a:rPr>
              <a:t>COMUNICARE, </a:t>
            </a:r>
            <a:r>
              <a:rPr lang="it-IT" sz="4800" b="1" dirty="0" smtClean="0">
                <a:hlinkClick r:id="rId2"/>
              </a:rPr>
              <a:t>PROMUOVERE, VALUTARE </a:t>
            </a:r>
            <a:r>
              <a:rPr lang="it-IT" sz="4800" b="1" dirty="0">
                <a:hlinkClick r:id="rId2"/>
              </a:rPr>
              <a:t>COMPETENZE NEL CURRICOLO VERTICALE: </a:t>
            </a:r>
            <a:r>
              <a:rPr lang="it-IT" sz="4800" b="1" dirty="0" err="1">
                <a:hlinkClick r:id="rId2"/>
              </a:rPr>
              <a:t>UdA</a:t>
            </a:r>
            <a:r>
              <a:rPr lang="it-IT" sz="4800" b="1" dirty="0">
                <a:hlinkClick r:id="rId2"/>
              </a:rPr>
              <a:t> E RUBRICHE VALUTATIVE</a:t>
            </a:r>
            <a:endParaRPr lang="it-IT" sz="4800" b="1" dirty="0">
              <a:effectLst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4137" y="260551"/>
            <a:ext cx="20122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800" dirty="0" err="1" smtClean="0"/>
              <a:t>A.s.</a:t>
            </a:r>
            <a:r>
              <a:rPr lang="it-IT" sz="2800" dirty="0" smtClean="0"/>
              <a:t> 2016/17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4048" y="4865602"/>
            <a:ext cx="1090561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/>
              <a:t> </a:t>
            </a:r>
            <a:r>
              <a:rPr lang="it-IT" sz="2400" b="1" dirty="0" smtClean="0"/>
              <a:t>Corsiste </a:t>
            </a:r>
            <a:r>
              <a:rPr lang="it-IT" sz="2400" b="1" dirty="0"/>
              <a:t>Gruppo Primaria </a:t>
            </a:r>
            <a:r>
              <a:rPr lang="it-IT" sz="2400" b="1" dirty="0" smtClean="0"/>
              <a:t>B– </a:t>
            </a:r>
            <a:r>
              <a:rPr lang="it-IT" sz="2400" b="1" dirty="0"/>
              <a:t>CTS Cosenza Rete Todaro Cosentino- prof. M. </a:t>
            </a:r>
            <a:r>
              <a:rPr lang="it-IT" sz="2400" b="1" dirty="0" err="1"/>
              <a:t>Castoldi</a:t>
            </a:r>
            <a:endParaRPr lang="it-IT" sz="2400" b="1" dirty="0"/>
          </a:p>
          <a:p>
            <a:r>
              <a:rPr lang="it-IT" sz="2400" b="1" dirty="0"/>
              <a:t>Corsiste Gruppo Primaria </a:t>
            </a:r>
            <a:r>
              <a:rPr lang="it-IT" sz="2400" b="1" dirty="0" smtClean="0"/>
              <a:t>B</a:t>
            </a:r>
            <a:r>
              <a:rPr lang="it-IT" sz="2400" b="1" dirty="0"/>
              <a:t> </a:t>
            </a:r>
            <a:r>
              <a:rPr lang="it-IT" sz="2400" b="1" dirty="0" smtClean="0"/>
              <a:t>– </a:t>
            </a:r>
            <a:r>
              <a:rPr lang="it-IT" sz="2400" b="1" dirty="0"/>
              <a:t>CTS Cosenza Rete Todaro Cosentino- prof.ssa M.R .</a:t>
            </a:r>
            <a:r>
              <a:rPr lang="it-IT" sz="2400" b="1" dirty="0" err="1"/>
              <a:t>Zanchin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8215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5839" y="735390"/>
            <a:ext cx="10058400" cy="46073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COMPITO AUTENTICO</a:t>
            </a:r>
          </a:p>
          <a:p>
            <a:r>
              <a:rPr lang="it-IT" sz="2800" dirty="0"/>
              <a:t>Si tratta di un aspetto della valutazione cruciale, l’elemento  di  novità  consiste  nello  spostare  l’attenzione  su  una  rilevazione del livello di competenza raggiunto dal  </a:t>
            </a:r>
            <a:r>
              <a:rPr lang="it-IT" sz="2800" dirty="0" smtClean="0"/>
              <a:t>soggetto. I compiti autentici mirano a sollecitare gli alunni all’impiego delle proprie conoscenze, abilità, disposizioni cognitive ed emotive per elaborare risposte a compiti significativi ed agganciati </a:t>
            </a:r>
            <a:r>
              <a:rPr lang="it-IT" sz="2800" dirty="0"/>
              <a:t>a </a:t>
            </a:r>
            <a:r>
              <a:rPr lang="it-IT" sz="2800" dirty="0" smtClean="0"/>
              <a:t>contesti reali. Le </a:t>
            </a:r>
            <a:r>
              <a:rPr lang="it-IT" sz="2800" dirty="0"/>
              <a:t>parole chiave del processo </a:t>
            </a:r>
            <a:r>
              <a:rPr lang="it-IT" sz="2800" dirty="0" smtClean="0"/>
              <a:t>valutativo  </a:t>
            </a:r>
            <a:r>
              <a:rPr lang="it-IT" sz="2800" dirty="0"/>
              <a:t>non  sono  “riconoscere”,  “riprodurre”,  “scegliere”,  “rispondere”,  bensì  divengono </a:t>
            </a:r>
            <a:r>
              <a:rPr lang="it-IT" sz="2800" dirty="0" smtClean="0"/>
              <a:t>“</a:t>
            </a:r>
            <a:r>
              <a:rPr lang="it-IT" sz="2800" dirty="0"/>
              <a:t>inventare”, “ricercare”, “applicare”, “</a:t>
            </a:r>
            <a:r>
              <a:rPr lang="it-IT" sz="2800" dirty="0" smtClean="0"/>
              <a:t>rielaborare” testi reali.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867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1966" y="996648"/>
            <a:ext cx="10058400" cy="4023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b="1" dirty="0"/>
              <a:t>QUALI SFIDE PER LA VALUTAZIONE</a:t>
            </a:r>
          </a:p>
          <a:p>
            <a:pPr lvl="0"/>
            <a:r>
              <a:rPr lang="it-IT" sz="2800" dirty="0" smtClean="0"/>
              <a:t>- L’apprendimento </a:t>
            </a:r>
            <a:r>
              <a:rPr lang="it-IT" sz="2800" dirty="0"/>
              <a:t>si apprezza non si </a:t>
            </a:r>
            <a:r>
              <a:rPr lang="it-IT" sz="2800" dirty="0" smtClean="0"/>
              <a:t>misura</a:t>
            </a:r>
            <a:endParaRPr lang="it-IT" sz="2800" dirty="0"/>
          </a:p>
          <a:p>
            <a:pPr lvl="0"/>
            <a:r>
              <a:rPr lang="it-IT" sz="2800" dirty="0" smtClean="0"/>
              <a:t>- Studente </a:t>
            </a:r>
            <a:r>
              <a:rPr lang="it-IT" sz="2800" dirty="0"/>
              <a:t>soggetto, non solo oggetto di </a:t>
            </a:r>
            <a:r>
              <a:rPr lang="it-IT" sz="2800" dirty="0" smtClean="0"/>
              <a:t>valutazione</a:t>
            </a:r>
            <a:endParaRPr lang="it-IT" sz="2800" dirty="0"/>
          </a:p>
          <a:p>
            <a:pPr lvl="0"/>
            <a:r>
              <a:rPr lang="it-IT" sz="2800" dirty="0" smtClean="0"/>
              <a:t>- Valutazione </a:t>
            </a:r>
            <a:r>
              <a:rPr lang="it-IT" sz="2800" dirty="0"/>
              <a:t>per l’apprendimento, non solo </a:t>
            </a:r>
            <a:r>
              <a:rPr lang="it-IT" sz="2800" dirty="0" smtClean="0"/>
              <a:t>dell’apprendimento</a:t>
            </a:r>
            <a:endParaRPr lang="it-IT" sz="2800" dirty="0"/>
          </a:p>
          <a:p>
            <a:pPr lvl="0"/>
            <a:r>
              <a:rPr lang="it-IT" sz="2800" dirty="0" smtClean="0"/>
              <a:t>- Prove </a:t>
            </a:r>
            <a:r>
              <a:rPr lang="it-IT" sz="2800" dirty="0"/>
              <a:t>di competenza, non solo di riproduzione del </a:t>
            </a:r>
            <a:r>
              <a:rPr lang="it-IT" sz="2800" dirty="0" smtClean="0"/>
              <a:t>sapere</a:t>
            </a:r>
            <a:endParaRPr lang="it-IT" sz="2800" dirty="0"/>
          </a:p>
          <a:p>
            <a:pPr lvl="0"/>
            <a:r>
              <a:rPr lang="it-IT" sz="2800" dirty="0" smtClean="0"/>
              <a:t>- Focus </a:t>
            </a:r>
            <a:r>
              <a:rPr lang="it-IT" sz="2800" dirty="0"/>
              <a:t>sui processi, oltre la </a:t>
            </a:r>
            <a:r>
              <a:rPr lang="it-IT" sz="2800" dirty="0" smtClean="0"/>
              <a:t>prestazione</a:t>
            </a:r>
            <a:endParaRPr lang="it-IT" sz="2800" dirty="0"/>
          </a:p>
          <a:p>
            <a:pPr lvl="0"/>
            <a:r>
              <a:rPr lang="it-IT" sz="2800" dirty="0" smtClean="0"/>
              <a:t>- Più </a:t>
            </a:r>
            <a:r>
              <a:rPr lang="it-IT" sz="2800" dirty="0"/>
              <a:t>elementi documentabili oltre alle </a:t>
            </a:r>
            <a:r>
              <a:rPr lang="it-IT" sz="2800" dirty="0" smtClean="0"/>
              <a:t>verifiche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796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9532" y="879082"/>
            <a:ext cx="10032274" cy="4023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b="1" dirty="0"/>
              <a:t>CRITERI PER UNA VALUTAZIONE PROFESSIONALE</a:t>
            </a:r>
          </a:p>
          <a:p>
            <a:pPr lvl="0"/>
            <a:r>
              <a:rPr lang="it-IT" sz="2800" dirty="0" smtClean="0"/>
              <a:t>- Accurata</a:t>
            </a:r>
            <a:endParaRPr lang="it-IT" sz="2800" dirty="0"/>
          </a:p>
          <a:p>
            <a:pPr lvl="0"/>
            <a:r>
              <a:rPr lang="it-IT" sz="2800" dirty="0" smtClean="0"/>
              <a:t>- Plurale</a:t>
            </a:r>
            <a:endParaRPr lang="it-IT" sz="2800" dirty="0"/>
          </a:p>
          <a:p>
            <a:pPr lvl="0"/>
            <a:r>
              <a:rPr lang="it-IT" sz="2800" dirty="0" smtClean="0"/>
              <a:t>- Trasparente</a:t>
            </a:r>
            <a:endParaRPr lang="it-IT" sz="2800" dirty="0"/>
          </a:p>
          <a:p>
            <a:pPr lvl="0"/>
            <a:r>
              <a:rPr lang="it-IT" sz="2800" dirty="0" smtClean="0"/>
              <a:t>- Documentata</a:t>
            </a:r>
            <a:endParaRPr lang="it-IT" sz="2800" dirty="0"/>
          </a:p>
          <a:p>
            <a:pPr lvl="0"/>
            <a:r>
              <a:rPr lang="it-IT" sz="2800" dirty="0" smtClean="0"/>
              <a:t>- Utile </a:t>
            </a:r>
            <a:endParaRPr lang="it-IT" sz="2800" dirty="0"/>
          </a:p>
          <a:p>
            <a:pPr lvl="0"/>
            <a:r>
              <a:rPr lang="it-IT" sz="2800" dirty="0" smtClean="0"/>
              <a:t>- Condivisa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172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31520" y="195941"/>
            <a:ext cx="10685417" cy="6124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/>
              <a:t>Per il prossimo anno </a:t>
            </a:r>
            <a:r>
              <a:rPr lang="it-IT" sz="2800" dirty="0" smtClean="0"/>
              <a:t>scolastico </a:t>
            </a:r>
            <a:r>
              <a:rPr lang="it-IT" sz="2800" dirty="0"/>
              <a:t>le docenti propongono al Collegio Docenti di:</a:t>
            </a:r>
          </a:p>
          <a:p>
            <a:r>
              <a:rPr lang="it-IT" sz="2800" b="1" dirty="0"/>
              <a:t>Confermare  </a:t>
            </a:r>
            <a:r>
              <a:rPr lang="it-IT" sz="2800" b="1" dirty="0" smtClean="0"/>
              <a:t>l’ </a:t>
            </a:r>
            <a:r>
              <a:rPr lang="it-IT" sz="2800" b="1" dirty="0"/>
              <a:t>adesione alla Rete</a:t>
            </a:r>
            <a:r>
              <a:rPr lang="it-IT" sz="2800" dirty="0"/>
              <a:t> per la partecipazione a Corsi di formazione sugli aspetti che si riferiscono alla Didattica e alla Valutazione sulle Competenze, particolarmente rivolta ai </a:t>
            </a:r>
            <a:r>
              <a:rPr lang="it-IT" sz="2800" dirty="0" smtClean="0"/>
              <a:t>BES. </a:t>
            </a:r>
          </a:p>
          <a:p>
            <a:endParaRPr lang="it-IT" sz="2800" dirty="0"/>
          </a:p>
          <a:p>
            <a:r>
              <a:rPr lang="it-IT" sz="2800" b="1" dirty="0" smtClean="0"/>
              <a:t>Organizzare </a:t>
            </a:r>
            <a:r>
              <a:rPr lang="it-IT" sz="2800" b="1" dirty="0"/>
              <a:t>un </a:t>
            </a:r>
            <a:r>
              <a:rPr lang="it-IT" sz="2800" b="1" i="1" dirty="0"/>
              <a:t>Gruppo/Commissione di lavoro</a:t>
            </a:r>
            <a:r>
              <a:rPr lang="it-IT" sz="2800" dirty="0"/>
              <a:t> che si occupi delle  ultime disposizioni ministeriali in materia di Competenze, in modo da  connotare il Curricolo e la Programmazione Annuale in modo pertinente</a:t>
            </a:r>
            <a:r>
              <a:rPr lang="it-IT" sz="2800" dirty="0" smtClean="0"/>
              <a:t>.</a:t>
            </a:r>
            <a:endParaRPr lang="it-IT" sz="2800" dirty="0"/>
          </a:p>
          <a:p>
            <a:r>
              <a:rPr lang="it-IT" sz="2800" dirty="0"/>
              <a:t> </a:t>
            </a:r>
          </a:p>
          <a:p>
            <a:pPr lvl="0"/>
            <a:r>
              <a:rPr lang="it-IT" sz="2800" b="1" dirty="0"/>
              <a:t>Prevedere  all’inizio del prossimo anno scolastico </a:t>
            </a:r>
            <a:r>
              <a:rPr lang="it-IT" sz="2800" dirty="0"/>
              <a:t> formule di sperimentazione sulla Didattica e sulla Valutazione delle Competenze che coinvolgano tutti i docenti, prioritariamente delle classi in </a:t>
            </a:r>
            <a:r>
              <a:rPr lang="it-IT" sz="2800" dirty="0" smtClean="0"/>
              <a:t>uscita.</a:t>
            </a:r>
            <a:endParaRPr lang="it-IT" sz="2800" dirty="0"/>
          </a:p>
          <a:p>
            <a:r>
              <a:rPr lang="it-IT" sz="2800" dirty="0"/>
              <a:t> 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424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10800000" flipV="1">
            <a:off x="1436914" y="1220756"/>
            <a:ext cx="9369526" cy="353943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Le  docenti, corsiste inserite nel Gruppo Primaria B, composto da docenti di diverse II.SS. della provincia, hanno  frequentato gli incontri previsti in calendario presso l’IISS Todaro-Cosentino di Rende, producendo i materiali richiesti dai formatori, secondo interventi sulla piattaforma dedicata e in presenza con i relatori nominati dal CTS di Cs, il prof. Mario </a:t>
            </a:r>
            <a:r>
              <a:rPr lang="it-IT" sz="2800" dirty="0" err="1" smtClean="0"/>
              <a:t>Castoldi</a:t>
            </a:r>
            <a:r>
              <a:rPr lang="it-IT" sz="2800" dirty="0" smtClean="0"/>
              <a:t> e la prof.ssa Maria Renata </a:t>
            </a:r>
            <a:r>
              <a:rPr lang="it-IT" sz="2800" dirty="0" err="1" smtClean="0"/>
              <a:t>Zanchin</a:t>
            </a:r>
            <a:r>
              <a:rPr lang="it-IT" sz="2800" dirty="0" smtClean="0"/>
              <a:t>.  </a:t>
            </a: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958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10789" y="365760"/>
            <a:ext cx="9179730" cy="440120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/>
              <a:t>Le </a:t>
            </a:r>
            <a:r>
              <a:rPr lang="it-IT" sz="2800" dirty="0" smtClean="0"/>
              <a:t>docenti del gruppo primaria B  </a:t>
            </a:r>
            <a:r>
              <a:rPr lang="it-IT" sz="2800" dirty="0"/>
              <a:t>hanno prodotto </a:t>
            </a:r>
            <a:r>
              <a:rPr lang="it-IT" sz="2800" dirty="0" smtClean="0"/>
              <a:t>diversi materiali</a:t>
            </a:r>
            <a:r>
              <a:rPr lang="it-IT" sz="2800" dirty="0"/>
              <a:t>, allocati sulla piattaforma dopo la valutazione dei due </a:t>
            </a:r>
            <a:r>
              <a:rPr lang="it-IT" sz="2800" dirty="0" smtClean="0"/>
              <a:t>formatori, fra cui:</a:t>
            </a:r>
          </a:p>
          <a:p>
            <a:r>
              <a:rPr lang="it-IT" sz="2800" dirty="0" smtClean="0"/>
              <a:t> </a:t>
            </a:r>
            <a:r>
              <a:rPr lang="it-IT" sz="2800" b="1" i="1" dirty="0" smtClean="0"/>
              <a:t> </a:t>
            </a:r>
            <a:endParaRPr lang="it-IT" sz="2800" dirty="0"/>
          </a:p>
          <a:p>
            <a:r>
              <a:rPr lang="it-IT" sz="2800" dirty="0" smtClean="0"/>
              <a:t>- </a:t>
            </a:r>
            <a:r>
              <a:rPr lang="it-IT" sz="2800" b="1" dirty="0" smtClean="0"/>
              <a:t>Prova </a:t>
            </a:r>
            <a:r>
              <a:rPr lang="it-IT" sz="2800" b="1" dirty="0"/>
              <a:t>di realtà “La regina d’Egitto”, </a:t>
            </a:r>
            <a:r>
              <a:rPr lang="it-IT" sz="2800" dirty="0"/>
              <a:t>- disciplinare -, corredata di scheda di monitoraggio del format strutturato dal professore secondo fondamenti teorici divulgati negli incontri in </a:t>
            </a:r>
            <a:r>
              <a:rPr lang="it-IT" sz="2800" dirty="0" smtClean="0"/>
              <a:t>presenza</a:t>
            </a:r>
            <a:r>
              <a:rPr lang="it-IT" sz="2800" dirty="0"/>
              <a:t> </a:t>
            </a:r>
            <a:r>
              <a:rPr lang="it-IT" sz="2800" dirty="0" smtClean="0"/>
              <a:t>che viene allegata alla relazione.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354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46012" y="1475721"/>
            <a:ext cx="10453360" cy="38164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 </a:t>
            </a:r>
            <a:endParaRPr lang="it-IT" sz="2800" b="1" dirty="0" smtClean="0"/>
          </a:p>
          <a:p>
            <a:endParaRPr lang="it-IT" sz="2800" dirty="0"/>
          </a:p>
          <a:p>
            <a:r>
              <a:rPr lang="it-IT" sz="2800" dirty="0" smtClean="0"/>
              <a:t>Si </a:t>
            </a:r>
            <a:r>
              <a:rPr lang="it-IT" sz="2800" dirty="0"/>
              <a:t>tratta di una proposta profondamente innovativa rispetto alle pratiche scolastiche tradizionali che ribalta il momento della valutazione. La valutazione per competenze richiede l’attivazione e il confronto di più livelli di osservazione, la combinazione di  più prospettive di analisi, più punti di vista da cui ricavare un’immagine comprensiva ed integrata della competenza del soggetto.   </a:t>
            </a:r>
          </a:p>
          <a:p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34640" y="1475721"/>
            <a:ext cx="537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 </a:t>
            </a:r>
            <a:r>
              <a:rPr lang="it-IT" sz="2800" b="1" dirty="0" smtClean="0"/>
              <a:t>    </a:t>
            </a:r>
            <a:r>
              <a:rPr lang="it-IT" sz="2800" b="1" dirty="0"/>
              <a:t>VALUTAZIONE PER COMPETENZE  </a:t>
            </a:r>
          </a:p>
        </p:txBody>
      </p:sp>
    </p:spTree>
    <p:extLst>
      <p:ext uri="{BB962C8B-B14F-4D97-AF65-F5344CB8AC3E}">
        <p14:creationId xmlns:p14="http://schemas.microsoft.com/office/powerpoint/2010/main" val="14238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9532" y="800704"/>
            <a:ext cx="10058400" cy="47510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PROSPETTIVE DI VALUTAZIONE  DELLA COMPETENZA</a:t>
            </a:r>
          </a:p>
          <a:p>
            <a:r>
              <a:rPr lang="it-IT" sz="2800" dirty="0"/>
              <a:t>In  rapporto  alle  sfide  poste  dalla  valutazione  della  competenza, CASTOLDI   propone  una  prospettiva </a:t>
            </a:r>
            <a:r>
              <a:rPr lang="it-IT" sz="2800" dirty="0" err="1"/>
              <a:t>trifocale</a:t>
            </a:r>
            <a:r>
              <a:rPr lang="it-IT" sz="2800" dirty="0"/>
              <a:t>,  un  ideale  triangolo  di  osservazione  che  assuma  come  baricentro  l’idea  stessa  di competenza su cui si basano i differenti punti di vista.  Le tre  prospettive  di  osservazione  della  competenza  sono  riferibili  a tre dimensioni:</a:t>
            </a:r>
          </a:p>
          <a:p>
            <a:pPr lvl="0"/>
            <a:r>
              <a:rPr lang="it-IT" sz="2800" dirty="0"/>
              <a:t>Oggettiva </a:t>
            </a:r>
          </a:p>
          <a:p>
            <a:pPr lvl="0"/>
            <a:r>
              <a:rPr lang="it-IT" sz="2800" dirty="0"/>
              <a:t>Soggettiva </a:t>
            </a:r>
          </a:p>
          <a:p>
            <a:pPr lvl="0"/>
            <a:r>
              <a:rPr lang="it-IT" sz="2800" dirty="0" smtClean="0"/>
              <a:t>Intersoggettiva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262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2" y="670077"/>
            <a:ext cx="10058400" cy="49208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LA DIMENSIONE OGGETTIVA DELLA COMPETENZA</a:t>
            </a:r>
          </a:p>
          <a:p>
            <a:r>
              <a:rPr lang="it-IT" sz="2800" dirty="0"/>
              <a:t>La dimensione oggettiva richiama le evidenze osservabili che attestano la prestazione del soggetto e i suoi risultati, in rapporto al compito affidato e, in particolare, alle conoscenze e alle abilità che la manifestazione  della  competenza  </a:t>
            </a:r>
            <a:r>
              <a:rPr lang="it-IT" sz="2800" dirty="0" smtClean="0"/>
              <a:t>richiede.   Richiede  </a:t>
            </a:r>
            <a:r>
              <a:rPr lang="it-IT" sz="2800" dirty="0"/>
              <a:t>strumenti  di  analisi  delle  prestazioni  dell’individuo  in  rapporto  allo  svolgimento  di  compiti  operativi (prove  di  verifica,  più  o  meno strutturate, compiti di realtà richiesti al soggetto) . Qualsiasi stimolo o materiale che aiuti a rispondere alla domanda “di quali evidenze osservabili dispongo per documentare la competenza del soggetto in formazione” si colloca nella prospettiva empirica che caratterizza questo punto di osservazione.(COSA SO </a:t>
            </a:r>
            <a:r>
              <a:rPr lang="it-IT" sz="2800" dirty="0" smtClean="0"/>
              <a:t>FARE)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951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84217" y="448007"/>
            <a:ext cx="10058400" cy="546946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LA </a:t>
            </a:r>
            <a:r>
              <a:rPr lang="it-IT" sz="2800" b="1" dirty="0" smtClean="0"/>
              <a:t> DIMENSIONE  SOGGETTIVA  DELLA  COMPETENZA</a:t>
            </a:r>
            <a:endParaRPr lang="it-IT" sz="2800" b="1" dirty="0"/>
          </a:p>
          <a:p>
            <a:r>
              <a:rPr lang="it-IT" sz="2800" dirty="0"/>
              <a:t>La  dimensione soggettiva  richiama i significati personali attribuiti dal soggetto alla sua esperienza di  </a:t>
            </a:r>
            <a:r>
              <a:rPr lang="it-IT" sz="2800" dirty="0" smtClean="0"/>
              <a:t>apprendimento. </a:t>
            </a:r>
            <a:r>
              <a:rPr lang="it-IT" sz="2800" dirty="0"/>
              <a:t>Essa implica </a:t>
            </a:r>
            <a:r>
              <a:rPr lang="it-IT" sz="2800" b="1" dirty="0"/>
              <a:t>un’istanza auto valutativa</a:t>
            </a:r>
            <a:r>
              <a:rPr lang="it-IT" sz="2800" dirty="0"/>
              <a:t> connessa al modo con cui l’individuo osserva e giudica la sua esperienza di apprendimento e la sua capacità di rispondere  ai  compiti  richiesti  dal  contesto  di  realtà  in  cui  </a:t>
            </a:r>
            <a:r>
              <a:rPr lang="it-IT" sz="2800" dirty="0" smtClean="0"/>
              <a:t>agisce (i  </a:t>
            </a:r>
            <a:r>
              <a:rPr lang="it-IT" sz="2800" dirty="0"/>
              <a:t>diari  di  bordo,  le  autobiografie,  i questionari di </a:t>
            </a:r>
            <a:r>
              <a:rPr lang="it-IT" sz="2800" dirty="0" smtClean="0"/>
              <a:t>auto percezione, </a:t>
            </a:r>
            <a:r>
              <a:rPr lang="it-IT" sz="2800" dirty="0"/>
              <a:t>i giudizi più o meno strutturati sulle proprie prestazioni e sulla loro adeguatezza  in  rapporto  ai  compiti  richiesti). </a:t>
            </a:r>
            <a:r>
              <a:rPr lang="it-IT" sz="2800" dirty="0" smtClean="0"/>
              <a:t>Qualsiasi </a:t>
            </a:r>
            <a:r>
              <a:rPr lang="it-IT" sz="2800" dirty="0"/>
              <a:t>stimolo o materiale che aiuti a rispondere alla domanda “come mi vedo in rapporto alla competenza  che  mi  viene  richiesta?”  si  colloca  nella  prospettiva  </a:t>
            </a:r>
            <a:r>
              <a:rPr lang="it-IT" sz="2800" dirty="0" smtClean="0"/>
              <a:t>auto valutativa  </a:t>
            </a:r>
            <a:r>
              <a:rPr lang="it-IT" sz="2800" dirty="0"/>
              <a:t>che  caratterizza questo punto di osservazione. (COME MI VEDO)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288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0343" y="365760"/>
            <a:ext cx="10267406" cy="56692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b="1" dirty="0"/>
              <a:t>LA DIMENSIONE INTERSOGGETTIVA DELLA COMPETENZA</a:t>
            </a:r>
          </a:p>
          <a:p>
            <a:r>
              <a:rPr lang="it-IT" sz="2800" dirty="0"/>
              <a:t>La  dimensione intersoggettiva  richiama il sistema di attese, implicito od esplicito, che il contesto sociale  esprime  in  rapporto  alla  capacità  del  soggetto  di  rispondere  adeguatamente  al  </a:t>
            </a:r>
            <a:r>
              <a:rPr lang="it-IT" sz="2800" dirty="0" smtClean="0"/>
              <a:t>compito</a:t>
            </a:r>
            <a:r>
              <a:rPr lang="it-IT" sz="2800" dirty="0"/>
              <a:t>. </a:t>
            </a:r>
            <a:r>
              <a:rPr lang="it-IT" sz="2800" dirty="0" smtClean="0"/>
              <a:t>Ci </a:t>
            </a:r>
            <a:r>
              <a:rPr lang="it-IT" sz="2800" dirty="0"/>
              <a:t>si può riferire a modalità di osservazione e valutazione delle  prestazioni  del  soggetto  da  parte  degli  altri  soggetti  implicati  nel  processo  </a:t>
            </a:r>
            <a:r>
              <a:rPr lang="it-IT" sz="2800" dirty="0" smtClean="0"/>
              <a:t>formativo (protocolli </a:t>
            </a:r>
            <a:r>
              <a:rPr lang="it-IT" sz="2800" dirty="0"/>
              <a:t>di osservazione -  strutturati e non strutturati - </a:t>
            </a:r>
            <a:r>
              <a:rPr lang="it-IT" sz="2800" dirty="0" smtClean="0"/>
              <a:t>questionari </a:t>
            </a:r>
            <a:r>
              <a:rPr lang="it-IT" sz="2800" dirty="0"/>
              <a:t>o interviste intesi a rilevare le percezioni dei diversi soggetti, </a:t>
            </a:r>
            <a:r>
              <a:rPr lang="it-IT" sz="2800" dirty="0" smtClean="0"/>
              <a:t> </a:t>
            </a:r>
            <a:r>
              <a:rPr lang="it-IT" sz="2800" dirty="0"/>
              <a:t>note e commenti </a:t>
            </a:r>
            <a:r>
              <a:rPr lang="it-IT" sz="2800" dirty="0" smtClean="0"/>
              <a:t>valutativi).  </a:t>
            </a:r>
            <a:r>
              <a:rPr lang="it-IT" sz="2800" dirty="0"/>
              <a:t>Si tratta di dispositivi rivolti agli altri attori coinvolti nell’esperienza di apprendimento – docenti, genitori, gruppo dei pari, interlocutori esterni– e  orientati  a  registrare  le  loro  aspettative  verso  la  competenza  del  soggetto  e  le  relative osservazioni e giudizi sui processi attivati e i risultati raggiunti </a:t>
            </a:r>
            <a:r>
              <a:rPr lang="it-IT" sz="2800" dirty="0" smtClean="0"/>
              <a:t> (</a:t>
            </a:r>
            <a:r>
              <a:rPr lang="it-IT" sz="2800" dirty="0"/>
              <a:t>COME MI VEDONO)</a:t>
            </a:r>
          </a:p>
        </p:txBody>
      </p:sp>
    </p:spTree>
    <p:extLst>
      <p:ext uri="{BB962C8B-B14F-4D97-AF65-F5344CB8AC3E}">
        <p14:creationId xmlns:p14="http://schemas.microsoft.com/office/powerpoint/2010/main" val="2702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5656" y="643950"/>
            <a:ext cx="10058400" cy="51820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RUBRICA VALUTATIVA</a:t>
            </a:r>
          </a:p>
          <a:p>
            <a:r>
              <a:rPr lang="it-IT" sz="2800" dirty="0"/>
              <a:t>Al  centro  delle  tre  dimensioni,  in  rapporto  all’idea  di  competenza  intorno  a  cui  ruotano  i  diversi strumenti e punti di vista, si pone la rubrica valutativa, come dispositivo attraverso il quale viene esplicitato  il  significato  attribuito  alla  competenza  oggetto  di  osservazione  e  precisati  i  livelli  di padronanza  attesi  in  rapporto  a  quel  particolare  soggetto  o  insieme  di  soggetti.  La  rubrica , è un prospetto di descrizione di una competenza, </a:t>
            </a:r>
            <a:r>
              <a:rPr lang="it-IT" sz="2800" dirty="0" smtClean="0"/>
              <a:t>assicura  </a:t>
            </a:r>
            <a:r>
              <a:rPr lang="it-IT" sz="2800" dirty="0"/>
              <a:t>unitarietà  e  coerenza  all’intero  impianto  di  valutazione. </a:t>
            </a:r>
            <a:endParaRPr lang="it-IT" sz="2800" dirty="0" smtClean="0"/>
          </a:p>
          <a:p>
            <a:r>
              <a:rPr lang="it-IT" sz="2800" dirty="0" smtClean="0"/>
              <a:t>La </a:t>
            </a:r>
            <a:r>
              <a:rPr lang="it-IT" sz="2800" dirty="0"/>
              <a:t>rubrica </a:t>
            </a:r>
            <a:r>
              <a:rPr lang="it-IT" sz="2800" dirty="0" smtClean="0"/>
              <a:t>valutativa richiama la metafora dell’iceberg: la prestazione </a:t>
            </a:r>
            <a:r>
              <a:rPr lang="it-IT" sz="2800" dirty="0"/>
              <a:t>rappresenta </a:t>
            </a:r>
            <a:r>
              <a:rPr lang="it-IT" sz="2800" dirty="0" smtClean="0"/>
              <a:t>la </a:t>
            </a:r>
            <a:r>
              <a:rPr lang="it-IT" sz="2800" dirty="0"/>
              <a:t>punta </a:t>
            </a:r>
            <a:r>
              <a:rPr lang="it-IT" sz="2800" dirty="0" smtClean="0"/>
              <a:t>dell’iceberg mentre la  </a:t>
            </a:r>
            <a:r>
              <a:rPr lang="it-IT" sz="2800" dirty="0"/>
              <a:t>rubrica di competenza </a:t>
            </a:r>
            <a:r>
              <a:rPr lang="it-IT" sz="2800" dirty="0" smtClean="0"/>
              <a:t>viene rappresentata come  </a:t>
            </a:r>
            <a:r>
              <a:rPr lang="it-IT" sz="2800" dirty="0"/>
              <a:t>la parte sommersa dell’iceberg.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130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951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COMUNICARE, PROMUOVERE, VALUTARE COMPETENZE NEL CURRICOLO VERTICALE: UdA E RUBRICHE VALUTATIVE</dc:title>
  <dc:creator>pinoc</dc:creator>
  <cp:lastModifiedBy>pinoc</cp:lastModifiedBy>
  <cp:revision>30</cp:revision>
  <dcterms:created xsi:type="dcterms:W3CDTF">2017-06-25T21:34:37Z</dcterms:created>
  <dcterms:modified xsi:type="dcterms:W3CDTF">2017-07-25T08:44:55Z</dcterms:modified>
</cp:coreProperties>
</file>