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3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5" r:id="rId10"/>
    <p:sldId id="266" r:id="rId11"/>
  </p:sldIdLst>
  <p:sldSz cx="6858000" cy="91074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9" autoAdjust="0"/>
    <p:restoredTop sz="95376" autoAdjust="0"/>
  </p:normalViewPr>
  <p:slideViewPr>
    <p:cSldViewPr snapToGrid="0">
      <p:cViewPr varScale="1">
        <p:scale>
          <a:sx n="64" d="100"/>
          <a:sy n="64" d="100"/>
        </p:scale>
        <p:origin x="2486" y="72"/>
      </p:cViewPr>
      <p:guideLst/>
    </p:cSldViewPr>
  </p:slideViewPr>
  <p:outlineViewPr>
    <p:cViewPr>
      <p:scale>
        <a:sx n="33" d="100"/>
        <a:sy n="33" d="100"/>
      </p:scale>
      <p:origin x="0" y="-941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B9FFC-661A-427B-A4CF-A9FCA7762E49}" type="datetimeFigureOut">
              <a:rPr lang="it-IT" smtClean="0"/>
              <a:t>26/06/2017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877A3-2308-4394-99E6-FDD0AD9698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7116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A9905-356A-4FEE-9D98-7F70ABA84826}" type="datetimeFigureOut">
              <a:rPr lang="it-IT" smtClean="0"/>
              <a:t>26/06/2017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68538" y="1143000"/>
            <a:ext cx="23209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BF7721-C30D-4FB1-A66C-F79AFD3955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1855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1245"/>
            <a:ext cx="6878487" cy="9129978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193244"/>
            <a:ext cx="4370039" cy="2186304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379546"/>
            <a:ext cx="4370039" cy="1456692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84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9554"/>
            <a:ext cx="4760786" cy="452001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936733"/>
            <a:ext cx="4760786" cy="208625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737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09554"/>
            <a:ext cx="4554137" cy="401404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4823595"/>
            <a:ext cx="4064853" cy="50597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5936733"/>
            <a:ext cx="4760786" cy="208625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62034" y="1049629"/>
            <a:ext cx="342989" cy="776588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3833373"/>
            <a:ext cx="342989" cy="776588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3919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565698"/>
            <a:ext cx="4760786" cy="34467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12493"/>
            <a:ext cx="4760786" cy="201049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64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09554"/>
            <a:ext cx="4554137" cy="401404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329567"/>
            <a:ext cx="4760787" cy="68292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12493"/>
            <a:ext cx="4760786" cy="201049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62034" y="1049629"/>
            <a:ext cx="342989" cy="776588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3833373"/>
            <a:ext cx="342989" cy="776588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4486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09554"/>
            <a:ext cx="4756099" cy="401404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329567"/>
            <a:ext cx="4760787" cy="68292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12493"/>
            <a:ext cx="4760786" cy="201049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63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9422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09555"/>
            <a:ext cx="734109" cy="6973976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09555"/>
            <a:ext cx="3896270" cy="6973976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89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6/26/2017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402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586778"/>
            <a:ext cx="4760786" cy="2425717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12493"/>
            <a:ext cx="4760786" cy="1142619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549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9554"/>
            <a:ext cx="4760786" cy="175403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69283"/>
            <a:ext cx="2316082" cy="515370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2869284"/>
            <a:ext cx="2316083" cy="5153703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6/26/2017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298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9554"/>
            <a:ext cx="4760785" cy="1754035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869806"/>
            <a:ext cx="2318004" cy="765281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635089"/>
            <a:ext cx="2318004" cy="4387898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2869806"/>
            <a:ext cx="2318004" cy="765281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635089"/>
            <a:ext cx="2318004" cy="4387898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18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09554"/>
            <a:ext cx="4760786" cy="175403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38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933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990160"/>
            <a:ext cx="2092637" cy="1697815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683826"/>
            <a:ext cx="2539528" cy="73391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3687974"/>
            <a:ext cx="2092637" cy="3432172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177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375242"/>
            <a:ext cx="4760786" cy="752633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09555"/>
            <a:ext cx="4760786" cy="510714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127875"/>
            <a:ext cx="4760786" cy="89511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36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1245"/>
            <a:ext cx="6878488" cy="9129978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09554"/>
            <a:ext cx="4760785" cy="17540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869284"/>
            <a:ext cx="4760786" cy="515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022987"/>
            <a:ext cx="513099" cy="4848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022987"/>
            <a:ext cx="3467230" cy="4848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022987"/>
            <a:ext cx="384479" cy="4848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19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  <p:sldLayoutId id="2147483975" r:id="rId12"/>
    <p:sldLayoutId id="2147483976" r:id="rId13"/>
    <p:sldLayoutId id="2147483977" r:id="rId14"/>
    <p:sldLayoutId id="2147483978" r:id="rId15"/>
    <p:sldLayoutId id="2147483979" r:id="rId16"/>
  </p:sldLayoutIdLst>
  <p:timing>
    <p:tnLst>
      <p:par>
        <p:cTn id="1" dur="indefinite" restart="never" nodeType="tmRoot"/>
      </p:par>
    </p:tnLst>
  </p:timing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90039" y="1587182"/>
            <a:ext cx="4661899" cy="2186304"/>
          </a:xfrm>
        </p:spPr>
        <p:txBody>
          <a:bodyPr/>
          <a:lstStyle/>
          <a:p>
            <a:r>
              <a:rPr lang="it-IT" sz="3600" dirty="0"/>
              <a:t>Istituto Comprensivo Costabile Guidi</a:t>
            </a:r>
            <a:r>
              <a:rPr lang="it-IT" sz="3600" dirty="0">
                <a:solidFill>
                  <a:srgbClr val="FF0000"/>
                </a:solidFill>
              </a:rPr>
              <a:t/>
            </a:r>
            <a:br>
              <a:rPr lang="it-IT" sz="3600" dirty="0">
                <a:solidFill>
                  <a:srgbClr val="FF0000"/>
                </a:solidFill>
              </a:rPr>
            </a:br>
            <a:r>
              <a:rPr lang="it-IT" sz="3600" dirty="0">
                <a:solidFill>
                  <a:schemeClr val="tx1"/>
                </a:solidFill>
              </a:rPr>
              <a:t>A.S. </a:t>
            </a:r>
            <a:r>
              <a:rPr lang="it-IT" sz="3600" dirty="0" smtClean="0">
                <a:solidFill>
                  <a:schemeClr val="tx1"/>
                </a:solidFill>
              </a:rPr>
              <a:t>2016/2017</a:t>
            </a:r>
            <a:br>
              <a:rPr lang="it-IT" sz="3600" dirty="0" smtClean="0">
                <a:solidFill>
                  <a:schemeClr val="tx1"/>
                </a:solidFill>
              </a:rPr>
            </a:b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8923" y="3645876"/>
            <a:ext cx="5158154" cy="3188677"/>
          </a:xfrm>
        </p:spPr>
        <p:txBody>
          <a:bodyPr>
            <a:normAutofit/>
          </a:bodyPr>
          <a:lstStyle/>
          <a:p>
            <a:endParaRPr lang="it-IT" sz="1569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sz="1569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sz="1569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sz="1569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sz="1569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Unità Formativa 2</a:t>
            </a:r>
          </a:p>
          <a:p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Relazione empatica e gestione della classe</a:t>
            </a:r>
            <a:endParaRPr lang="it-IT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967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82842"/>
            <a:ext cx="6761747" cy="6845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65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Descrizione del corso: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63413" y="1509407"/>
            <a:ext cx="4982309" cy="51537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600" dirty="0"/>
              <a:t>La classe fondamentale spazio di crescita in cui l’alunno sperimenta le proprie competenze e sviluppa la propria identità, in un continuo scambio con i pari e gli insegnanti. Lo spazio classe è, quindi, un luogo di appartenenza  e sperimentazione del sé nel rapporto con gli altri ; l’empatia diventa un elemento fondamentale della relazione educativa  ed elemento strategico nella gestione  di classi eterogenee, numerose e multietniche.</a:t>
            </a:r>
          </a:p>
          <a:p>
            <a:pPr marL="0" indent="0">
              <a:buNone/>
            </a:pPr>
            <a:endParaRPr lang="it-IT" sz="1569" dirty="0"/>
          </a:p>
          <a:p>
            <a:pPr marL="0" indent="0">
              <a:buNone/>
            </a:pPr>
            <a:endParaRPr lang="it-IT" sz="1569" dirty="0"/>
          </a:p>
          <a:p>
            <a:pPr marL="0" indent="0">
              <a:buNone/>
            </a:pPr>
            <a:endParaRPr lang="it-IT" sz="1569" dirty="0"/>
          </a:p>
          <a:p>
            <a:pPr marL="0" indent="0">
              <a:buNone/>
            </a:pPr>
            <a:endParaRPr lang="it-IT" sz="1569" dirty="0"/>
          </a:p>
          <a:p>
            <a:pPr marL="0" indent="0">
              <a:buNone/>
            </a:pPr>
            <a:endParaRPr lang="it-IT" sz="1569" dirty="0"/>
          </a:p>
          <a:p>
            <a:pPr marL="0" indent="0">
              <a:buNone/>
            </a:pPr>
            <a:endParaRPr lang="it-IT" sz="1569" dirty="0"/>
          </a:p>
          <a:p>
            <a:pPr marL="0" indent="0">
              <a:buNone/>
            </a:pPr>
            <a:endParaRPr lang="it-IT" sz="1569" dirty="0"/>
          </a:p>
          <a:p>
            <a:pPr marL="0" indent="0">
              <a:buNone/>
            </a:pPr>
            <a:endParaRPr lang="it-IT" sz="1569" dirty="0"/>
          </a:p>
          <a:p>
            <a:pPr marL="0" indent="0">
              <a:buNone/>
            </a:pPr>
            <a:endParaRPr lang="it-IT" sz="1569" dirty="0"/>
          </a:p>
          <a:p>
            <a:pPr marL="0" indent="0">
              <a:buNone/>
            </a:pPr>
            <a:endParaRPr lang="it-IT" sz="1569" dirty="0"/>
          </a:p>
        </p:txBody>
      </p:sp>
    </p:spTree>
    <p:extLst>
      <p:ext uri="{BB962C8B-B14F-4D97-AF65-F5344CB8AC3E}">
        <p14:creationId xmlns:p14="http://schemas.microsoft.com/office/powerpoint/2010/main" val="2015772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 smtClean="0"/>
              <a:t>Modalità organizzative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7591" y="3843113"/>
            <a:ext cx="6602818" cy="202904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it-IT" sz="1600" dirty="0"/>
              <a:t>Formazione in presenza e attività laboratoriale 12 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1600" dirty="0"/>
              <a:t>Sperimentazione didattica documentata e ricerca/azione 6h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1600" dirty="0"/>
              <a:t>Approfondimento personale e/o collegiale anche on line 5 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1600" dirty="0"/>
              <a:t>Documentazione e rendicontazione 2 h</a:t>
            </a:r>
          </a:p>
        </p:txBody>
      </p:sp>
    </p:spTree>
    <p:extLst>
      <p:ext uri="{BB962C8B-B14F-4D97-AF65-F5344CB8AC3E}">
        <p14:creationId xmlns:p14="http://schemas.microsoft.com/office/powerpoint/2010/main" val="241630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400" dirty="0" smtClean="0"/>
              <a:t>Destinatari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i="1" u="sng" dirty="0"/>
              <a:t>Docenti Scuola Primaria:</a:t>
            </a:r>
          </a:p>
          <a:p>
            <a:pPr marL="0" indent="0">
              <a:buNone/>
            </a:pPr>
            <a:r>
              <a:rPr lang="it-IT" sz="2400" dirty="0"/>
              <a:t>N°2  del plesso Piana Caruso</a:t>
            </a:r>
          </a:p>
          <a:p>
            <a:pPr marL="0" indent="0">
              <a:buNone/>
            </a:pPr>
            <a:r>
              <a:rPr lang="it-IT" sz="2400" dirty="0"/>
              <a:t>N°8  del plesso Costabile Guidi</a:t>
            </a:r>
          </a:p>
          <a:p>
            <a:pPr marL="0" indent="0">
              <a:buNone/>
            </a:pPr>
            <a:r>
              <a:rPr lang="it-IT" sz="2400" dirty="0"/>
              <a:t>N°7 del plesso Madonna della Catena</a:t>
            </a:r>
          </a:p>
          <a:p>
            <a:pPr marL="0" indent="0">
              <a:buNone/>
            </a:pPr>
            <a:r>
              <a:rPr lang="it-IT" sz="2400" i="1" u="sng" dirty="0"/>
              <a:t>Docenti Scuola dell’Infanzia:</a:t>
            </a:r>
          </a:p>
          <a:p>
            <a:pPr marL="0" indent="0">
              <a:buNone/>
            </a:pPr>
            <a:r>
              <a:rPr lang="it-IT" sz="2400" dirty="0"/>
              <a:t>N° 2 del plesso San Francesco</a:t>
            </a:r>
          </a:p>
        </p:txBody>
      </p:sp>
    </p:spTree>
    <p:extLst>
      <p:ext uri="{BB962C8B-B14F-4D97-AF65-F5344CB8AC3E}">
        <p14:creationId xmlns:p14="http://schemas.microsoft.com/office/powerpoint/2010/main" val="1867910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46567" y="2892056"/>
            <a:ext cx="4837814" cy="1796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7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4084466"/>
              </p:ext>
            </p:extLst>
          </p:nvPr>
        </p:nvGraphicFramePr>
        <p:xfrm>
          <a:off x="340241" y="328246"/>
          <a:ext cx="6039293" cy="861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Documento" r:id="rId3" imgW="9085367" imgH="7263956" progId="Word.Document.12">
                  <p:embed/>
                </p:oleObj>
              </mc:Choice>
              <mc:Fallback>
                <p:oleObj name="Documento" r:id="rId3" imgW="9085367" imgH="726395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0241" y="328246"/>
                        <a:ext cx="6039293" cy="8616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031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25030" y="510132"/>
            <a:ext cx="5041979" cy="8909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/>
              <a:t>DOCUMENTAZIONE/RESTITUZIONE ATTIVITA’ SVOLTA</a:t>
            </a:r>
          </a:p>
          <a:p>
            <a:endParaRPr lang="it-IT" sz="896" dirty="0"/>
          </a:p>
          <a:p>
            <a:r>
              <a:rPr lang="it-IT" sz="1400" b="1" dirty="0"/>
              <a:t>NOME E COGNOME </a:t>
            </a:r>
            <a:r>
              <a:rPr lang="it-IT" sz="1400" b="1" dirty="0" smtClean="0"/>
              <a:t>………..</a:t>
            </a:r>
            <a:endParaRPr lang="it-IT" sz="1400" b="1" dirty="0"/>
          </a:p>
          <a:p>
            <a:r>
              <a:rPr lang="it-IT" sz="1400" b="1" u="sng" dirty="0"/>
              <a:t>UNITA’ FORMATIVA N. 2</a:t>
            </a:r>
          </a:p>
          <a:p>
            <a:r>
              <a:rPr lang="it-IT" sz="1400" b="1" dirty="0"/>
              <a:t>SEDE</a:t>
            </a:r>
            <a:r>
              <a:rPr lang="it-IT" sz="1400" dirty="0"/>
              <a:t>   Corigliano Calabro </a:t>
            </a:r>
          </a:p>
          <a:p>
            <a:r>
              <a:rPr lang="it-IT" sz="1400" b="1" dirty="0"/>
              <a:t>SCUOLA DI SERVIZIO   </a:t>
            </a:r>
            <a:r>
              <a:rPr lang="it-IT" sz="1400" dirty="0"/>
              <a:t>I.C. Costabile Guidi</a:t>
            </a:r>
          </a:p>
          <a:p>
            <a:r>
              <a:rPr lang="it-IT" sz="1400" dirty="0"/>
              <a:t>DISCIPLINA DI INSEGNAMENTO Italiano</a:t>
            </a:r>
          </a:p>
          <a:p>
            <a:r>
              <a:rPr lang="it-IT" sz="1400" b="1" dirty="0"/>
              <a:t>TITOLO ATTIVITA’ </a:t>
            </a:r>
          </a:p>
          <a:p>
            <a:r>
              <a:rPr lang="it-IT" sz="1400" dirty="0"/>
              <a:t>Mi guardo intorno</a:t>
            </a:r>
          </a:p>
          <a:p>
            <a:r>
              <a:rPr lang="it-IT" sz="1400" b="1" dirty="0"/>
              <a:t>DESTINATARI</a:t>
            </a:r>
            <a:r>
              <a:rPr lang="it-IT" sz="1400" dirty="0"/>
              <a:t> (classi/alunni coinvolti)</a:t>
            </a:r>
          </a:p>
          <a:p>
            <a:r>
              <a:rPr lang="it-IT" sz="1400" dirty="0"/>
              <a:t>Classe </a:t>
            </a:r>
            <a:r>
              <a:rPr lang="it-IT" sz="1400" dirty="0" smtClean="0"/>
              <a:t>5^</a:t>
            </a:r>
            <a:endParaRPr lang="it-IT" sz="1400" dirty="0"/>
          </a:p>
          <a:p>
            <a:r>
              <a:rPr lang="it-IT" sz="1400" b="1" dirty="0"/>
              <a:t>DISCIPLINA/E COINVOLTA/E </a:t>
            </a:r>
          </a:p>
          <a:p>
            <a:r>
              <a:rPr lang="it-IT" sz="1400" dirty="0"/>
              <a:t>Italiano </a:t>
            </a:r>
          </a:p>
          <a:p>
            <a:r>
              <a:rPr lang="it-IT" sz="1400" b="1" dirty="0"/>
              <a:t>FINALITA’ /OBIETTIVI / COMPETENZE </a:t>
            </a:r>
          </a:p>
          <a:p>
            <a:r>
              <a:rPr lang="it-IT" sz="1400" dirty="0"/>
              <a:t>Gli insegnanti si trovano sempre più a fronteggiare innumerevoli situazioni problematiche riferite non solo agli alunni diversamente abili, ma anche ad alunni che presentano background culturali differenti e situazioni familiari difficili. Queste diverse situazioni confluiscono nei “bisogni educativi speciali” e devono trovare risposte in una scuola che integri e valorizzi le diversità come unicità e ricchezza della stessa. Per attuare ciò è necessario: una maggiore relazionalità, nuove capacità e competenze, crescita dell’autostima. La scuola valorizzando le diversità individuali, deve svolgere un’azione fondamentale di conferma dell’identità del bambino.</a:t>
            </a:r>
          </a:p>
          <a:p>
            <a:r>
              <a:rPr lang="it-IT" sz="1400" dirty="0"/>
              <a:t>Gli obiettivi e le competenze costituiranno le mete al cui raggiungimento saranno ispirate anche le attività di sostegno. Per tanto è opportuno proporre i seguenti obiettivi:</a:t>
            </a:r>
          </a:p>
          <a:p>
            <a:r>
              <a:rPr lang="it-IT" sz="1400" dirty="0"/>
              <a:t>•	saper interagire con gli altri nel rispetto delle principali regole di convivenza sociale;</a:t>
            </a:r>
          </a:p>
          <a:p>
            <a:r>
              <a:rPr lang="it-IT" sz="1400" dirty="0"/>
              <a:t>•	conoscere e percepire il sé corporeo;</a:t>
            </a:r>
          </a:p>
          <a:p>
            <a:r>
              <a:rPr lang="it-IT" sz="1400" dirty="0"/>
              <a:t>•	sviluppare le abilità percettivo –motorie;</a:t>
            </a:r>
          </a:p>
          <a:p>
            <a:r>
              <a:rPr lang="it-IT" sz="1400" dirty="0"/>
              <a:t>•	favorire l’autonomia personale, sociale, scolastica;</a:t>
            </a:r>
          </a:p>
          <a:p>
            <a:r>
              <a:rPr lang="it-IT" sz="1400" dirty="0"/>
              <a:t>•	conoscere e organizzare il sé nello spazio e nel tempo;</a:t>
            </a:r>
          </a:p>
          <a:p>
            <a:r>
              <a:rPr lang="it-IT" sz="1400" dirty="0"/>
              <a:t>•	saper esprimere verbalmente i propri bisogni;</a:t>
            </a:r>
          </a:p>
          <a:p>
            <a:r>
              <a:rPr lang="it-IT" sz="1400" dirty="0"/>
              <a:t>•	favorire e sviluppare le potenzialità di apprendimento linguistico.</a:t>
            </a:r>
          </a:p>
          <a:p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1800731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9200" y="269645"/>
            <a:ext cx="5522872" cy="8030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/>
              <a:t>SINTESI SULLE MODALITA’ DI REALIZZAZIONE </a:t>
            </a:r>
          </a:p>
          <a:p>
            <a:r>
              <a:rPr lang="it-IT" sz="1400" dirty="0"/>
              <a:t>Al fine di poter realizzare l’U.D.A, è necessario osservare sistematicamente le attività proposte e svolte dall’alunno. Essa è caratterizzata da procedure di osservazioni molto strutturate per ottenere dati sui modelli di comportamento e di integrazione del singolo alunno e della </a:t>
            </a:r>
            <a:r>
              <a:rPr lang="it-IT" sz="1400" dirty="0" smtClean="0"/>
              <a:t>classe</a:t>
            </a:r>
          </a:p>
          <a:p>
            <a:endParaRPr lang="it-IT" sz="1400" dirty="0"/>
          </a:p>
          <a:p>
            <a:r>
              <a:rPr lang="it-IT" sz="1600" b="1" dirty="0"/>
              <a:t>TEMPI DI SVOLGIMENTO</a:t>
            </a:r>
          </a:p>
          <a:p>
            <a:r>
              <a:rPr lang="it-IT" sz="1400" dirty="0"/>
              <a:t>Per la realizzazione di tale U.D.A è previsto un periodo di tre/quattro settimane a seconda delle capacità di apprendimento dell’alunno</a:t>
            </a:r>
            <a:r>
              <a:rPr lang="it-IT" sz="1400" dirty="0" smtClean="0"/>
              <a:t>.</a:t>
            </a:r>
          </a:p>
          <a:p>
            <a:endParaRPr lang="it-IT" sz="1400" dirty="0"/>
          </a:p>
          <a:p>
            <a:r>
              <a:rPr lang="it-IT" sz="1600" b="1" dirty="0"/>
              <a:t>METODOLOGIA / MATERIALI / STRUMENTI UTILIZZATI</a:t>
            </a:r>
          </a:p>
          <a:p>
            <a:r>
              <a:rPr lang="it-IT" sz="1400" dirty="0"/>
              <a:t>Saranno adottate strategie e metodologie comuni, atte a valorizzare le diversità individuali di ogni bambino e a confermarne l’identità personale. Per lo svolgimento dell’attività linguistica si partirà sempre dall’esperienza del bambino (il proprio vissuto, l’esplorazione dell’ambiente circostante). Si utilizzeranno descrizioni di osservazioni, conversazioni, verbalizzazione di testi letti o ascoltati e storie da completare. Schede strutturate per l’acquisizione di tecniche ortografiche e grammaticali ed esercitazione per l’avviamento alla struttura di semplici </a:t>
            </a:r>
            <a:r>
              <a:rPr lang="it-IT" sz="1400" dirty="0" smtClean="0"/>
              <a:t>testi.</a:t>
            </a:r>
          </a:p>
          <a:p>
            <a:endParaRPr lang="it-IT" sz="1400" dirty="0"/>
          </a:p>
          <a:p>
            <a:r>
              <a:rPr lang="it-IT" sz="1600" b="1" dirty="0"/>
              <a:t>PRODOTTO FINALE </a:t>
            </a:r>
          </a:p>
          <a:p>
            <a:r>
              <a:rPr lang="it-IT" sz="1400" dirty="0"/>
              <a:t>Il raggiungimento degli obiettivi sopra elencati sarà realizzato attraverso l’analisi e la comprensione della fiaba “Il gatto con gli stivali</a:t>
            </a:r>
            <a:r>
              <a:rPr lang="it-IT" sz="1400" dirty="0" smtClean="0"/>
              <a:t>”.</a:t>
            </a:r>
          </a:p>
          <a:p>
            <a:endParaRPr lang="it-IT" sz="1400" dirty="0"/>
          </a:p>
          <a:p>
            <a:r>
              <a:rPr lang="it-IT" sz="1600" b="1" dirty="0"/>
              <a:t>RICADUTA SULLA CLASSE </a:t>
            </a:r>
            <a:r>
              <a:rPr lang="it-IT" sz="1400" dirty="0"/>
              <a:t>(reazione degli alunni, punti di forza e di debolezza)</a:t>
            </a:r>
          </a:p>
          <a:p>
            <a:r>
              <a:rPr lang="it-IT" sz="1400" dirty="0"/>
              <a:t>Tutto il percorso mirerà a favorire  negli alunni l’attenzione , l’ascolto, la comprensione ,il rispetto delle regole, l’esternazione dei propri punti di vista , la relazione all’interno del gruppo classe e la cognizione della differenza tra realtà e finzione.</a:t>
            </a:r>
          </a:p>
          <a:p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2184221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2369"/>
            <a:ext cx="5847347" cy="6906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2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201</TotalTime>
  <Words>571</Words>
  <Application>Microsoft Office PowerPoint</Application>
  <PresentationFormat>Personalizzato</PresentationFormat>
  <Paragraphs>67</Paragraphs>
  <Slides>10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7" baseType="lpstr">
      <vt:lpstr>Arial</vt:lpstr>
      <vt:lpstr>Calibri</vt:lpstr>
      <vt:lpstr>Trebuchet MS</vt:lpstr>
      <vt:lpstr>Wingdings</vt:lpstr>
      <vt:lpstr>Wingdings 3</vt:lpstr>
      <vt:lpstr>Sfaccettatura</vt:lpstr>
      <vt:lpstr>Documento</vt:lpstr>
      <vt:lpstr>Istituto Comprensivo Costabile Guidi A.S. 2016/2017 </vt:lpstr>
      <vt:lpstr>Descrizione del corso:</vt:lpstr>
      <vt:lpstr>Modalità organizzative:</vt:lpstr>
      <vt:lpstr>Destinatari  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Istituto Comprensivo Costabile Guidi A.S. 2016/2017</dc:title>
  <dc:creator>Account Microsoft</dc:creator>
  <cp:lastModifiedBy>Account Microsoft</cp:lastModifiedBy>
  <cp:revision>24</cp:revision>
  <dcterms:created xsi:type="dcterms:W3CDTF">2017-06-26T13:17:54Z</dcterms:created>
  <dcterms:modified xsi:type="dcterms:W3CDTF">2017-06-26T20:08:21Z</dcterms:modified>
</cp:coreProperties>
</file>