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70" r:id="rId14"/>
    <p:sldId id="269" r:id="rId15"/>
    <p:sldId id="271" r:id="rId16"/>
    <p:sldId id="272" r:id="rId17"/>
    <p:sldId id="273" r:id="rId1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D872A14-F69E-4D8F-9A91-2458ED6C1C60}" type="datetimeFigureOut">
              <a:rPr lang="it-IT" smtClean="0"/>
              <a:pPr/>
              <a:t>28/06/2017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FD4AAC4-71FD-48AF-9A0E-7E9ADF2E388F}"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D872A14-F69E-4D8F-9A91-2458ED6C1C60}" type="datetimeFigureOut">
              <a:rPr lang="it-IT" smtClean="0"/>
              <a:pPr/>
              <a:t>28/06/2017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FD4AAC4-71FD-48AF-9A0E-7E9ADF2E388F}"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D872A14-F69E-4D8F-9A91-2458ED6C1C60}" type="datetimeFigureOut">
              <a:rPr lang="it-IT" smtClean="0"/>
              <a:pPr/>
              <a:t>28/06/2017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FD4AAC4-71FD-48AF-9A0E-7E9ADF2E388F}"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D872A14-F69E-4D8F-9A91-2458ED6C1C60}" type="datetimeFigureOut">
              <a:rPr lang="it-IT" smtClean="0"/>
              <a:pPr/>
              <a:t>28/06/2017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FD4AAC4-71FD-48AF-9A0E-7E9ADF2E388F}"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D872A14-F69E-4D8F-9A91-2458ED6C1C60}" type="datetimeFigureOut">
              <a:rPr lang="it-IT" smtClean="0"/>
              <a:pPr/>
              <a:t>28/06/2017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FD4AAC4-71FD-48AF-9A0E-7E9ADF2E388F}"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D872A14-F69E-4D8F-9A91-2458ED6C1C60}" type="datetimeFigureOut">
              <a:rPr lang="it-IT" smtClean="0"/>
              <a:pPr/>
              <a:t>28/06/2017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FD4AAC4-71FD-48AF-9A0E-7E9ADF2E388F}"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D872A14-F69E-4D8F-9A91-2458ED6C1C60}" type="datetimeFigureOut">
              <a:rPr lang="it-IT" smtClean="0"/>
              <a:pPr/>
              <a:t>28/06/2017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FD4AAC4-71FD-48AF-9A0E-7E9ADF2E388F}"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D872A14-F69E-4D8F-9A91-2458ED6C1C60}" type="datetimeFigureOut">
              <a:rPr lang="it-IT" smtClean="0"/>
              <a:pPr/>
              <a:t>28/06/2017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FD4AAC4-71FD-48AF-9A0E-7E9ADF2E388F}"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D872A14-F69E-4D8F-9A91-2458ED6C1C60}" type="datetimeFigureOut">
              <a:rPr lang="it-IT" smtClean="0"/>
              <a:pPr/>
              <a:t>28/06/2017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FD4AAC4-71FD-48AF-9A0E-7E9ADF2E388F}"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D872A14-F69E-4D8F-9A91-2458ED6C1C60}" type="datetimeFigureOut">
              <a:rPr lang="it-IT" smtClean="0"/>
              <a:pPr/>
              <a:t>28/06/2017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FD4AAC4-71FD-48AF-9A0E-7E9ADF2E388F}"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D872A14-F69E-4D8F-9A91-2458ED6C1C60}" type="datetimeFigureOut">
              <a:rPr lang="it-IT" smtClean="0"/>
              <a:pPr/>
              <a:t>28/06/2017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FD4AAC4-71FD-48AF-9A0E-7E9ADF2E388F}"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872A14-F69E-4D8F-9A91-2458ED6C1C60}" type="datetimeFigureOut">
              <a:rPr lang="it-IT" smtClean="0"/>
              <a:pPr/>
              <a:t>28/06/2017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D4AAC4-71FD-48AF-9A0E-7E9ADF2E388F}"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lin ang="5400000" scaled="0"/>
          <a:tileRect/>
        </a:gra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836713"/>
            <a:ext cx="7772400" cy="1872207"/>
          </a:xfrm>
        </p:spPr>
        <p:txBody>
          <a:bodyPr/>
          <a:lstStyle/>
          <a:p>
            <a:r>
              <a:rPr lang="it-IT" dirty="0" smtClean="0"/>
              <a:t>TECNOLOGIE EDUCATIVE</a:t>
            </a:r>
            <a:endParaRPr lang="it-IT" dirty="0"/>
          </a:p>
        </p:txBody>
      </p:sp>
      <p:sp>
        <p:nvSpPr>
          <p:cNvPr id="3" name="Sottotitolo 2"/>
          <p:cNvSpPr>
            <a:spLocks noGrp="1"/>
          </p:cNvSpPr>
          <p:nvPr>
            <p:ph type="subTitle" idx="1"/>
          </p:nvPr>
        </p:nvSpPr>
        <p:spPr>
          <a:xfrm>
            <a:off x="1371600" y="2708920"/>
            <a:ext cx="6400800" cy="1728192"/>
          </a:xfrm>
        </p:spPr>
        <p:txBody>
          <a:bodyPr>
            <a:normAutofit fontScale="77500" lnSpcReduction="20000"/>
          </a:bodyPr>
          <a:lstStyle/>
          <a:p>
            <a:r>
              <a:rPr lang="it-IT" dirty="0" smtClean="0">
                <a:solidFill>
                  <a:schemeClr val="accent4"/>
                </a:solidFill>
              </a:rPr>
              <a:t>L’uso delle nuove tecnologie non è fine a sé</a:t>
            </a:r>
          </a:p>
          <a:p>
            <a:r>
              <a:rPr lang="it-IT" dirty="0" smtClean="0">
                <a:solidFill>
                  <a:schemeClr val="accent4"/>
                </a:solidFill>
              </a:rPr>
              <a:t>stesso; piuttosto è un mezzo per sostenere le</a:t>
            </a:r>
          </a:p>
          <a:p>
            <a:r>
              <a:rPr lang="it-IT" dirty="0" smtClean="0">
                <a:solidFill>
                  <a:schemeClr val="accent4"/>
                </a:solidFill>
              </a:rPr>
              <a:t>opportunità di apprendimento degli individui</a:t>
            </a:r>
            <a:endParaRPr lang="it-IT" dirty="0">
              <a:solidFill>
                <a:schemeClr val="accent4"/>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STRATEGIE DELLA CAA</a:t>
            </a:r>
            <a:endParaRPr lang="it-IT" dirty="0"/>
          </a:p>
        </p:txBody>
      </p:sp>
      <p:sp>
        <p:nvSpPr>
          <p:cNvPr id="3" name="Segnaposto contenuto 2"/>
          <p:cNvSpPr>
            <a:spLocks noGrp="1"/>
          </p:cNvSpPr>
          <p:nvPr>
            <p:ph idx="1"/>
          </p:nvPr>
        </p:nvSpPr>
        <p:spPr/>
        <p:txBody>
          <a:bodyPr>
            <a:normAutofit fontScale="70000" lnSpcReduction="20000"/>
          </a:bodyPr>
          <a:lstStyle/>
          <a:p>
            <a:pPr>
              <a:buNone/>
            </a:pPr>
            <a:r>
              <a:rPr lang="it-IT" dirty="0" smtClean="0"/>
              <a:t>Strategie per migliorare la comunicazione di soggetti con difficoltà</a:t>
            </a:r>
          </a:p>
          <a:p>
            <a:pPr>
              <a:buNone/>
            </a:pPr>
            <a:r>
              <a:rPr lang="it-IT" dirty="0" smtClean="0"/>
              <a:t>di linguaggio, al fine di migliorare l’autonomia in situazioni e</a:t>
            </a:r>
          </a:p>
          <a:p>
            <a:pPr>
              <a:buNone/>
            </a:pPr>
            <a:r>
              <a:rPr lang="it-IT" dirty="0" smtClean="0"/>
              <a:t>contesti sociali di vita quotidiana ed educativi.</a:t>
            </a:r>
          </a:p>
          <a:p>
            <a:pPr>
              <a:buNone/>
            </a:pPr>
            <a:endParaRPr lang="it-IT" dirty="0" smtClean="0"/>
          </a:p>
          <a:p>
            <a:pPr>
              <a:buNone/>
            </a:pPr>
            <a:r>
              <a:rPr lang="it-IT" dirty="0" smtClean="0"/>
              <a:t>L’uso delle strategie audio/visive è importante perché sfrutta la</a:t>
            </a:r>
          </a:p>
          <a:p>
            <a:pPr>
              <a:buNone/>
            </a:pPr>
            <a:r>
              <a:rPr lang="it-IT" dirty="0" smtClean="0"/>
              <a:t>predisposizione ai dati percettivi e le abilità </a:t>
            </a:r>
            <a:r>
              <a:rPr lang="it-IT" dirty="0" err="1" smtClean="0"/>
              <a:t>visuo-spaziali</a:t>
            </a:r>
            <a:r>
              <a:rPr lang="it-IT" dirty="0" smtClean="0"/>
              <a:t> dei soggetti.</a:t>
            </a:r>
          </a:p>
          <a:p>
            <a:pPr>
              <a:buNone/>
            </a:pPr>
            <a:r>
              <a:rPr lang="it-IT" dirty="0" smtClean="0"/>
              <a:t>Due modalità:</a:t>
            </a:r>
          </a:p>
          <a:p>
            <a:pPr>
              <a:buNone/>
            </a:pPr>
            <a:endParaRPr lang="it-IT" dirty="0" smtClean="0"/>
          </a:p>
          <a:p>
            <a:pPr>
              <a:buNone/>
            </a:pPr>
            <a:r>
              <a:rPr lang="it-IT" dirty="0" smtClean="0"/>
              <a:t>• In acquisizione. L’utilizzo del canale audio/visivo aumenta la possibilità di comprensione dei concetti.</a:t>
            </a:r>
          </a:p>
          <a:p>
            <a:pPr>
              <a:buNone/>
            </a:pPr>
            <a:r>
              <a:rPr lang="it-IT" dirty="0" smtClean="0"/>
              <a:t>• In trasmissione. Nella modalità di espressione, fornisce la possibilità di comunicare e strutturare il pensiero permettendo ai soggetti di esprimersi (comunicare).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SOFTWARE PER LA CAA</a:t>
            </a:r>
            <a:endParaRPr lang="it-IT" dirty="0"/>
          </a:p>
        </p:txBody>
      </p:sp>
      <p:sp>
        <p:nvSpPr>
          <p:cNvPr id="3" name="Segnaposto contenuto 2"/>
          <p:cNvSpPr>
            <a:spLocks noGrp="1"/>
          </p:cNvSpPr>
          <p:nvPr>
            <p:ph idx="1"/>
          </p:nvPr>
        </p:nvSpPr>
        <p:spPr/>
        <p:txBody>
          <a:bodyPr>
            <a:normAutofit/>
          </a:bodyPr>
          <a:lstStyle/>
          <a:p>
            <a:pPr>
              <a:buNone/>
            </a:pPr>
            <a:r>
              <a:rPr lang="it-IT" b="1" dirty="0" err="1" smtClean="0"/>
              <a:t>AraWord</a:t>
            </a:r>
            <a:endParaRPr lang="it-IT" b="1" dirty="0" smtClean="0"/>
          </a:p>
          <a:p>
            <a:pPr>
              <a:buNone/>
            </a:pPr>
            <a:r>
              <a:rPr lang="it-IT" dirty="0" err="1" smtClean="0"/>
              <a:t>AraWord</a:t>
            </a:r>
            <a:r>
              <a:rPr lang="it-IT" dirty="0" smtClean="0"/>
              <a:t> è un processore di testo per la comunicazione aumentativa che</a:t>
            </a:r>
          </a:p>
          <a:p>
            <a:pPr>
              <a:buNone/>
            </a:pPr>
            <a:r>
              <a:rPr lang="it-IT" dirty="0" smtClean="0"/>
              <a:t>   consente la scrittura, in automatico, di testo e di pittogrammi (simboli) facilitando l'elaborazione di materiali e l'adattamento di testi per le persone che presentano difficoltà nell'ambito della comunicazione funzionale</a:t>
            </a: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ARAWORD</a:t>
            </a:r>
            <a:endParaRPr lang="it-IT"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733425" y="1820069"/>
            <a:ext cx="7677150" cy="408622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t>Tico</a:t>
            </a:r>
            <a:endParaRPr lang="it-IT" dirty="0"/>
          </a:p>
        </p:txBody>
      </p:sp>
      <p:sp>
        <p:nvSpPr>
          <p:cNvPr id="3" name="Segnaposto contenuto 2"/>
          <p:cNvSpPr>
            <a:spLocks noGrp="1"/>
          </p:cNvSpPr>
          <p:nvPr>
            <p:ph idx="1"/>
          </p:nvPr>
        </p:nvSpPr>
        <p:spPr/>
        <p:txBody>
          <a:bodyPr/>
          <a:lstStyle/>
          <a:p>
            <a:pPr>
              <a:buNone/>
            </a:pPr>
            <a:r>
              <a:rPr lang="it-IT" dirty="0" err="1" smtClean="0"/>
              <a:t>Tico</a:t>
            </a:r>
            <a:r>
              <a:rPr lang="it-IT" dirty="0" smtClean="0"/>
              <a:t> un gestore di Tabelle Interattive di Comunicazione per le persone con gravi disturbi di espressione orale con l'obiettivo di facilitare e consentire autonomia di interazione con l'ambiente</a:t>
            </a:r>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t>Tico</a:t>
            </a:r>
            <a:endParaRPr lang="it-IT"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524000" y="1962944"/>
            <a:ext cx="6096000" cy="3800475"/>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DIGITAL</a:t>
            </a:r>
            <a:br>
              <a:rPr lang="it-IT" dirty="0" smtClean="0"/>
            </a:br>
            <a:r>
              <a:rPr lang="it-IT" dirty="0" smtClean="0"/>
              <a:t>STORYTELLING</a:t>
            </a:r>
            <a:endParaRPr lang="it-IT" dirty="0"/>
          </a:p>
        </p:txBody>
      </p:sp>
      <p:sp>
        <p:nvSpPr>
          <p:cNvPr id="3" name="Segnaposto contenuto 2"/>
          <p:cNvSpPr>
            <a:spLocks noGrp="1"/>
          </p:cNvSpPr>
          <p:nvPr>
            <p:ph idx="1"/>
          </p:nvPr>
        </p:nvSpPr>
        <p:spPr/>
        <p:txBody>
          <a:bodyPr>
            <a:normAutofit/>
          </a:bodyPr>
          <a:lstStyle/>
          <a:p>
            <a:pPr>
              <a:buNone/>
            </a:pPr>
            <a:r>
              <a:rPr lang="it-IT" dirty="0" smtClean="0"/>
              <a:t>Narrazione realizzata con strumenti digitali (web </a:t>
            </a:r>
            <a:r>
              <a:rPr lang="it-IT" dirty="0" err="1" smtClean="0"/>
              <a:t>apps</a:t>
            </a:r>
            <a:r>
              <a:rPr lang="it-IT" dirty="0" smtClean="0"/>
              <a:t>,</a:t>
            </a:r>
            <a:r>
              <a:rPr lang="it-IT" dirty="0" err="1" smtClean="0"/>
              <a:t>webware</a:t>
            </a:r>
            <a:r>
              <a:rPr lang="it-IT" dirty="0" smtClean="0"/>
              <a:t>).</a:t>
            </a:r>
          </a:p>
          <a:p>
            <a:pPr>
              <a:buNone/>
            </a:pPr>
            <a:r>
              <a:rPr lang="it-IT" dirty="0" smtClean="0"/>
              <a:t>È un racconto costituito da molteplici elementi di </a:t>
            </a:r>
            <a:r>
              <a:rPr lang="it-IT" dirty="0" smtClean="0"/>
              <a:t>vario formato </a:t>
            </a:r>
            <a:r>
              <a:rPr lang="it-IT" dirty="0" smtClean="0"/>
              <a:t>(video, audio, immagini, testi, mappe, ecc.).</a:t>
            </a:r>
          </a:p>
          <a:p>
            <a:pPr>
              <a:buNone/>
            </a:pPr>
            <a:r>
              <a:rPr lang="it-IT" i="1" dirty="0" smtClean="0"/>
              <a:t>Il </a:t>
            </a:r>
            <a:r>
              <a:rPr lang="it-IT" b="1" i="1" dirty="0" err="1" smtClean="0"/>
              <a:t>digital</a:t>
            </a:r>
            <a:r>
              <a:rPr lang="it-IT" b="1" i="1" dirty="0" smtClean="0"/>
              <a:t> </a:t>
            </a:r>
            <a:r>
              <a:rPr lang="it-IT" b="1" i="1" dirty="0" err="1" smtClean="0"/>
              <a:t>storytelling</a:t>
            </a:r>
            <a:r>
              <a:rPr lang="it-IT" b="1" i="1" dirty="0" smtClean="0"/>
              <a:t> impiega tecnologie digitali </a:t>
            </a:r>
            <a:r>
              <a:rPr lang="it-IT" b="1" i="1" dirty="0" smtClean="0"/>
              <a:t>per </a:t>
            </a:r>
            <a:r>
              <a:rPr lang="it-IT" i="1" dirty="0" smtClean="0"/>
              <a:t>realizzare </a:t>
            </a:r>
            <a:r>
              <a:rPr lang="it-IT" b="1" i="1" dirty="0" smtClean="0"/>
              <a:t>narrazioni </a:t>
            </a:r>
            <a:r>
              <a:rPr lang="it-IT" b="1" i="1" dirty="0" err="1" smtClean="0"/>
              <a:t>ipermediali</a:t>
            </a:r>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92696"/>
            <a:ext cx="8229600" cy="5433467"/>
          </a:xfrm>
        </p:spPr>
        <p:txBody>
          <a:bodyPr>
            <a:normAutofit/>
          </a:bodyPr>
          <a:lstStyle/>
          <a:p>
            <a:pPr>
              <a:buNone/>
            </a:pPr>
            <a:r>
              <a:rPr lang="it-IT" dirty="0" smtClean="0"/>
              <a:t>Lo </a:t>
            </a:r>
            <a:r>
              <a:rPr lang="it-IT" dirty="0" err="1" smtClean="0"/>
              <a:t>Storytelling</a:t>
            </a:r>
            <a:r>
              <a:rPr lang="it-IT" dirty="0" smtClean="0"/>
              <a:t> può essere </a:t>
            </a:r>
            <a:r>
              <a:rPr lang="it-IT" dirty="0" smtClean="0"/>
              <a:t>considerato un’innovativa </a:t>
            </a:r>
            <a:r>
              <a:rPr lang="it-IT" dirty="0" smtClean="0"/>
              <a:t>tecnica di insegnamento.</a:t>
            </a:r>
          </a:p>
          <a:p>
            <a:pPr>
              <a:buNone/>
            </a:pPr>
            <a:r>
              <a:rPr lang="it-IT" dirty="0" smtClean="0"/>
              <a:t>Attraverso le storie, gli insegnanti e i formatori</a:t>
            </a:r>
          </a:p>
          <a:p>
            <a:pPr>
              <a:buNone/>
            </a:pPr>
            <a:r>
              <a:rPr lang="it-IT" dirty="0" smtClean="0"/>
              <a:t>possono trasmettere delle conoscenze </a:t>
            </a:r>
            <a:r>
              <a:rPr lang="it-IT" dirty="0" smtClean="0"/>
              <a:t>ai propri studenti </a:t>
            </a:r>
            <a:r>
              <a:rPr lang="it-IT" dirty="0" smtClean="0"/>
              <a:t>in un modo </a:t>
            </a:r>
            <a:r>
              <a:rPr lang="it-IT" dirty="0" smtClean="0"/>
              <a:t>coinvolgente, utilizzando </a:t>
            </a:r>
            <a:r>
              <a:rPr lang="it-IT" dirty="0" smtClean="0"/>
              <a:t>narrazioni, metafore, </a:t>
            </a:r>
            <a:r>
              <a:rPr lang="it-IT" dirty="0" smtClean="0"/>
              <a:t>specifiche parole </a:t>
            </a:r>
            <a:r>
              <a:rPr lang="it-IT" dirty="0" smtClean="0"/>
              <a:t>adatte agli scopi, per </a:t>
            </a:r>
            <a:r>
              <a:rPr lang="it-IT" dirty="0" smtClean="0"/>
              <a:t>coinvolgere studenti </a:t>
            </a:r>
            <a:r>
              <a:rPr lang="it-IT" dirty="0" smtClean="0"/>
              <a:t>e partecipanti nei corsi e stimolare </a:t>
            </a:r>
            <a:r>
              <a:rPr lang="it-IT" dirty="0" smtClean="0"/>
              <a:t>le loro </a:t>
            </a:r>
            <a:r>
              <a:rPr lang="it-IT" dirty="0" smtClean="0"/>
              <a:t>emozioni e l’immaginazione</a:t>
            </a:r>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TIPOLOGIE </a:t>
            </a:r>
            <a:r>
              <a:rPr lang="it-IT" dirty="0" err="1" smtClean="0"/>
              <a:t>DI</a:t>
            </a:r>
            <a:r>
              <a:rPr lang="it-IT" dirty="0" smtClean="0"/>
              <a:t> DIGITAL STORYTELLING</a:t>
            </a:r>
            <a:endParaRPr lang="it-IT" dirty="0"/>
          </a:p>
        </p:txBody>
      </p:sp>
      <p:sp>
        <p:nvSpPr>
          <p:cNvPr id="3" name="Segnaposto contenuto 2"/>
          <p:cNvSpPr>
            <a:spLocks noGrp="1"/>
          </p:cNvSpPr>
          <p:nvPr>
            <p:ph idx="1"/>
          </p:nvPr>
        </p:nvSpPr>
        <p:spPr/>
        <p:txBody>
          <a:bodyPr>
            <a:normAutofit fontScale="92500" lnSpcReduction="20000"/>
          </a:bodyPr>
          <a:lstStyle/>
          <a:p>
            <a:pPr>
              <a:buNone/>
            </a:pPr>
            <a:r>
              <a:rPr lang="it-IT" dirty="0" smtClean="0"/>
              <a:t>• </a:t>
            </a:r>
            <a:r>
              <a:rPr lang="it-IT" b="1" dirty="0" err="1" smtClean="0"/>
              <a:t>Timeline</a:t>
            </a:r>
            <a:r>
              <a:rPr lang="it-IT" b="1" dirty="0" smtClean="0"/>
              <a:t> (</a:t>
            </a:r>
            <a:r>
              <a:rPr lang="it-IT" b="1" i="1" dirty="0" smtClean="0"/>
              <a:t>eventi ordinati cronologicamente</a:t>
            </a:r>
            <a:r>
              <a:rPr lang="it-IT" b="1" i="1" dirty="0" smtClean="0"/>
              <a:t>.)</a:t>
            </a:r>
          </a:p>
          <a:p>
            <a:pPr>
              <a:buNone/>
            </a:pPr>
            <a:r>
              <a:rPr lang="it-IT" i="1" dirty="0" err="1" smtClean="0"/>
              <a:t>Whenintime</a:t>
            </a:r>
            <a:r>
              <a:rPr lang="it-IT" i="1" dirty="0" smtClean="0"/>
              <a:t> </a:t>
            </a:r>
            <a:r>
              <a:rPr lang="it-IT" i="1" dirty="0" smtClean="0"/>
              <a:t>(http://whenintime.com/), </a:t>
            </a:r>
            <a:r>
              <a:rPr lang="it-IT" i="1" dirty="0" err="1" smtClean="0"/>
              <a:t>TikiToki</a:t>
            </a:r>
            <a:r>
              <a:rPr lang="it-IT" i="1" dirty="0" smtClean="0"/>
              <a:t> (http</a:t>
            </a:r>
            <a:r>
              <a:rPr lang="it-IT" i="1" dirty="0" smtClean="0"/>
              <a:t>://</a:t>
            </a:r>
            <a:r>
              <a:rPr lang="it-IT" i="1" dirty="0" smtClean="0"/>
              <a:t>www.tikitoki.</a:t>
            </a:r>
            <a:r>
              <a:rPr lang="pt-BR" i="1" dirty="0" smtClean="0"/>
              <a:t>com</a:t>
            </a:r>
            <a:r>
              <a:rPr lang="pt-BR" i="1" dirty="0" smtClean="0"/>
              <a:t>/), </a:t>
            </a:r>
            <a:r>
              <a:rPr lang="pt-BR" i="1" dirty="0" smtClean="0"/>
              <a:t>Dipity (http</a:t>
            </a:r>
            <a:r>
              <a:rPr lang="pt-BR" i="1" dirty="0" smtClean="0"/>
              <a:t>://www.dipity.com/), </a:t>
            </a:r>
            <a:r>
              <a:rPr lang="pt-BR" i="1" dirty="0" smtClean="0"/>
              <a:t>Timeglider</a:t>
            </a:r>
            <a:r>
              <a:rPr lang="it-IT" i="1" dirty="0" smtClean="0"/>
              <a:t>(http</a:t>
            </a:r>
            <a:r>
              <a:rPr lang="it-IT" i="1" dirty="0" smtClean="0"/>
              <a:t>://timeglider.com/), </a:t>
            </a:r>
            <a:r>
              <a:rPr lang="it-IT" i="1" dirty="0" err="1" smtClean="0"/>
              <a:t>Timerime</a:t>
            </a:r>
            <a:r>
              <a:rPr lang="it-IT" i="1" dirty="0" smtClean="0"/>
              <a:t> (http://timerime.com/)</a:t>
            </a:r>
          </a:p>
          <a:p>
            <a:pPr>
              <a:buNone/>
            </a:pPr>
            <a:r>
              <a:rPr lang="it-IT" dirty="0" smtClean="0"/>
              <a:t>• </a:t>
            </a:r>
            <a:r>
              <a:rPr lang="it-IT" b="1" dirty="0" err="1" smtClean="0"/>
              <a:t>Storymapping</a:t>
            </a:r>
            <a:r>
              <a:rPr lang="it-IT" b="1" dirty="0" smtClean="0"/>
              <a:t> (</a:t>
            </a:r>
            <a:r>
              <a:rPr lang="it-IT" b="1" i="1" dirty="0" smtClean="0"/>
              <a:t>mappe geografiche o immagini </a:t>
            </a:r>
            <a:r>
              <a:rPr lang="it-IT" b="1" i="1" dirty="0" smtClean="0"/>
              <a:t>– percorsi </a:t>
            </a:r>
            <a:r>
              <a:rPr lang="it-IT" i="1" dirty="0" smtClean="0"/>
              <a:t>navigabili)</a:t>
            </a:r>
          </a:p>
          <a:p>
            <a:pPr>
              <a:buNone/>
            </a:pPr>
            <a:r>
              <a:rPr lang="nl-NL" i="1" dirty="0" smtClean="0"/>
              <a:t>StoryMap </a:t>
            </a:r>
            <a:r>
              <a:rPr lang="nl-NL" i="1" dirty="0" smtClean="0"/>
              <a:t>JS (https://storymap.knightlab.com/), Google</a:t>
            </a:r>
          </a:p>
          <a:p>
            <a:pPr>
              <a:buNone/>
            </a:pPr>
            <a:r>
              <a:rPr lang="it-IT" i="1" dirty="0" err="1" smtClean="0"/>
              <a:t>Tourbuilder</a:t>
            </a:r>
            <a:r>
              <a:rPr lang="it-IT" i="1" dirty="0" smtClean="0"/>
              <a:t> (https://tourbuilder.withgoogle.com/)</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path path="circle">
            <a:fillToRect l="100000" t="100000"/>
          </a:path>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363272" cy="1143000"/>
          </a:xfrm>
          <a:gradFill>
            <a:gsLst>
              <a:gs pos="0">
                <a:srgbClr val="5E9EFF"/>
              </a:gs>
              <a:gs pos="39999">
                <a:srgbClr val="85C2FF"/>
              </a:gs>
              <a:gs pos="70000">
                <a:srgbClr val="C4D6EB"/>
              </a:gs>
              <a:gs pos="100000">
                <a:srgbClr val="FFEBFA"/>
              </a:gs>
            </a:gsLst>
            <a:lin ang="2700000" scaled="0"/>
          </a:gradFill>
        </p:spPr>
        <p:txBody>
          <a:bodyPr>
            <a:normAutofit fontScale="90000"/>
          </a:bodyPr>
          <a:lstStyle/>
          <a:p>
            <a:r>
              <a:rPr lang="it-IT" dirty="0" smtClean="0"/>
              <a:t>TIC IN AMBITO EDUCATIVO</a:t>
            </a:r>
            <a:br>
              <a:rPr lang="it-IT" dirty="0" smtClean="0"/>
            </a:br>
            <a:r>
              <a:rPr lang="it-IT" dirty="0" smtClean="0"/>
              <a:t>SPECIALE</a:t>
            </a:r>
            <a:endParaRPr lang="it-IT" dirty="0"/>
          </a:p>
        </p:txBody>
      </p:sp>
      <p:sp>
        <p:nvSpPr>
          <p:cNvPr id="3" name="Segnaposto contenuto 2"/>
          <p:cNvSpPr>
            <a:spLocks noGrp="1"/>
          </p:cNvSpPr>
          <p:nvPr>
            <p:ph idx="1"/>
          </p:nvPr>
        </p:nvSpPr>
        <p:spPr>
          <a:xfrm>
            <a:off x="611560" y="1628800"/>
            <a:ext cx="8229600" cy="4525963"/>
          </a:xfrm>
          <a:gradFill>
            <a:gsLst>
              <a:gs pos="0">
                <a:srgbClr val="5E9EFF"/>
              </a:gs>
              <a:gs pos="39999">
                <a:srgbClr val="85C2FF"/>
              </a:gs>
              <a:gs pos="70000">
                <a:srgbClr val="C4D6EB"/>
              </a:gs>
              <a:gs pos="100000">
                <a:srgbClr val="FFEBFA"/>
              </a:gs>
            </a:gsLst>
            <a:lin ang="2700000" scaled="0"/>
          </a:gradFill>
          <a:effectLst>
            <a:outerShdw blurRad="25400" dist="50800" dir="240000" sx="1000" sy="1000" algn="ctr" rotWithShape="0">
              <a:schemeClr val="tx2">
                <a:lumMod val="40000"/>
                <a:lumOff val="60000"/>
              </a:schemeClr>
            </a:outerShdw>
          </a:effectLst>
        </p:spPr>
        <p:txBody>
          <a:bodyPr>
            <a:normAutofit/>
          </a:bodyPr>
          <a:lstStyle/>
          <a:p>
            <a:pPr>
              <a:buNone/>
            </a:pPr>
            <a:endParaRPr lang="it-IT" dirty="0" smtClean="0"/>
          </a:p>
          <a:p>
            <a:pPr>
              <a:buNone/>
            </a:pPr>
            <a:r>
              <a:rPr lang="it-IT" dirty="0" smtClean="0"/>
              <a:t>Le </a:t>
            </a:r>
            <a:r>
              <a:rPr lang="it-IT" dirty="0" smtClean="0"/>
              <a:t>TIC possono essere una opportunità </a:t>
            </a:r>
            <a:r>
              <a:rPr lang="it-IT" dirty="0" smtClean="0"/>
              <a:t>in ambito </a:t>
            </a:r>
            <a:r>
              <a:rPr lang="it-IT" dirty="0" smtClean="0"/>
              <a:t>educativo per le </a:t>
            </a:r>
            <a:r>
              <a:rPr lang="it-IT" dirty="0" smtClean="0"/>
              <a:t>persone con </a:t>
            </a:r>
            <a:r>
              <a:rPr lang="it-IT" dirty="0" smtClean="0"/>
              <a:t>bisogni educativi speciali</a:t>
            </a:r>
            <a:r>
              <a:rPr lang="it-IT" dirty="0" smtClean="0"/>
              <a:t>,.</a:t>
            </a:r>
            <a:endParaRPr lang="it-IT"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5577483"/>
          </a:xfrm>
        </p:spPr>
        <p:txBody>
          <a:bodyPr>
            <a:normAutofit fontScale="70000" lnSpcReduction="20000"/>
          </a:bodyPr>
          <a:lstStyle/>
          <a:p>
            <a:pPr>
              <a:buNone/>
            </a:pPr>
            <a:r>
              <a:rPr lang="it-IT" dirty="0" smtClean="0"/>
              <a:t>Quattro possibili ambiti di applicazione delle TIC, identificati all'interno</a:t>
            </a:r>
          </a:p>
          <a:p>
            <a:pPr>
              <a:buNone/>
            </a:pPr>
            <a:r>
              <a:rPr lang="it-IT" dirty="0" smtClean="0"/>
              <a:t>della Convenzione delle Nazioni Unite sui Diritti delle persone con</a:t>
            </a:r>
          </a:p>
          <a:p>
            <a:pPr>
              <a:buNone/>
            </a:pPr>
            <a:r>
              <a:rPr lang="it-IT" dirty="0" smtClean="0"/>
              <a:t>disabilità e BES (UNESCO IITE, 2006):</a:t>
            </a:r>
          </a:p>
          <a:p>
            <a:pPr>
              <a:buNone/>
            </a:pPr>
            <a:endParaRPr lang="it-IT" dirty="0" smtClean="0"/>
          </a:p>
          <a:p>
            <a:pPr>
              <a:buNone/>
            </a:pPr>
            <a:r>
              <a:rPr lang="it-IT" u="sng" dirty="0" smtClean="0"/>
              <a:t>• Sostenere accesso personale all'informazione e alla conoscenza.</a:t>
            </a:r>
          </a:p>
          <a:p>
            <a:pPr>
              <a:buNone/>
            </a:pPr>
            <a:r>
              <a:rPr lang="it-IT" dirty="0" smtClean="0"/>
              <a:t>TIC come strumento per migliorare l’accesso del discente alle</a:t>
            </a:r>
          </a:p>
          <a:p>
            <a:pPr>
              <a:buNone/>
            </a:pPr>
            <a:r>
              <a:rPr lang="it-IT" dirty="0" smtClean="0"/>
              <a:t>informazioni e alle conoscenze in situazioni formali e non formali di</a:t>
            </a:r>
          </a:p>
          <a:p>
            <a:pPr>
              <a:buNone/>
            </a:pPr>
            <a:r>
              <a:rPr lang="it-IT" dirty="0" smtClean="0"/>
              <a:t>apprendimento.</a:t>
            </a:r>
          </a:p>
          <a:p>
            <a:pPr>
              <a:buNone/>
            </a:pPr>
            <a:endParaRPr lang="it-IT" dirty="0" smtClean="0"/>
          </a:p>
          <a:p>
            <a:pPr>
              <a:buNone/>
            </a:pPr>
            <a:r>
              <a:rPr lang="it-IT" dirty="0" smtClean="0"/>
              <a:t>• </a:t>
            </a:r>
            <a:r>
              <a:rPr lang="it-IT" u="sng" dirty="0" smtClean="0"/>
              <a:t>Sostenere situazioni di apprendimento e di insegnamento.</a:t>
            </a:r>
          </a:p>
          <a:p>
            <a:pPr>
              <a:buNone/>
            </a:pPr>
            <a:r>
              <a:rPr lang="it-IT" dirty="0" smtClean="0"/>
              <a:t>TIC per la pedagogia, per usi didattici, di assistenza alla persona, di</a:t>
            </a:r>
          </a:p>
          <a:p>
            <a:pPr>
              <a:buNone/>
            </a:pPr>
            <a:r>
              <a:rPr lang="it-IT" dirty="0" smtClean="0"/>
              <a:t>sviluppo dell'apprendimento e per modellare nuove competenze; ICT</a:t>
            </a:r>
          </a:p>
          <a:p>
            <a:pPr>
              <a:buNone/>
            </a:pPr>
            <a:r>
              <a:rPr lang="it-IT" dirty="0" smtClean="0"/>
              <a:t>come strumento per gli insegnanti a sostegno dell'apprendimento.</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pPr>
              <a:buNone/>
            </a:pPr>
            <a:r>
              <a:rPr lang="it-IT" u="sng" dirty="0" smtClean="0"/>
              <a:t>• Sostegno alla comunicazione personale e all'interazione </a:t>
            </a:r>
            <a:r>
              <a:rPr lang="it-IT" dirty="0" smtClean="0"/>
              <a:t>. </a:t>
            </a:r>
          </a:p>
          <a:p>
            <a:pPr>
              <a:buNone/>
            </a:pPr>
            <a:r>
              <a:rPr lang="it-IT" dirty="0" smtClean="0"/>
              <a:t>TIC come strumento per la comunicazione alternativa / aumentativa per sostituire o integrare la comunicazione personale; TIC come</a:t>
            </a:r>
          </a:p>
          <a:p>
            <a:pPr>
              <a:buNone/>
            </a:pPr>
            <a:r>
              <a:rPr lang="it-IT" dirty="0" smtClean="0"/>
              <a:t>     strumento per superare l'isolamento e le barriere sociali e/o</a:t>
            </a:r>
          </a:p>
          <a:p>
            <a:pPr>
              <a:buNone/>
            </a:pPr>
            <a:r>
              <a:rPr lang="it-IT" dirty="0" smtClean="0"/>
              <a:t>     geografiche.</a:t>
            </a:r>
          </a:p>
          <a:p>
            <a:pPr>
              <a:buNone/>
            </a:pPr>
            <a:endParaRPr lang="it-IT" dirty="0" smtClean="0"/>
          </a:p>
          <a:p>
            <a:pPr>
              <a:buNone/>
            </a:pPr>
            <a:r>
              <a:rPr lang="it-IT" dirty="0" smtClean="0"/>
              <a:t>• </a:t>
            </a:r>
            <a:r>
              <a:rPr lang="it-IT" u="sng" dirty="0" smtClean="0"/>
              <a:t>Sostenere l'accesso alle procedure amministrative-educative </a:t>
            </a:r>
            <a:r>
              <a:rPr lang="it-IT" dirty="0" smtClean="0"/>
              <a:t>.</a:t>
            </a:r>
          </a:p>
          <a:p>
            <a:pPr>
              <a:buNone/>
            </a:pPr>
            <a:r>
              <a:rPr lang="it-IT" dirty="0" smtClean="0"/>
              <a:t>TIC come strumento per l’accesso alle procedure amministrative nelle</a:t>
            </a:r>
          </a:p>
          <a:p>
            <a:pPr>
              <a:buNone/>
            </a:pPr>
            <a:r>
              <a:rPr lang="it-IT" dirty="0" smtClean="0"/>
              <a:t>organizzazioni; TIC come strumento per gli amministratori, volte a</a:t>
            </a:r>
          </a:p>
          <a:p>
            <a:pPr>
              <a:buNone/>
            </a:pPr>
            <a:r>
              <a:rPr lang="it-IT" dirty="0" smtClean="0"/>
              <a:t>migliorare i servizi per gli studenti con disabilità e BES.</a:t>
            </a:r>
          </a:p>
          <a:p>
            <a:pPr>
              <a:buNone/>
            </a:pPr>
            <a:endParaRPr lang="it-IT" b="1"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r="-100000" b="-100000"/>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noFill/>
        </p:spPr>
        <p:txBody>
          <a:bodyPr/>
          <a:lstStyle/>
          <a:p>
            <a:r>
              <a:rPr lang="it-IT" dirty="0" smtClean="0"/>
              <a:t>STRUMENTI COMPENSATIVI</a:t>
            </a:r>
            <a:endParaRPr lang="it-IT" dirty="0"/>
          </a:p>
        </p:txBody>
      </p:sp>
      <p:sp>
        <p:nvSpPr>
          <p:cNvPr id="3" name="Segnaposto contenuto 2"/>
          <p:cNvSpPr>
            <a:spLocks noGrp="1"/>
          </p:cNvSpPr>
          <p:nvPr>
            <p:ph idx="1"/>
          </p:nvPr>
        </p:nvSpPr>
        <p:spPr>
          <a:noFill/>
        </p:spPr>
        <p:txBody>
          <a:bodyPr>
            <a:normAutofit fontScale="92500"/>
          </a:bodyPr>
          <a:lstStyle/>
          <a:p>
            <a:pPr>
              <a:buNone/>
            </a:pPr>
            <a:r>
              <a:rPr lang="it-IT" dirty="0" smtClean="0"/>
              <a:t>Sono strumenti (e strategie) che permettono di compensare la debolezza funzionale derivante da un disturbo, facilitando l’esecuzione dei compiti automatici (“non intelligenti”) compromessi, proprio come un paio di occhiali permette al miope di leggere ciò che è scritto sulla lavagna.</a:t>
            </a:r>
          </a:p>
          <a:p>
            <a:pPr>
              <a:buNone/>
            </a:pPr>
            <a:r>
              <a:rPr lang="it-IT" dirty="0" smtClean="0"/>
              <a:t>Sono strumenti compensativi la calcolatrice, le tabelle, i formulari,</a:t>
            </a:r>
          </a:p>
          <a:p>
            <a:pPr>
              <a:buNone/>
            </a:pPr>
            <a:r>
              <a:rPr lang="it-IT" dirty="0" smtClean="0"/>
              <a:t>ecc..</a:t>
            </a:r>
          </a:p>
          <a:p>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lin ang="5400000" scaled="0"/>
          <a:tileRect r="-100000" b="-100000"/>
        </a:gra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692696"/>
            <a:ext cx="8229600" cy="5390059"/>
          </a:xfrm>
        </p:spPr>
        <p:txBody>
          <a:bodyPr>
            <a:normAutofit fontScale="70000" lnSpcReduction="20000"/>
          </a:bodyPr>
          <a:lstStyle/>
          <a:p>
            <a:pPr>
              <a:buNone/>
            </a:pPr>
            <a:r>
              <a:rPr lang="it-IT" b="1" dirty="0" smtClean="0"/>
              <a:t>Sono dei mezzi, tecnologici e non, che supportano le fragilità o</a:t>
            </a:r>
          </a:p>
          <a:p>
            <a:pPr>
              <a:buNone/>
            </a:pPr>
            <a:r>
              <a:rPr lang="it-IT" b="1" dirty="0" smtClean="0"/>
              <a:t>impossibilità di esercitare le funzioni compromesse, tipiche di un</a:t>
            </a:r>
          </a:p>
          <a:p>
            <a:pPr>
              <a:buNone/>
            </a:pPr>
            <a:r>
              <a:rPr lang="it-IT" b="1" dirty="0" smtClean="0"/>
              <a:t>disturbo.</a:t>
            </a:r>
          </a:p>
          <a:p>
            <a:pPr>
              <a:buNone/>
            </a:pPr>
            <a:r>
              <a:rPr lang="it-IT" dirty="0" smtClean="0"/>
              <a:t> Si distinguono in:</a:t>
            </a:r>
          </a:p>
          <a:p>
            <a:pPr>
              <a:buNone/>
            </a:pPr>
            <a:endParaRPr lang="it-IT" dirty="0" smtClean="0"/>
          </a:p>
          <a:p>
            <a:pPr>
              <a:buNone/>
            </a:pPr>
            <a:r>
              <a:rPr lang="it-IT" b="1" dirty="0" smtClean="0"/>
              <a:t>“specifici”</a:t>
            </a:r>
          </a:p>
          <a:p>
            <a:r>
              <a:rPr lang="it-IT" dirty="0" smtClean="0"/>
              <a:t>strumenti che supportano in modo diretto l’abilità deficitaria (lettura/ortografia/grafia/numero/calcolo), come ad esempio la sintesi vocale, la calcolatrice, la videoscrittura con correttore ortografico, ecc.</a:t>
            </a:r>
          </a:p>
          <a:p>
            <a:endParaRPr lang="it-IT" dirty="0" smtClean="0"/>
          </a:p>
          <a:p>
            <a:pPr>
              <a:buNone/>
            </a:pPr>
            <a:r>
              <a:rPr lang="it-IT" b="1" dirty="0" smtClean="0"/>
              <a:t>“non specifici” o “funzionali”</a:t>
            </a:r>
          </a:p>
          <a:p>
            <a:r>
              <a:rPr lang="it-IT" dirty="0" smtClean="0"/>
              <a:t> strumenti che supportano aspetti </a:t>
            </a:r>
            <a:r>
              <a:rPr lang="it-IT" dirty="0" err="1" smtClean="0"/>
              <a:t>deficitari</a:t>
            </a:r>
            <a:r>
              <a:rPr lang="it-IT" dirty="0" smtClean="0"/>
              <a:t> di abilità “trasversali” quali memoria, attenzione,ecc. Tali strumenti sono, ad es., la tavola pitagorica; tabelle dei verbi, delle formule matematiche, della sequenza dei giorni/mesi, ecc.</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664"/>
            <a:ext cx="8229600" cy="792088"/>
          </a:xfrm>
        </p:spPr>
        <p:txBody>
          <a:bodyPr>
            <a:noAutofit/>
          </a:bodyPr>
          <a:lstStyle/>
          <a:p>
            <a:r>
              <a:rPr lang="it-IT" sz="2400" dirty="0" smtClean="0"/>
              <a:t>SOFTWARE EDUCATIVI O DIDATTICI, SOFTWARE</a:t>
            </a:r>
            <a:br>
              <a:rPr lang="it-IT" sz="2400" dirty="0" smtClean="0"/>
            </a:br>
            <a:r>
              <a:rPr lang="it-IT" sz="2400" dirty="0" smtClean="0"/>
              <a:t>SPECIALI E SOFTWARE DEDICATI</a:t>
            </a:r>
            <a:endParaRPr lang="it-IT" sz="2400" dirty="0"/>
          </a:p>
        </p:txBody>
      </p:sp>
      <p:sp>
        <p:nvSpPr>
          <p:cNvPr id="3" name="Segnaposto contenuto 2"/>
          <p:cNvSpPr>
            <a:spLocks noGrp="1"/>
          </p:cNvSpPr>
          <p:nvPr>
            <p:ph idx="1"/>
          </p:nvPr>
        </p:nvSpPr>
        <p:spPr>
          <a:xfrm>
            <a:off x="611560" y="1600200"/>
            <a:ext cx="8075240" cy="4525963"/>
          </a:xfrm>
        </p:spPr>
        <p:txBody>
          <a:bodyPr>
            <a:normAutofit fontScale="70000" lnSpcReduction="20000"/>
          </a:bodyPr>
          <a:lstStyle/>
          <a:p>
            <a:pPr>
              <a:buNone/>
            </a:pPr>
            <a:r>
              <a:rPr lang="it-IT" b="1" dirty="0" smtClean="0"/>
              <a:t>I </a:t>
            </a:r>
            <a:r>
              <a:rPr lang="it-IT" b="1" i="1" dirty="0" smtClean="0"/>
              <a:t>software educativi o didattici sono programmi prodotti per</a:t>
            </a:r>
          </a:p>
          <a:p>
            <a:pPr>
              <a:buNone/>
            </a:pPr>
            <a:r>
              <a:rPr lang="it-IT" dirty="0" smtClean="0"/>
              <a:t>l’insegnamento e per l’apprendimento di soggetti senza particolari                                                        difficoltà, ma che, in particolari casi, possono essere utilizzati</a:t>
            </a:r>
          </a:p>
          <a:p>
            <a:pPr>
              <a:buNone/>
            </a:pPr>
            <a:r>
              <a:rPr lang="it-IT" dirty="0" smtClean="0"/>
              <a:t>anche con studenti interessati da disabilità.</a:t>
            </a:r>
          </a:p>
          <a:p>
            <a:pPr>
              <a:buNone/>
            </a:pPr>
            <a:endParaRPr lang="it-IT" dirty="0" smtClean="0"/>
          </a:p>
          <a:p>
            <a:pPr>
              <a:buNone/>
            </a:pPr>
            <a:r>
              <a:rPr lang="it-IT" b="1" dirty="0" smtClean="0"/>
              <a:t>Il </a:t>
            </a:r>
            <a:r>
              <a:rPr lang="it-IT" b="1" i="1" dirty="0" smtClean="0"/>
              <a:t>software speciale è pensato per soggetti con disabilità e per</a:t>
            </a:r>
          </a:p>
          <a:p>
            <a:pPr>
              <a:buNone/>
            </a:pPr>
            <a:r>
              <a:rPr lang="it-IT" dirty="0" smtClean="0"/>
              <a:t>alunni con bisogni educativi speciali</a:t>
            </a:r>
          </a:p>
          <a:p>
            <a:pPr>
              <a:buNone/>
            </a:pPr>
            <a:endParaRPr lang="it-IT" dirty="0" smtClean="0"/>
          </a:p>
          <a:p>
            <a:pPr>
              <a:buNone/>
            </a:pPr>
            <a:r>
              <a:rPr lang="it-IT" b="1" i="1" dirty="0" smtClean="0"/>
              <a:t>Il software dedicato è quello realizzato in modo specifico per il</a:t>
            </a:r>
          </a:p>
          <a:p>
            <a:pPr>
              <a:buNone/>
            </a:pPr>
            <a:r>
              <a:rPr lang="it-IT" dirty="0" smtClean="0"/>
              <a:t>recupero di alcune disabilità [per esempio migliorare la</a:t>
            </a:r>
          </a:p>
          <a:p>
            <a:pPr>
              <a:buNone/>
            </a:pPr>
            <a:r>
              <a:rPr lang="it-IT" dirty="0" smtClean="0"/>
              <a:t>coordinazione oculo-motoria (occhio-mano), oppure offrire un training per superare le difficoltà connesse a forme di afasia acquisita che impediscono a chi ne soffre di mettere in relazione</a:t>
            </a:r>
          </a:p>
          <a:p>
            <a:pPr>
              <a:buNone/>
            </a:pPr>
            <a:r>
              <a:rPr lang="it-IT" dirty="0" smtClean="0"/>
              <a:t>significante e significato].</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2700000" scaled="0"/>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CAA</a:t>
            </a:r>
            <a:endParaRPr lang="it-IT" dirty="0"/>
          </a:p>
        </p:txBody>
      </p:sp>
      <p:sp>
        <p:nvSpPr>
          <p:cNvPr id="3" name="Segnaposto contenuto 2"/>
          <p:cNvSpPr>
            <a:spLocks noGrp="1"/>
          </p:cNvSpPr>
          <p:nvPr>
            <p:ph idx="1"/>
          </p:nvPr>
        </p:nvSpPr>
        <p:spPr/>
        <p:txBody>
          <a:bodyPr>
            <a:normAutofit/>
          </a:bodyPr>
          <a:lstStyle/>
          <a:p>
            <a:pPr>
              <a:buNone/>
            </a:pPr>
            <a:r>
              <a:rPr lang="it-IT" dirty="0" smtClean="0"/>
              <a:t>   La comunicazione aumentativa/alternativa (CAA) è l’insieme delle strategie che vengono messe in atto per facilitare la partecipazione, l’interazione e, quindi, la comunicazione e lo scambio di informazioni in soggetti che hanno difficoltà di comunicazione</a:t>
            </a:r>
            <a:r>
              <a:rPr lang="it-IT" b="1" i="1" dirty="0" smtClean="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 COSA SERVE</a:t>
            </a:r>
            <a:endParaRPr lang="it-IT" dirty="0"/>
          </a:p>
        </p:txBody>
      </p:sp>
      <p:sp>
        <p:nvSpPr>
          <p:cNvPr id="3" name="Segnaposto contenuto 2"/>
          <p:cNvSpPr>
            <a:spLocks noGrp="1"/>
          </p:cNvSpPr>
          <p:nvPr>
            <p:ph idx="1"/>
          </p:nvPr>
        </p:nvSpPr>
        <p:spPr>
          <a:xfrm>
            <a:off x="457200" y="1124744"/>
            <a:ext cx="8229600" cy="5001419"/>
          </a:xfrm>
        </p:spPr>
        <p:txBody>
          <a:bodyPr>
            <a:normAutofit/>
          </a:bodyPr>
          <a:lstStyle/>
          <a:p>
            <a:pPr>
              <a:buNone/>
            </a:pPr>
            <a:r>
              <a:rPr lang="it-IT" dirty="0" smtClean="0"/>
              <a:t>    Incrementa -nei soggetti  con difficoltà comunicative- le possibilità di espressione e le possibilità di comprensione</a:t>
            </a:r>
          </a:p>
          <a:p>
            <a:pPr>
              <a:buNone/>
            </a:pPr>
            <a:endParaRPr lang="it-IT" dirty="0" smtClean="0"/>
          </a:p>
          <a:p>
            <a:pPr>
              <a:buNone/>
            </a:pPr>
            <a:r>
              <a:rPr lang="it-IT" dirty="0" smtClean="0"/>
              <a:t>  La comunicazione viene supportata attraverso l’uso di sistemi visivi o di sistemi audio/visivi: oggetti tangibili simili a oggetti reali,fotografie di oggetti reali, pittogrammi e simboli astratti, infine, parole e frasi scritte.</a:t>
            </a: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TotalTime>
  <Words>954</Words>
  <Application>Microsoft Office PowerPoint</Application>
  <PresentationFormat>Presentazione su schermo (4:3)</PresentationFormat>
  <Paragraphs>93</Paragraphs>
  <Slides>17</Slides>
  <Notes>0</Notes>
  <HiddenSlides>0</HiddenSlides>
  <MMClips>0</MMClips>
  <ScaleCrop>false</ScaleCrop>
  <HeadingPairs>
    <vt:vector size="4" baseType="variant">
      <vt:variant>
        <vt:lpstr>Tema</vt:lpstr>
      </vt:variant>
      <vt:variant>
        <vt:i4>1</vt:i4>
      </vt:variant>
      <vt:variant>
        <vt:lpstr>Titoli diapositive</vt:lpstr>
      </vt:variant>
      <vt:variant>
        <vt:i4>17</vt:i4>
      </vt:variant>
    </vt:vector>
  </HeadingPairs>
  <TitlesOfParts>
    <vt:vector size="18" baseType="lpstr">
      <vt:lpstr>Tema di Office</vt:lpstr>
      <vt:lpstr>TECNOLOGIE EDUCATIVE</vt:lpstr>
      <vt:lpstr>TIC IN AMBITO EDUCATIVO SPECIALE</vt:lpstr>
      <vt:lpstr>Diapositiva 3</vt:lpstr>
      <vt:lpstr>Diapositiva 4</vt:lpstr>
      <vt:lpstr>STRUMENTI COMPENSATIVI</vt:lpstr>
      <vt:lpstr>Diapositiva 6</vt:lpstr>
      <vt:lpstr>SOFTWARE EDUCATIVI O DIDATTICI, SOFTWARE SPECIALI E SOFTWARE DEDICATI</vt:lpstr>
      <vt:lpstr>LA CAA</vt:lpstr>
      <vt:lpstr>A COSA SERVE</vt:lpstr>
      <vt:lpstr>STRATEGIE DELLA CAA</vt:lpstr>
      <vt:lpstr>SOFTWARE PER LA CAA</vt:lpstr>
      <vt:lpstr>ARAWORD</vt:lpstr>
      <vt:lpstr>Tico</vt:lpstr>
      <vt:lpstr>Tico</vt:lpstr>
      <vt:lpstr>DIGITAL STORYTELLING</vt:lpstr>
      <vt:lpstr>Diapositiva 16</vt:lpstr>
      <vt:lpstr>TIPOLOGIE DI DIGITAL STORYTELLING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NOTEBOOK</dc:creator>
  <cp:lastModifiedBy>NOTEBOOK</cp:lastModifiedBy>
  <cp:revision>18</cp:revision>
  <dcterms:created xsi:type="dcterms:W3CDTF">2017-06-26T14:47:14Z</dcterms:created>
  <dcterms:modified xsi:type="dcterms:W3CDTF">2017-06-27T22:22:56Z</dcterms:modified>
</cp:coreProperties>
</file>