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68B40-A490-4801-92EB-D4D2072F8DF0}" type="datetimeFigureOut">
              <a:rPr lang="it-IT" smtClean="0"/>
              <a:pPr/>
              <a:t>27/06/2017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6C7B-0495-4DE3-9EEE-67187795F50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6C7B-0495-4DE3-9EEE-67187795F50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6C7B-0495-4DE3-9EEE-67187795F50F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6C7B-0495-4DE3-9EEE-67187795F50F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6C7B-0495-4DE3-9EEE-67187795F50F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6C7B-0495-4DE3-9EEE-67187795F50F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6C7B-0495-4DE3-9EEE-67187795F50F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6C7B-0495-4DE3-9EEE-67187795F50F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6C7B-0495-4DE3-9EEE-67187795F50F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6C7B-0495-4DE3-9EEE-67187795F50F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6C7B-0495-4DE3-9EEE-67187795F50F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6C7B-0495-4DE3-9EEE-67187795F50F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6C7B-0495-4DE3-9EEE-67187795F50F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5448-8AE3-44A4-AB86-E98C2E632A95}" type="datetimeFigureOut">
              <a:rPr lang="it-IT" smtClean="0"/>
              <a:pPr/>
              <a:t>27/06/2017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FED39E-522B-418C-8B6E-61E751E86D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5448-8AE3-44A4-AB86-E98C2E632A95}" type="datetimeFigureOut">
              <a:rPr lang="it-IT" smtClean="0"/>
              <a:pPr/>
              <a:t>27/06/2017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39E-522B-418C-8B6E-61E751E86D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5448-8AE3-44A4-AB86-E98C2E632A95}" type="datetimeFigureOut">
              <a:rPr lang="it-IT" smtClean="0"/>
              <a:pPr/>
              <a:t>27/06/2017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39E-522B-418C-8B6E-61E751E86D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5448-8AE3-44A4-AB86-E98C2E632A95}" type="datetimeFigureOut">
              <a:rPr lang="it-IT" smtClean="0"/>
              <a:pPr/>
              <a:t>27/06/2017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FED39E-522B-418C-8B6E-61E751E86D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5448-8AE3-44A4-AB86-E98C2E632A95}" type="datetimeFigureOut">
              <a:rPr lang="it-IT" smtClean="0"/>
              <a:pPr/>
              <a:t>27/06/2017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39E-522B-418C-8B6E-61E751E86DB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5448-8AE3-44A4-AB86-E98C2E632A95}" type="datetimeFigureOut">
              <a:rPr lang="it-IT" smtClean="0"/>
              <a:pPr/>
              <a:t>27/06/2017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39E-522B-418C-8B6E-61E751E86D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5448-8AE3-44A4-AB86-E98C2E632A95}" type="datetimeFigureOut">
              <a:rPr lang="it-IT" smtClean="0"/>
              <a:pPr/>
              <a:t>27/06/2017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3FED39E-522B-418C-8B6E-61E751E86DB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5448-8AE3-44A4-AB86-E98C2E632A95}" type="datetimeFigureOut">
              <a:rPr lang="it-IT" smtClean="0"/>
              <a:pPr/>
              <a:t>27/06/2017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39E-522B-418C-8B6E-61E751E86D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5448-8AE3-44A4-AB86-E98C2E632A95}" type="datetimeFigureOut">
              <a:rPr lang="it-IT" smtClean="0"/>
              <a:pPr/>
              <a:t>27/06/2017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39E-522B-418C-8B6E-61E751E86D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5448-8AE3-44A4-AB86-E98C2E632A95}" type="datetimeFigureOut">
              <a:rPr lang="it-IT" smtClean="0"/>
              <a:pPr/>
              <a:t>27/06/2017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39E-522B-418C-8B6E-61E751E86D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5448-8AE3-44A4-AB86-E98C2E632A95}" type="datetimeFigureOut">
              <a:rPr lang="it-IT" smtClean="0"/>
              <a:pPr/>
              <a:t>27/06/2017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D39E-522B-418C-8B6E-61E751E86DB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B75448-8AE3-44A4-AB86-E98C2E632A95}" type="datetimeFigureOut">
              <a:rPr lang="it-IT" smtClean="0"/>
              <a:pPr/>
              <a:t>27/06/2017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FED39E-522B-418C-8B6E-61E751E86DB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o_di_Microsoft_Office_Word_97_-_2003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6864" cy="3096344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INSEGNARE PER COMPETENZE.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CARATTERISTICHE </a:t>
            </a:r>
            <a:r>
              <a:rPr lang="it-IT" dirty="0" err="1" smtClean="0"/>
              <a:t>DI</a:t>
            </a:r>
            <a:r>
              <a:rPr lang="it-IT" dirty="0" smtClean="0"/>
              <a:t> UN AMBIENTE </a:t>
            </a:r>
            <a:r>
              <a:rPr lang="it-IT" dirty="0" err="1" smtClean="0"/>
              <a:t>DI</a:t>
            </a:r>
            <a:r>
              <a:rPr lang="it-IT" dirty="0" smtClean="0"/>
              <a:t> APPRENDIMENTO PER COMPETENZE: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Lo studente è al centro dell’azione didattica </a:t>
            </a:r>
            <a:br>
              <a:rPr lang="it-IT" dirty="0"/>
            </a:br>
            <a:endParaRPr lang="it-IT" dirty="0"/>
          </a:p>
          <a:p>
            <a:r>
              <a:rPr lang="it-IT" dirty="0"/>
              <a:t>Il lavoro in classe è centrato sull’esperienza, contestualizzata nella realtà, ed è sviluppato in modo significativo attraverso l’attuazione di </a:t>
            </a:r>
            <a:r>
              <a:rPr lang="it-IT" b="1" dirty="0"/>
              <a:t>compiti significativi</a:t>
            </a:r>
            <a:r>
              <a:rPr lang="it-IT" dirty="0"/>
              <a:t>.  </a:t>
            </a:r>
            <a:br>
              <a:rPr lang="it-IT" dirty="0"/>
            </a:br>
            <a:endParaRPr lang="it-IT" dirty="0"/>
          </a:p>
          <a:p>
            <a:r>
              <a:rPr lang="it-IT" dirty="0"/>
              <a:t>U</a:t>
            </a:r>
            <a:r>
              <a:rPr lang="it-IT" dirty="0" smtClean="0"/>
              <a:t>na </a:t>
            </a:r>
            <a:r>
              <a:rPr lang="it-IT" dirty="0"/>
              <a:t>nuova e più consapevole responsabilità </a:t>
            </a:r>
            <a:r>
              <a:rPr lang="it-IT" dirty="0" smtClean="0"/>
              <a:t>educativa per i docenti: </a:t>
            </a:r>
            <a:r>
              <a:rPr lang="it-IT" dirty="0"/>
              <a:t>crescere cittadini autonomi e responsabili, facilitando e coordinando  </a:t>
            </a:r>
            <a:r>
              <a:rPr lang="it-IT" dirty="0" smtClean="0"/>
              <a:t>l’apprendimento </a:t>
            </a:r>
            <a:r>
              <a:rPr lang="it-IT" dirty="0"/>
              <a:t>di ciascuno e di tutti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F</a:t>
            </a:r>
            <a:r>
              <a:rPr lang="it-IT" dirty="0" smtClean="0"/>
              <a:t>ar </a:t>
            </a:r>
            <a:r>
              <a:rPr lang="it-IT" dirty="0"/>
              <a:t>crescere l’abitudine nei giovani a lavorare </a:t>
            </a:r>
            <a:r>
              <a:rPr lang="it-IT" dirty="0" smtClean="0"/>
              <a:t>insieme</a:t>
            </a:r>
          </a:p>
          <a:p>
            <a:endParaRPr lang="it-IT" dirty="0"/>
          </a:p>
          <a:p>
            <a:r>
              <a:rPr lang="it-IT" dirty="0"/>
              <a:t>C</a:t>
            </a:r>
            <a:r>
              <a:rPr lang="it-IT" dirty="0" smtClean="0"/>
              <a:t>iascun </a:t>
            </a:r>
            <a:r>
              <a:rPr lang="it-IT" dirty="0"/>
              <a:t>studente trova modo e spazio per apprendere nel modo a lui più </a:t>
            </a:r>
            <a:r>
              <a:rPr lang="it-IT" dirty="0" smtClean="0"/>
              <a:t>adatto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CARATTERISTICHE UNITA’ </a:t>
            </a:r>
            <a:r>
              <a:rPr lang="it-IT" dirty="0" err="1" smtClean="0"/>
              <a:t>DI</a:t>
            </a:r>
            <a:r>
              <a:rPr lang="it-IT" dirty="0" smtClean="0"/>
              <a:t> APPRENDIMENTO PER COMPETENZE: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792685"/>
            <a:ext cx="8229600" cy="4065315"/>
          </a:xfrm>
        </p:spPr>
        <p:txBody>
          <a:bodyPr/>
          <a:lstStyle/>
          <a:p>
            <a:r>
              <a:rPr lang="it-IT" b="1" dirty="0"/>
              <a:t> P</a:t>
            </a:r>
            <a:r>
              <a:rPr lang="it-IT" b="1" dirty="0" smtClean="0"/>
              <a:t>arte </a:t>
            </a:r>
            <a:r>
              <a:rPr lang="it-IT" b="1" dirty="0"/>
              <a:t>generale di descrizione </a:t>
            </a:r>
            <a:r>
              <a:rPr lang="it-IT" b="1" dirty="0" smtClean="0"/>
              <a:t>dell’unità</a:t>
            </a:r>
          </a:p>
          <a:p>
            <a:r>
              <a:rPr lang="it-IT" b="1" dirty="0" smtClean="0"/>
              <a:t> Consegna </a:t>
            </a:r>
            <a:r>
              <a:rPr lang="it-IT" b="1" dirty="0"/>
              <a:t>agli </a:t>
            </a:r>
            <a:r>
              <a:rPr lang="it-IT" b="1" dirty="0" smtClean="0"/>
              <a:t>studenti</a:t>
            </a:r>
          </a:p>
          <a:p>
            <a:r>
              <a:rPr lang="it-IT" b="1" dirty="0" smtClean="0"/>
              <a:t> Fasi </a:t>
            </a:r>
            <a:r>
              <a:rPr lang="it-IT" b="1" dirty="0"/>
              <a:t>in cui il compito si </a:t>
            </a:r>
            <a:r>
              <a:rPr lang="it-IT" b="1" dirty="0" smtClean="0"/>
              <a:t>struttura</a:t>
            </a:r>
          </a:p>
          <a:p>
            <a:r>
              <a:rPr lang="it-IT" b="1" dirty="0"/>
              <a:t>D</a:t>
            </a:r>
            <a:r>
              <a:rPr lang="it-IT" b="1" dirty="0" smtClean="0"/>
              <a:t>iagramma </a:t>
            </a:r>
            <a:r>
              <a:rPr lang="it-IT" b="1" dirty="0"/>
              <a:t>di </a:t>
            </a:r>
            <a:r>
              <a:rPr lang="it-IT" b="1" dirty="0" err="1"/>
              <a:t>Gantt</a:t>
            </a:r>
            <a:r>
              <a:rPr lang="it-IT" b="1" dirty="0"/>
              <a:t> </a:t>
            </a:r>
          </a:p>
          <a:p>
            <a:r>
              <a:rPr lang="it-IT" b="1" dirty="0"/>
              <a:t>T</a:t>
            </a:r>
            <a:r>
              <a:rPr lang="it-IT" b="1" dirty="0" smtClean="0"/>
              <a:t>raccia </a:t>
            </a:r>
            <a:r>
              <a:rPr lang="it-IT" b="1" dirty="0"/>
              <a:t>per la relazione finale individuale dello studente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0" y="0"/>
          <a:ext cx="9144001" cy="7317432"/>
        </p:xfrm>
        <a:graphic>
          <a:graphicData uri="http://schemas.openxmlformats.org/presentationml/2006/ole">
            <p:oleObj spid="_x0000_s2054" name="Document" r:id="rId4" imgW="6651276" imgH="9110267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r>
              <a:rPr lang="it-IT" sz="3600" dirty="0" smtClean="0">
                <a:latin typeface="Andalus" pitchFamily="2" charset="-78"/>
                <a:cs typeface="Andalus" pitchFamily="2" charset="-78"/>
              </a:rPr>
              <a:t>CAMBIAMENTO DELLA SOCIETA</a:t>
            </a:r>
            <a:r>
              <a:rPr lang="it-IT" dirty="0" smtClean="0">
                <a:latin typeface="Andalus" pitchFamily="2" charset="-78"/>
                <a:cs typeface="Andalus" pitchFamily="2" charset="-78"/>
              </a:rPr>
              <a:t>’</a:t>
            </a:r>
          </a:p>
          <a:p>
            <a:pPr algn="ctr">
              <a:buNone/>
            </a:pPr>
            <a:endParaRPr lang="it-IT" dirty="0" smtClean="0">
              <a:latin typeface="Andalus" pitchFamily="2" charset="-78"/>
              <a:cs typeface="Andalus" pitchFamily="2" charset="-78"/>
            </a:endParaRPr>
          </a:p>
          <a:p>
            <a:pPr algn="ctr">
              <a:buNone/>
            </a:pPr>
            <a:r>
              <a:rPr lang="it-IT" dirty="0" smtClean="0">
                <a:latin typeface="Andalus" pitchFamily="2" charset="-78"/>
                <a:cs typeface="Andalus" pitchFamily="2" charset="-78"/>
              </a:rPr>
              <a:t>=</a:t>
            </a:r>
          </a:p>
          <a:p>
            <a:pPr algn="ctr">
              <a:buNone/>
            </a:pPr>
            <a:endParaRPr lang="it-IT" dirty="0">
              <a:latin typeface="Andalus" pitchFamily="2" charset="-78"/>
              <a:cs typeface="Andalus" pitchFamily="2" charset="-78"/>
            </a:endParaRPr>
          </a:p>
          <a:p>
            <a:pPr algn="ctr">
              <a:buNone/>
            </a:pPr>
            <a:r>
              <a:rPr lang="it-IT" dirty="0" smtClean="0">
                <a:latin typeface="Andalus" pitchFamily="2" charset="-78"/>
                <a:cs typeface="Andalus" pitchFamily="2" charset="-78"/>
              </a:rPr>
              <a:t>SVILUPPO DELLE COMPETENZE</a:t>
            </a:r>
          </a:p>
          <a:p>
            <a:pPr algn="ctr">
              <a:buNone/>
            </a:pPr>
            <a:endParaRPr lang="it-IT" dirty="0" smtClean="0"/>
          </a:p>
        </p:txBody>
      </p:sp>
      <p:pic>
        <p:nvPicPr>
          <p:cNvPr id="6" name="Immagine 5" descr="bambini-nuove-tecnologie-160210165926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42862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CONCETTO </a:t>
            </a:r>
            <a:r>
              <a:rPr lang="it-IT" dirty="0" err="1" smtClean="0"/>
              <a:t>DI</a:t>
            </a:r>
            <a:r>
              <a:rPr lang="it-IT" dirty="0" smtClean="0"/>
              <a:t> COMPETENZA: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In Italia appare già negli anni ’90</a:t>
            </a:r>
          </a:p>
          <a:p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Nel 2006 dalla “ Raccomandazione del Parlamento europeo e del Consiglio dell’Unione europea”</a:t>
            </a:r>
          </a:p>
          <a:p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Nel 2012 rientra nelle “ Indicazioni nazionali per il curricolo”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COSA INTENDIAMO PER COMPETENZA?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it-IT" dirty="0" smtClean="0"/>
              <a:t>L’utilizzare </a:t>
            </a:r>
            <a:r>
              <a:rPr lang="it-IT" dirty="0"/>
              <a:t>e </a:t>
            </a:r>
            <a:r>
              <a:rPr lang="it-IT" dirty="0" smtClean="0"/>
              <a:t>il </a:t>
            </a:r>
            <a:r>
              <a:rPr lang="it-IT" dirty="0"/>
              <a:t>padroneggiare le </a:t>
            </a:r>
            <a:r>
              <a:rPr lang="it-IT" dirty="0">
                <a:solidFill>
                  <a:srgbClr val="FF0000"/>
                </a:solidFill>
              </a:rPr>
              <a:t>conoscenze</a:t>
            </a:r>
            <a:r>
              <a:rPr lang="it-IT" dirty="0"/>
              <a:t>, capacità e </a:t>
            </a:r>
            <a:r>
              <a:rPr lang="it-IT" dirty="0">
                <a:solidFill>
                  <a:srgbClr val="FF0000"/>
                </a:solidFill>
              </a:rPr>
              <a:t>abilità</a:t>
            </a:r>
            <a:r>
              <a:rPr lang="it-IT" dirty="0"/>
              <a:t> idonee, in un </a:t>
            </a:r>
            <a:r>
              <a:rPr lang="it-IT" dirty="0">
                <a:solidFill>
                  <a:srgbClr val="FF0000"/>
                </a:solidFill>
              </a:rPr>
              <a:t>contesto</a:t>
            </a:r>
            <a:r>
              <a:rPr lang="it-IT" dirty="0"/>
              <a:t> determinato, per impostare e/o risolvere un problema dato.»</a:t>
            </a:r>
          </a:p>
        </p:txBody>
      </p:sp>
      <p:pic>
        <p:nvPicPr>
          <p:cNvPr id="4" name="Immagine 3" descr="13866469-Bambini-vestiti-da-costruttori-Archivio-Fotograf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7416" y="3356306"/>
            <a:ext cx="5256584" cy="3501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CONOSCENZE =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53012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informazioni e </a:t>
            </a:r>
            <a:r>
              <a:rPr lang="it-IT" dirty="0">
                <a:solidFill>
                  <a:schemeClr val="bg1"/>
                </a:solidFill>
              </a:rPr>
              <a:t>procedure </a:t>
            </a:r>
            <a:r>
              <a:rPr lang="it-IT" dirty="0"/>
              <a:t>apprese </a:t>
            </a:r>
            <a:r>
              <a:rPr lang="it-IT" dirty="0" smtClean="0"/>
              <a:t>attraverso il </a:t>
            </a:r>
            <a:r>
              <a:rPr lang="it-IT" dirty="0"/>
              <a:t>processo </a:t>
            </a:r>
            <a:r>
              <a:rPr lang="it-IT" dirty="0" smtClean="0"/>
              <a:t>di insegnamento/apprendimento.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Possono essere: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teoriche</a:t>
            </a:r>
            <a:r>
              <a:rPr lang="it-IT" dirty="0" smtClean="0"/>
              <a:t> (riguardano </a:t>
            </a:r>
            <a:r>
              <a:rPr lang="it-IT" dirty="0"/>
              <a:t>gli oggetti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della conoscenza;per </a:t>
            </a:r>
            <a:r>
              <a:rPr lang="it-IT" dirty="0"/>
              <a:t>esempio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le </a:t>
            </a:r>
            <a:r>
              <a:rPr lang="it-IT" dirty="0"/>
              <a:t>coniugazioni </a:t>
            </a:r>
            <a:r>
              <a:rPr lang="it-IT" dirty="0" smtClean="0"/>
              <a:t>verbali) </a:t>
            </a:r>
            <a:endParaRPr lang="it-IT" dirty="0"/>
          </a:p>
          <a:p>
            <a:r>
              <a:rPr lang="it-IT" dirty="0" smtClean="0">
                <a:solidFill>
                  <a:schemeClr val="bg1"/>
                </a:solidFill>
              </a:rPr>
              <a:t>pratiche</a:t>
            </a:r>
            <a:r>
              <a:rPr lang="it-IT" dirty="0" smtClean="0"/>
              <a:t> (procedure applicative;</a:t>
            </a:r>
          </a:p>
          <a:p>
            <a:pPr>
              <a:buNone/>
            </a:pPr>
            <a:r>
              <a:rPr lang="it-IT" dirty="0" smtClean="0"/>
              <a:t> per </a:t>
            </a:r>
            <a:r>
              <a:rPr lang="it-IT" dirty="0"/>
              <a:t>esempio che cosa significa </a:t>
            </a:r>
            <a:r>
              <a:rPr lang="it-IT" dirty="0" smtClean="0"/>
              <a:t>fare</a:t>
            </a:r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/>
              <a:t>l’analisi grammaticale di una forma </a:t>
            </a:r>
            <a:r>
              <a:rPr lang="it-IT" dirty="0" smtClean="0"/>
              <a:t>verbale).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ABILITA’ =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/>
              <a:t> </a:t>
            </a:r>
            <a:r>
              <a:rPr lang="it-IT" dirty="0" smtClean="0"/>
              <a:t>  </a:t>
            </a:r>
            <a:r>
              <a:rPr lang="it-IT" dirty="0"/>
              <a:t>capacità di applicare le conoscenze apprese per svolgere compiti o risolvere </a:t>
            </a:r>
            <a:r>
              <a:rPr lang="it-IT" dirty="0" smtClean="0"/>
              <a:t>problemi.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possono essere:</a:t>
            </a:r>
          </a:p>
          <a:p>
            <a:r>
              <a:rPr lang="it-IT" dirty="0" smtClean="0"/>
              <a:t> </a:t>
            </a:r>
            <a:r>
              <a:rPr lang="it-IT" dirty="0"/>
              <a:t>cognitive (usare metodi e procedure, vedi l’esempio precedente relativo all’analisi </a:t>
            </a:r>
            <a:r>
              <a:rPr lang="it-IT" dirty="0" smtClean="0"/>
              <a:t>grammaticale)</a:t>
            </a:r>
          </a:p>
          <a:p>
            <a:r>
              <a:rPr lang="it-IT" dirty="0" smtClean="0"/>
              <a:t>pratiche </a:t>
            </a:r>
            <a:r>
              <a:rPr lang="it-IT" dirty="0"/>
              <a:t>(usare strumenti e macchine; saper rintracciare nel dizionario il significato di un verbo risalendo dalla forma coniugata all’infinito).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048672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611560" y="548680"/>
            <a:ext cx="7992888" cy="59046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332656"/>
            <a:ext cx="29523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  Padroneggiare</a:t>
            </a:r>
            <a:endParaRPr lang="it-IT" sz="3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444208" y="2996952"/>
            <a:ext cx="26997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CONOSCENZE</a:t>
            </a:r>
            <a:endParaRPr lang="it-IT" sz="3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03848" y="6165304"/>
            <a:ext cx="31683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        ABILITA’</a:t>
            </a:r>
            <a:endParaRPr lang="it-IT" sz="3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0" y="3068960"/>
            <a:ext cx="305983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CONTESTO DATO</a:t>
            </a:r>
            <a:endParaRPr lang="it-IT" sz="32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059832" y="1844824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PER RISOLVERE UN PROBLEMA DATO 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L</a:t>
            </a:r>
            <a:r>
              <a:rPr lang="it-IT" sz="3600" dirty="0" smtClean="0">
                <a:solidFill>
                  <a:schemeClr val="bg1"/>
                </a:solidFill>
              </a:rPr>
              <a:t>e </a:t>
            </a:r>
            <a:r>
              <a:rPr lang="it-IT" sz="3600" dirty="0">
                <a:solidFill>
                  <a:schemeClr val="bg1"/>
                </a:solidFill>
              </a:rPr>
              <a:t>competenze </a:t>
            </a:r>
            <a:r>
              <a:rPr lang="it-IT" sz="3600" dirty="0" smtClean="0">
                <a:solidFill>
                  <a:schemeClr val="bg1"/>
                </a:solidFill>
              </a:rPr>
              <a:t>chiave</a:t>
            </a:r>
            <a:r>
              <a:rPr lang="it-IT" sz="3600" i="1" dirty="0" smtClean="0">
                <a:solidFill>
                  <a:schemeClr val="bg1"/>
                </a:solidFill>
              </a:rPr>
              <a:t> della Raccomandazione del Parlamento Europeo</a:t>
            </a:r>
            <a:r>
              <a:rPr lang="it-IT" sz="3600" dirty="0" smtClean="0"/>
              <a:t> 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it-IT" dirty="0">
                <a:solidFill>
                  <a:schemeClr val="bg1"/>
                </a:solidFill>
              </a:rPr>
              <a:t>1. comunicazione nella madrelingua</a:t>
            </a:r>
          </a:p>
          <a:p>
            <a:pPr fontAlgn="base"/>
            <a:r>
              <a:rPr lang="it-IT" dirty="0">
                <a:solidFill>
                  <a:schemeClr val="bg1"/>
                </a:solidFill>
              </a:rPr>
              <a:t>2. comunicazione nelle lingue straniere</a:t>
            </a:r>
          </a:p>
          <a:p>
            <a:pPr fontAlgn="base"/>
            <a:r>
              <a:rPr lang="it-IT" dirty="0">
                <a:solidFill>
                  <a:schemeClr val="bg1"/>
                </a:solidFill>
              </a:rPr>
              <a:t>3. competenza matematica e competenze di base in scienza e tecnologia</a:t>
            </a:r>
          </a:p>
          <a:p>
            <a:pPr fontAlgn="base"/>
            <a:r>
              <a:rPr lang="it-IT" dirty="0">
                <a:solidFill>
                  <a:schemeClr val="bg1"/>
                </a:solidFill>
              </a:rPr>
              <a:t>4. competenza digitale</a:t>
            </a:r>
          </a:p>
          <a:p>
            <a:pPr fontAlgn="base"/>
            <a:r>
              <a:rPr lang="it-IT" dirty="0">
                <a:solidFill>
                  <a:schemeClr val="bg1"/>
                </a:solidFill>
              </a:rPr>
              <a:t>5. imparare a imparare</a:t>
            </a:r>
          </a:p>
          <a:p>
            <a:pPr fontAlgn="base"/>
            <a:r>
              <a:rPr lang="it-IT" dirty="0">
                <a:solidFill>
                  <a:schemeClr val="bg1"/>
                </a:solidFill>
              </a:rPr>
              <a:t>6. competenze interpersonali, interculturali e sociali e competenza civica</a:t>
            </a:r>
          </a:p>
          <a:p>
            <a:pPr fontAlgn="base"/>
            <a:r>
              <a:rPr lang="it-IT" dirty="0">
                <a:solidFill>
                  <a:schemeClr val="bg1"/>
                </a:solidFill>
              </a:rPr>
              <a:t>7. imprenditorialità</a:t>
            </a:r>
          </a:p>
          <a:p>
            <a:pPr fontAlgn="base"/>
            <a:r>
              <a:rPr lang="it-IT" dirty="0">
                <a:solidFill>
                  <a:schemeClr val="bg1"/>
                </a:solidFill>
              </a:rPr>
              <a:t>8. espressione culturale.</a:t>
            </a:r>
          </a:p>
          <a:p>
            <a:endParaRPr lang="it-IT" dirty="0"/>
          </a:p>
        </p:txBody>
      </p:sp>
      <p:pic>
        <p:nvPicPr>
          <p:cNvPr id="4" name="Immagine 3" descr="Flag_of_Europ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653136"/>
            <a:ext cx="3059242" cy="2038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           </a:t>
            </a:r>
            <a:r>
              <a:rPr lang="it-IT" b="1" dirty="0" smtClean="0"/>
              <a:t>PER SVILUPPARE COMPETENZE SERVONO: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3501008"/>
            <a:ext cx="8229600" cy="3356992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Ambienti di apprendimento idonei.</a:t>
            </a:r>
          </a:p>
          <a:p>
            <a:endParaRPr lang="it-IT" sz="3600" b="1" dirty="0"/>
          </a:p>
          <a:p>
            <a:endParaRPr lang="it-IT" sz="3600" b="1" dirty="0" smtClean="0"/>
          </a:p>
          <a:p>
            <a:r>
              <a:rPr lang="it-IT" sz="3600" b="1" dirty="0"/>
              <a:t> </a:t>
            </a:r>
            <a:r>
              <a:rPr lang="it-IT" sz="3600" b="1" dirty="0" smtClean="0"/>
              <a:t>Unità di apprendimento per competenze 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1240</TotalTime>
  <Words>314</Words>
  <Application>Microsoft Office PowerPoint</Application>
  <PresentationFormat>Presentazione su schermo (4:3)</PresentationFormat>
  <Paragraphs>76</Paragraphs>
  <Slides>12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Terra</vt:lpstr>
      <vt:lpstr>Documento di Microsoft Office Word 97 - 2003</vt:lpstr>
      <vt:lpstr>INSEGNARE PER COMPETENZE.</vt:lpstr>
      <vt:lpstr>Diapositiva 2</vt:lpstr>
      <vt:lpstr> CONCETTO DI COMPETENZA:</vt:lpstr>
      <vt:lpstr>COSA INTENDIAMO PER COMPETENZA?</vt:lpstr>
      <vt:lpstr> CONOSCENZE =</vt:lpstr>
      <vt:lpstr>ABILITA’ =</vt:lpstr>
      <vt:lpstr>Diapositiva 7</vt:lpstr>
      <vt:lpstr>Le competenze chiave della Raccomandazione del Parlamento Europeo </vt:lpstr>
      <vt:lpstr>           PER SVILUPPARE COMPETENZE SERVONO:</vt:lpstr>
      <vt:lpstr>CARATTERISTICHE DI UN AMBIENTE DI APPRENDIMENTO PER COMPETENZE:</vt:lpstr>
      <vt:lpstr>CARATTERISTICHE UNITA’ DI APPRENDIMENTO PER COMPETENZE:</vt:lpstr>
      <vt:lpstr>Diapositiva 12</vt:lpstr>
    </vt:vector>
  </TitlesOfParts>
  <Company>BASTARDS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Pasquale</dc:creator>
  <cp:lastModifiedBy>Pasquale</cp:lastModifiedBy>
  <cp:revision>38</cp:revision>
  <dcterms:created xsi:type="dcterms:W3CDTF">2017-06-23T13:52:26Z</dcterms:created>
  <dcterms:modified xsi:type="dcterms:W3CDTF">2017-06-27T15:21:56Z</dcterms:modified>
</cp:coreProperties>
</file>