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2"/>
  </p:notesMasterIdLst>
  <p:sldIdLst>
    <p:sldId id="256" r:id="rId3"/>
    <p:sldId id="273" r:id="rId4"/>
    <p:sldId id="269" r:id="rId5"/>
    <p:sldId id="268" r:id="rId6"/>
    <p:sldId id="267" r:id="rId7"/>
    <p:sldId id="266" r:id="rId8"/>
    <p:sldId id="264" r:id="rId9"/>
    <p:sldId id="271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zione" id="{E75E278A-FF0E-49A4-B170-79828D63BBAD}">
          <p14:sldIdLst>
            <p14:sldId id="256"/>
            <p14:sldId id="273"/>
          </p14:sldIdLst>
        </p14:section>
        <p14:section name="Progettare. Catturare l'attenzione. Collaborare." id="{B9B51309-D148-4332-87C2-07BE32FBCA3B}">
          <p14:sldIdLst>
            <p14:sldId id="269"/>
            <p14:sldId id="268"/>
            <p14:sldId id="267"/>
            <p14:sldId id="266"/>
            <p14:sldId id="264"/>
            <p14:sldId id="271"/>
            <p14:sldId id="270"/>
          </p14:sldIdLst>
        </p14:section>
        <p14:section name="Ulteriori informazioni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Autore" initials="A" lastIdx="0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5A2"/>
    <a:srgbClr val="D2B4A6"/>
    <a:srgbClr val="734F29"/>
    <a:srgbClr val="D24726"/>
    <a:srgbClr val="DD462F"/>
    <a:srgbClr val="AEB785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597" autoAdjust="0"/>
  </p:normalViewPr>
  <p:slideViewPr>
    <p:cSldViewPr snapToGrid="0">
      <p:cViewPr varScale="1">
        <p:scale>
          <a:sx n="66" d="100"/>
          <a:sy n="66" d="100"/>
        </p:scale>
        <p:origin x="9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27EEC6-1597-4818-AC50-A1310D2B2D6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90A43B2-B2C9-4851-8149-5A6D59E2EC2F}">
      <dgm:prSet phldrT="[Testo]" custT="1"/>
      <dgm:spPr>
        <a:solidFill>
          <a:schemeClr val="accent4"/>
        </a:solidFill>
      </dgm:spPr>
      <dgm:t>
        <a:bodyPr/>
        <a:lstStyle/>
        <a:p>
          <a:r>
            <a:rPr lang="it-IT" sz="3600" dirty="0" smtClean="0"/>
            <a:t>Imparare a fare</a:t>
          </a:r>
          <a:endParaRPr lang="it-IT" sz="3600" dirty="0"/>
        </a:p>
      </dgm:t>
    </dgm:pt>
    <dgm:pt modelId="{CCECF5F1-A302-47BA-A55C-AA91DBB16FF5}" type="parTrans" cxnId="{0F5A1308-9E2E-4AA8-AA02-F894EFD983E4}">
      <dgm:prSet/>
      <dgm:spPr/>
      <dgm:t>
        <a:bodyPr/>
        <a:lstStyle/>
        <a:p>
          <a:endParaRPr lang="it-IT"/>
        </a:p>
      </dgm:t>
    </dgm:pt>
    <dgm:pt modelId="{51931ADA-D2DE-4CAB-9E2C-3963A17E5CCC}" type="sibTrans" cxnId="{0F5A1308-9E2E-4AA8-AA02-F894EFD983E4}">
      <dgm:prSet/>
      <dgm:spPr/>
      <dgm:t>
        <a:bodyPr/>
        <a:lstStyle/>
        <a:p>
          <a:endParaRPr lang="it-IT"/>
        </a:p>
      </dgm:t>
    </dgm:pt>
    <dgm:pt modelId="{400D1C3D-2AC6-4A74-8425-8A95CB0CB4A9}">
      <dgm:prSet phldrT="[Testo]" custT="1"/>
      <dgm:spPr>
        <a:solidFill>
          <a:srgbClr val="00B0F0"/>
        </a:solidFill>
      </dgm:spPr>
      <dgm:t>
        <a:bodyPr/>
        <a:lstStyle/>
        <a:p>
          <a:r>
            <a:rPr lang="it-IT" sz="3600" dirty="0" smtClean="0"/>
            <a:t>Imparare ad essere</a:t>
          </a:r>
          <a:endParaRPr lang="it-IT" sz="3600" dirty="0"/>
        </a:p>
      </dgm:t>
    </dgm:pt>
    <dgm:pt modelId="{C23F43BF-C79C-40EA-A227-33DA9DEE50C9}" type="parTrans" cxnId="{3422E0C2-645A-4A5B-BA06-E103C48ACABA}">
      <dgm:prSet/>
      <dgm:spPr/>
      <dgm:t>
        <a:bodyPr/>
        <a:lstStyle/>
        <a:p>
          <a:endParaRPr lang="it-IT"/>
        </a:p>
      </dgm:t>
    </dgm:pt>
    <dgm:pt modelId="{2DD8C537-BAB9-4530-9B41-9FD4EBD9FAA8}" type="sibTrans" cxnId="{3422E0C2-645A-4A5B-BA06-E103C48ACABA}">
      <dgm:prSet/>
      <dgm:spPr/>
      <dgm:t>
        <a:bodyPr/>
        <a:lstStyle/>
        <a:p>
          <a:endParaRPr lang="it-IT"/>
        </a:p>
      </dgm:t>
    </dgm:pt>
    <dgm:pt modelId="{396853F5-BC0C-4E10-81EB-93886A590844}">
      <dgm:prSet phldrT="[Testo]" custT="1"/>
      <dgm:spPr>
        <a:solidFill>
          <a:srgbClr val="7030A0"/>
        </a:solidFill>
      </dgm:spPr>
      <dgm:t>
        <a:bodyPr/>
        <a:lstStyle/>
        <a:p>
          <a:r>
            <a:rPr lang="it-IT" sz="3600" dirty="0" smtClean="0"/>
            <a:t>Imparare a conoscere</a:t>
          </a:r>
          <a:endParaRPr lang="it-IT" sz="3600" dirty="0"/>
        </a:p>
      </dgm:t>
    </dgm:pt>
    <dgm:pt modelId="{923B0C7C-3FE2-485C-8D4C-B89A764E707A}" type="parTrans" cxnId="{3AC1CBDF-7B2F-4526-930B-85F7DD91D4CE}">
      <dgm:prSet/>
      <dgm:spPr/>
      <dgm:t>
        <a:bodyPr/>
        <a:lstStyle/>
        <a:p>
          <a:endParaRPr lang="it-IT"/>
        </a:p>
      </dgm:t>
    </dgm:pt>
    <dgm:pt modelId="{11F3DA7E-156C-4D7C-ADA5-D2DD0F48A079}" type="sibTrans" cxnId="{3AC1CBDF-7B2F-4526-930B-85F7DD91D4CE}">
      <dgm:prSet/>
      <dgm:spPr/>
      <dgm:t>
        <a:bodyPr/>
        <a:lstStyle/>
        <a:p>
          <a:endParaRPr lang="it-IT"/>
        </a:p>
      </dgm:t>
    </dgm:pt>
    <dgm:pt modelId="{E9C1AB3A-BF17-48AE-B164-D3712C9EFB25}">
      <dgm:prSet phldrT="[Testo]" custT="1"/>
      <dgm:spPr>
        <a:solidFill>
          <a:schemeClr val="accent2"/>
        </a:solidFill>
      </dgm:spPr>
      <dgm:t>
        <a:bodyPr/>
        <a:lstStyle/>
        <a:p>
          <a:r>
            <a:rPr lang="it-IT" sz="3600" dirty="0" smtClean="0"/>
            <a:t>Imparare a vivere insieme</a:t>
          </a:r>
          <a:endParaRPr lang="it-IT" sz="3600" dirty="0"/>
        </a:p>
      </dgm:t>
    </dgm:pt>
    <dgm:pt modelId="{28A15FD7-A5FD-4244-8776-CEA346164CBD}" type="parTrans" cxnId="{C88996EB-399C-459E-90D0-07E7CE1EEC86}">
      <dgm:prSet/>
      <dgm:spPr/>
      <dgm:t>
        <a:bodyPr/>
        <a:lstStyle/>
        <a:p>
          <a:endParaRPr lang="it-IT"/>
        </a:p>
      </dgm:t>
    </dgm:pt>
    <dgm:pt modelId="{D4260742-E4FD-4653-9554-A8E2C04F8AC3}" type="sibTrans" cxnId="{C88996EB-399C-459E-90D0-07E7CE1EEC86}">
      <dgm:prSet/>
      <dgm:spPr/>
      <dgm:t>
        <a:bodyPr/>
        <a:lstStyle/>
        <a:p>
          <a:endParaRPr lang="it-IT"/>
        </a:p>
      </dgm:t>
    </dgm:pt>
    <dgm:pt modelId="{86F1E0C3-EEB9-49B3-8251-DA075EBD159F}" type="pres">
      <dgm:prSet presAssocID="{2027EEC6-1597-4818-AC50-A1310D2B2D6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B4ADDDE-3921-450F-91FF-D51E4BBCB03E}" type="pres">
      <dgm:prSet presAssocID="{590A43B2-B2C9-4851-8149-5A6D59E2EC2F}" presName="node" presStyleLbl="node1" presStyleIdx="0" presStyleCnt="4" custScaleX="51479" custScaleY="30407" custLinFactNeighborX="-18223" custLinFactNeighborY="7456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DCBB0B3-5577-4292-878C-38B4917FA249}" type="pres">
      <dgm:prSet presAssocID="{51931ADA-D2DE-4CAB-9E2C-3963A17E5CCC}" presName="sibTrans" presStyleCnt="0"/>
      <dgm:spPr/>
    </dgm:pt>
    <dgm:pt modelId="{630C8FF3-0D7F-46CB-90BC-20B365A3FE06}" type="pres">
      <dgm:prSet presAssocID="{400D1C3D-2AC6-4A74-8425-8A95CB0CB4A9}" presName="node" presStyleLbl="node1" presStyleIdx="1" presStyleCnt="4" custScaleX="66540" custScaleY="29080" custLinFactNeighborX="32594" custLinFactNeighborY="7739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C6820C4-9FC3-4FA5-BAB1-BAA44D6F8E20}" type="pres">
      <dgm:prSet presAssocID="{2DD8C537-BAB9-4530-9B41-9FD4EBD9FAA8}" presName="sibTrans" presStyleCnt="0"/>
      <dgm:spPr/>
    </dgm:pt>
    <dgm:pt modelId="{BF61B139-4C49-4D5C-AED5-1CD6D842C6FB}" type="pres">
      <dgm:prSet presAssocID="{396853F5-BC0C-4E10-81EB-93886A590844}" presName="node" presStyleLbl="node1" presStyleIdx="2" presStyleCnt="4" custScaleY="52208" custLinFactNeighborX="-46014" custLinFactNeighborY="6789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3925C2D-1B42-4A0B-8CD4-EA07CCFF3D50}" type="pres">
      <dgm:prSet presAssocID="{11F3DA7E-156C-4D7C-ADA5-D2DD0F48A079}" presName="sibTrans" presStyleCnt="0"/>
      <dgm:spPr/>
    </dgm:pt>
    <dgm:pt modelId="{9ED4A4A3-9C23-4F6D-888E-3E4C03DA9B7C}" type="pres">
      <dgm:prSet presAssocID="{E9C1AB3A-BF17-48AE-B164-D3712C9EFB25}" presName="node" presStyleLbl="node1" presStyleIdx="3" presStyleCnt="4" custScaleY="53883" custLinFactNeighborX="41360" custLinFactNeighborY="-132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AC1CBDF-7B2F-4526-930B-85F7DD91D4CE}" srcId="{2027EEC6-1597-4818-AC50-A1310D2B2D6E}" destId="{396853F5-BC0C-4E10-81EB-93886A590844}" srcOrd="2" destOrd="0" parTransId="{923B0C7C-3FE2-485C-8D4C-B89A764E707A}" sibTransId="{11F3DA7E-156C-4D7C-ADA5-D2DD0F48A079}"/>
    <dgm:cxn modelId="{E57EA933-6290-4140-8A39-1F492E9E3C50}" type="presOf" srcId="{396853F5-BC0C-4E10-81EB-93886A590844}" destId="{BF61B139-4C49-4D5C-AED5-1CD6D842C6FB}" srcOrd="0" destOrd="0" presId="urn:microsoft.com/office/officeart/2005/8/layout/default"/>
    <dgm:cxn modelId="{3422E0C2-645A-4A5B-BA06-E103C48ACABA}" srcId="{2027EEC6-1597-4818-AC50-A1310D2B2D6E}" destId="{400D1C3D-2AC6-4A74-8425-8A95CB0CB4A9}" srcOrd="1" destOrd="0" parTransId="{C23F43BF-C79C-40EA-A227-33DA9DEE50C9}" sibTransId="{2DD8C537-BAB9-4530-9B41-9FD4EBD9FAA8}"/>
    <dgm:cxn modelId="{C88996EB-399C-459E-90D0-07E7CE1EEC86}" srcId="{2027EEC6-1597-4818-AC50-A1310D2B2D6E}" destId="{E9C1AB3A-BF17-48AE-B164-D3712C9EFB25}" srcOrd="3" destOrd="0" parTransId="{28A15FD7-A5FD-4244-8776-CEA346164CBD}" sibTransId="{D4260742-E4FD-4653-9554-A8E2C04F8AC3}"/>
    <dgm:cxn modelId="{7F7D9208-87F9-4263-B0ED-B64F481D04C6}" type="presOf" srcId="{E9C1AB3A-BF17-48AE-B164-D3712C9EFB25}" destId="{9ED4A4A3-9C23-4F6D-888E-3E4C03DA9B7C}" srcOrd="0" destOrd="0" presId="urn:microsoft.com/office/officeart/2005/8/layout/default"/>
    <dgm:cxn modelId="{ED706C5E-0870-42C9-B40A-4C141818E82F}" type="presOf" srcId="{400D1C3D-2AC6-4A74-8425-8A95CB0CB4A9}" destId="{630C8FF3-0D7F-46CB-90BC-20B365A3FE06}" srcOrd="0" destOrd="0" presId="urn:microsoft.com/office/officeart/2005/8/layout/default"/>
    <dgm:cxn modelId="{09571B1F-0022-4E8B-BD65-08B4A0166B7F}" type="presOf" srcId="{590A43B2-B2C9-4851-8149-5A6D59E2EC2F}" destId="{4B4ADDDE-3921-450F-91FF-D51E4BBCB03E}" srcOrd="0" destOrd="0" presId="urn:microsoft.com/office/officeart/2005/8/layout/default"/>
    <dgm:cxn modelId="{E7D5D897-F311-455E-981E-E8CB27347340}" type="presOf" srcId="{2027EEC6-1597-4818-AC50-A1310D2B2D6E}" destId="{86F1E0C3-EEB9-49B3-8251-DA075EBD159F}" srcOrd="0" destOrd="0" presId="urn:microsoft.com/office/officeart/2005/8/layout/default"/>
    <dgm:cxn modelId="{0F5A1308-9E2E-4AA8-AA02-F894EFD983E4}" srcId="{2027EEC6-1597-4818-AC50-A1310D2B2D6E}" destId="{590A43B2-B2C9-4851-8149-5A6D59E2EC2F}" srcOrd="0" destOrd="0" parTransId="{CCECF5F1-A302-47BA-A55C-AA91DBB16FF5}" sibTransId="{51931ADA-D2DE-4CAB-9E2C-3963A17E5CCC}"/>
    <dgm:cxn modelId="{B3EBD078-B136-4133-B70E-570EA2618800}" type="presParOf" srcId="{86F1E0C3-EEB9-49B3-8251-DA075EBD159F}" destId="{4B4ADDDE-3921-450F-91FF-D51E4BBCB03E}" srcOrd="0" destOrd="0" presId="urn:microsoft.com/office/officeart/2005/8/layout/default"/>
    <dgm:cxn modelId="{43DF57D1-84E3-4464-AD9A-C450FE1310C6}" type="presParOf" srcId="{86F1E0C3-EEB9-49B3-8251-DA075EBD159F}" destId="{5DCBB0B3-5577-4292-878C-38B4917FA249}" srcOrd="1" destOrd="0" presId="urn:microsoft.com/office/officeart/2005/8/layout/default"/>
    <dgm:cxn modelId="{B1FD1556-A8BA-4473-B771-241474BB32BF}" type="presParOf" srcId="{86F1E0C3-EEB9-49B3-8251-DA075EBD159F}" destId="{630C8FF3-0D7F-46CB-90BC-20B365A3FE06}" srcOrd="2" destOrd="0" presId="urn:microsoft.com/office/officeart/2005/8/layout/default"/>
    <dgm:cxn modelId="{54C267B7-8A90-4009-99CC-2C77967DD323}" type="presParOf" srcId="{86F1E0C3-EEB9-49B3-8251-DA075EBD159F}" destId="{FC6820C4-9FC3-4FA5-BAB1-BAA44D6F8E20}" srcOrd="3" destOrd="0" presId="urn:microsoft.com/office/officeart/2005/8/layout/default"/>
    <dgm:cxn modelId="{E14E1B07-7B2B-4072-B457-98EBB2A50402}" type="presParOf" srcId="{86F1E0C3-EEB9-49B3-8251-DA075EBD159F}" destId="{BF61B139-4C49-4D5C-AED5-1CD6D842C6FB}" srcOrd="4" destOrd="0" presId="urn:microsoft.com/office/officeart/2005/8/layout/default"/>
    <dgm:cxn modelId="{CA2A088F-F8ED-4243-94DA-BEC8E789FEB8}" type="presParOf" srcId="{86F1E0C3-EEB9-49B3-8251-DA075EBD159F}" destId="{33925C2D-1B42-4A0B-8CD4-EA07CCFF3D50}" srcOrd="5" destOrd="0" presId="urn:microsoft.com/office/officeart/2005/8/layout/default"/>
    <dgm:cxn modelId="{B2385D2E-443F-4C34-82D7-25335F3F8BAC}" type="presParOf" srcId="{86F1E0C3-EEB9-49B3-8251-DA075EBD159F}" destId="{9ED4A4A3-9C23-4F6D-888E-3E4C03DA9B7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4ADDDE-3921-450F-91FF-D51E4BBCB03E}">
      <dsp:nvSpPr>
        <dsp:cNvPr id="0" name=""/>
        <dsp:cNvSpPr/>
      </dsp:nvSpPr>
      <dsp:spPr>
        <a:xfrm>
          <a:off x="899547" y="2804447"/>
          <a:ext cx="3222247" cy="1141967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Imparare a fare</a:t>
          </a:r>
          <a:endParaRPr lang="it-IT" sz="3600" kern="1200" dirty="0"/>
        </a:p>
      </dsp:txBody>
      <dsp:txXfrm>
        <a:off x="899547" y="2804447"/>
        <a:ext cx="3222247" cy="1141967"/>
      </dsp:txXfrm>
    </dsp:sp>
    <dsp:sp modelId="{630C8FF3-0D7F-46CB-90BC-20B365A3FE06}">
      <dsp:nvSpPr>
        <dsp:cNvPr id="0" name=""/>
        <dsp:cNvSpPr/>
      </dsp:nvSpPr>
      <dsp:spPr>
        <a:xfrm>
          <a:off x="7928541" y="2935687"/>
          <a:ext cx="4164967" cy="1092130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Imparare ad essere</a:t>
          </a:r>
          <a:endParaRPr lang="it-IT" sz="3600" kern="1200" dirty="0"/>
        </a:p>
      </dsp:txBody>
      <dsp:txXfrm>
        <a:off x="7928541" y="2935687"/>
        <a:ext cx="4164967" cy="1092130"/>
      </dsp:txXfrm>
    </dsp:sp>
    <dsp:sp modelId="{BF61B139-4C49-4D5C-AED5-1CD6D842C6FB}">
      <dsp:nvSpPr>
        <dsp:cNvPr id="0" name=""/>
        <dsp:cNvSpPr/>
      </dsp:nvSpPr>
      <dsp:spPr>
        <a:xfrm>
          <a:off x="36915" y="4321850"/>
          <a:ext cx="6259344" cy="196072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Imparare a conoscere</a:t>
          </a:r>
          <a:endParaRPr lang="it-IT" sz="3600" kern="1200" dirty="0"/>
        </a:p>
      </dsp:txBody>
      <dsp:txXfrm>
        <a:off x="36915" y="4321850"/>
        <a:ext cx="6259344" cy="1960727"/>
      </dsp:txXfrm>
    </dsp:sp>
    <dsp:sp modelId="{9ED4A4A3-9C23-4F6D-888E-3E4C03DA9B7C}">
      <dsp:nvSpPr>
        <dsp:cNvPr id="0" name=""/>
        <dsp:cNvSpPr/>
      </dsp:nvSpPr>
      <dsp:spPr>
        <a:xfrm>
          <a:off x="5505955" y="4309069"/>
          <a:ext cx="6259344" cy="202363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Imparare a vivere insieme</a:t>
          </a:r>
          <a:endParaRPr lang="it-IT" sz="3600" kern="1200" dirty="0"/>
        </a:p>
      </dsp:txBody>
      <dsp:txXfrm>
        <a:off x="5505955" y="4309069"/>
        <a:ext cx="6259344" cy="202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DF61EA0F-A667-4B49-8422-0062BC55E249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mtClean="0"/>
              <a:t>Fare clic per modificare stili del testo dello schema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mtClean="0"/>
              <a:t>Secondo livello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mtClean="0"/>
              <a:t>Terzo livello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mtClean="0"/>
              <a:t>Quarto livello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mtClean="0"/>
              <a:t>Fare clic per modificare stili del testo dello schema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mtClean="0"/>
              <a:t>Secondo livello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mtClean="0"/>
              <a:t>Terzo livello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mtClean="0"/>
              <a:t>Quarto livello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mtClean="0"/>
              <a:t>Fare clic per modificare stili del testo dello schema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mtClean="0"/>
              <a:t>Secondo livello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mtClean="0"/>
              <a:t>Terzo livello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mtClean="0"/>
              <a:t>Quarto livello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mtClean="0"/>
              <a:t>Fare clic per modificare stili del testo dello schema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mtClean="0"/>
              <a:t>Secondo livello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mtClean="0"/>
              <a:t>Terzo livello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mtClean="0"/>
              <a:t>Quarto livello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mtClean="0"/>
              <a:t>Fare clic per modificare stili del testo dello schema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mtClean="0"/>
              <a:t>Secondo livello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mtClean="0"/>
              <a:t>Terzo livello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mtClean="0"/>
              <a:t>Quarto livello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88256" y="400402"/>
            <a:ext cx="11357002" cy="2387600"/>
          </a:xfrm>
        </p:spPr>
        <p:txBody>
          <a:bodyPr>
            <a:normAutofit/>
          </a:bodyPr>
          <a:lstStyle/>
          <a:p>
            <a:r>
              <a:rPr lang="it-IT" noProof="1"/>
              <a:t> </a:t>
            </a:r>
            <a:r>
              <a:rPr lang="it-IT" noProof="1" smtClean="0"/>
              <a:t>       EAS NELLA </a:t>
            </a:r>
            <a:r>
              <a:rPr lang="it-IT" noProof="1"/>
              <a:t>DIDATTICA</a:t>
            </a:r>
            <a:br>
              <a:rPr lang="it-IT" noProof="1"/>
            </a:br>
            <a:r>
              <a:rPr lang="it-IT" sz="3100" noProof="1"/>
              <a:t>          ITC “L. PALMA” CORIGLIANO CALABRO (CS) Scuola Polo per la Formzione Ambito 005 Calabria Ambito Territoriale 3 </a:t>
            </a:r>
            <a:r>
              <a:rPr lang="it-IT" sz="3100" noProof="1" smtClean="0"/>
              <a:t>–Cosenza</a:t>
            </a:r>
            <a:br>
              <a:rPr lang="it-IT" sz="3100" noProof="1" smtClean="0"/>
            </a:br>
            <a:endParaRPr lang="it-IT" sz="3100" noProof="1"/>
          </a:p>
        </p:txBody>
      </p:sp>
      <p:sp>
        <p:nvSpPr>
          <p:cNvPr id="3" name="Rettangolo 2"/>
          <p:cNvSpPr/>
          <p:nvPr/>
        </p:nvSpPr>
        <p:spPr>
          <a:xfrm>
            <a:off x="2438402" y="3294744"/>
            <a:ext cx="60311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400" dirty="0"/>
              <a:t>Laboratorio U.F.1-S6-L2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78971" y="362856"/>
            <a:ext cx="52686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 smtClean="0"/>
              <a:t>Finalità del corso</a:t>
            </a:r>
            <a:endParaRPr lang="it-IT" sz="3600" dirty="0"/>
          </a:p>
        </p:txBody>
      </p:sp>
      <p:sp>
        <p:nvSpPr>
          <p:cNvPr id="3" name="Rettangolo 2"/>
          <p:cNvSpPr/>
          <p:nvPr/>
        </p:nvSpPr>
        <p:spPr>
          <a:xfrm>
            <a:off x="232228" y="841606"/>
            <a:ext cx="1124857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Gli EAS </a:t>
            </a:r>
            <a:r>
              <a:rPr lang="it-IT" sz="2800" dirty="0" smtClean="0"/>
              <a:t>:</a:t>
            </a:r>
          </a:p>
          <a:p>
            <a:r>
              <a:rPr lang="it-IT" sz="2800" dirty="0" smtClean="0"/>
              <a:t>Sono episodi</a:t>
            </a:r>
            <a:r>
              <a:rPr lang="it-IT" sz="2800" dirty="0"/>
              <a:t>,</a:t>
            </a:r>
            <a:r>
              <a:rPr lang="it-IT" sz="2800" dirty="0" smtClean="0"/>
              <a:t> unità </a:t>
            </a:r>
            <a:r>
              <a:rPr lang="it-IT" sz="2800" dirty="0"/>
              <a:t>didattiche minime, </a:t>
            </a:r>
            <a:r>
              <a:rPr lang="it-IT" sz="2800" dirty="0" smtClean="0"/>
              <a:t>essenziale per costruire la didattica 2.0,(compito di realtà) per cui, si attua: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it-IT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it-IT" sz="2400" dirty="0"/>
              <a:t> metodo</a:t>
            </a:r>
            <a:r>
              <a:rPr lang="it-IT" sz="2400" dirty="0" smtClean="0"/>
              <a:t>, per stimolare </a:t>
            </a:r>
            <a:r>
              <a:rPr lang="it-IT" sz="2400" dirty="0"/>
              <a:t>negli studenti un processo di </a:t>
            </a:r>
            <a:r>
              <a:rPr lang="it-IT" sz="2400" dirty="0" smtClean="0"/>
              <a:t>attivazione(toccare con mano la realtà),  </a:t>
            </a:r>
            <a:r>
              <a:rPr lang="it-IT" sz="2400" dirty="0"/>
              <a:t>di </a:t>
            </a:r>
            <a:r>
              <a:rPr lang="it-IT" sz="2400" dirty="0" err="1"/>
              <a:t>problem</a:t>
            </a:r>
            <a:r>
              <a:rPr lang="it-IT" sz="2400" dirty="0"/>
              <a:t> </a:t>
            </a:r>
            <a:r>
              <a:rPr lang="it-IT" sz="2400" dirty="0" err="1"/>
              <a:t>solving</a:t>
            </a:r>
            <a:r>
              <a:rPr lang="it-IT" sz="2400" dirty="0" smtClean="0"/>
              <a:t>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it-IT" sz="2400" dirty="0" smtClean="0"/>
              <a:t>  </a:t>
            </a:r>
            <a:r>
              <a:rPr lang="it-IT" sz="2400" dirty="0"/>
              <a:t>ipotesi da verificare con l’aiuto dell’insegnante e aiuta i ragazzi ad essere protagonisti del proprio apprendimento </a:t>
            </a:r>
            <a:r>
              <a:rPr lang="it-IT" sz="2400" dirty="0" smtClean="0"/>
              <a:t>utilizzando </a:t>
            </a:r>
            <a:r>
              <a:rPr lang="it-IT" sz="2400" dirty="0"/>
              <a:t>abilità, preconoscenze, risorse personali e competenze</a:t>
            </a:r>
            <a:r>
              <a:rPr lang="it-IT" sz="2400" dirty="0" smtClean="0"/>
              <a:t>.</a:t>
            </a:r>
          </a:p>
          <a:p>
            <a:r>
              <a:rPr lang="it-IT" sz="2400" dirty="0" smtClean="0"/>
              <a:t> </a:t>
            </a:r>
            <a:r>
              <a:rPr lang="it-IT" sz="2400" dirty="0"/>
              <a:t>Dal punto di vista dell’insegnante, </a:t>
            </a:r>
            <a:endParaRPr lang="it-IT" sz="24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it-IT" sz="2400" dirty="0" smtClean="0"/>
              <a:t>- </a:t>
            </a:r>
            <a:r>
              <a:rPr lang="it-IT" sz="2400" dirty="0"/>
              <a:t>valorizza il suo ruolo quale regista del processo didattico: parlando meno (nella 1a fase) e parlando dopo (nella 3 a </a:t>
            </a:r>
            <a:r>
              <a:rPr lang="it-IT" sz="2400" dirty="0" smtClean="0"/>
              <a:t>fase</a:t>
            </a:r>
            <a:r>
              <a:rPr lang="it-IT" sz="2400" dirty="0"/>
              <a:t>), </a:t>
            </a:r>
            <a:endParaRPr lang="it-IT" sz="24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it-IT" sz="2400" dirty="0" smtClean="0"/>
              <a:t>economizza </a:t>
            </a:r>
            <a:r>
              <a:rPr lang="it-IT" sz="2400" dirty="0"/>
              <a:t>e rende più efficace il suo stare in aula, lascia spazio agli studenti dando loro la possibilità di fare esperienza del sapere in maniera attiva.</a:t>
            </a:r>
          </a:p>
          <a:p>
            <a:endParaRPr lang="it-IT" sz="2800" dirty="0" smtClean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930407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705154"/>
            <a:ext cx="5598000" cy="4447761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endParaRPr lang="it-IT" noProof="1"/>
          </a:p>
          <a:p>
            <a:pPr>
              <a:lnSpc>
                <a:spcPct val="160000"/>
              </a:lnSpc>
            </a:pPr>
            <a:endParaRPr lang="it-IT" noProof="1"/>
          </a:p>
        </p:txBody>
      </p:sp>
      <p:sp>
        <p:nvSpPr>
          <p:cNvPr id="7" name="Rettangolo 6"/>
          <p:cNvSpPr/>
          <p:nvPr/>
        </p:nvSpPr>
        <p:spPr>
          <a:xfrm>
            <a:off x="702746" y="0"/>
            <a:ext cx="108896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/>
              <a:t>Negli ultimi anni è subentrato un nuovo modo di fare didattica, EAS </a:t>
            </a:r>
            <a:r>
              <a:rPr lang="it-IT" sz="3200" dirty="0" smtClean="0"/>
              <a:t>(</a:t>
            </a:r>
            <a:r>
              <a:rPr lang="it-IT" sz="3200" dirty="0"/>
              <a:t>Episodio di apprendimento situato) </a:t>
            </a:r>
            <a:endParaRPr lang="it-IT" sz="3200" dirty="0" smtClean="0"/>
          </a:p>
          <a:p>
            <a:endParaRPr lang="it-IT" sz="3200" dirty="0"/>
          </a:p>
        </p:txBody>
      </p:sp>
      <p:sp>
        <p:nvSpPr>
          <p:cNvPr id="2" name="Rettangolo 1"/>
          <p:cNvSpPr/>
          <p:nvPr/>
        </p:nvSpPr>
        <p:spPr>
          <a:xfrm>
            <a:off x="446337" y="1705154"/>
            <a:ext cx="470532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DIDATTICA TRADIZIONALE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l</a:t>
            </a:r>
            <a:r>
              <a:rPr lang="it-IT" sz="2400" dirty="0" smtClean="0"/>
              <a:t>ezioni </a:t>
            </a:r>
            <a:r>
              <a:rPr lang="it-IT" sz="2400" dirty="0"/>
              <a:t>frontali </a:t>
            </a:r>
            <a:endParaRPr lang="it-IT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/>
              <a:t>lavagna </a:t>
            </a:r>
            <a:r>
              <a:rPr lang="it-IT" sz="2400" dirty="0"/>
              <a:t>tradizionale </a:t>
            </a:r>
            <a:endParaRPr lang="it-IT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/>
              <a:t>libri </a:t>
            </a:r>
            <a:r>
              <a:rPr lang="it-IT" sz="2400" dirty="0"/>
              <a:t>di testo cartacei </a:t>
            </a:r>
            <a:endParaRPr lang="it-IT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/>
              <a:t>quaderno </a:t>
            </a:r>
            <a:r>
              <a:rPr lang="it-IT" sz="2400" dirty="0"/>
              <a:t>e appunti </a:t>
            </a:r>
            <a:endParaRPr lang="it-IT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/>
              <a:t>compiti </a:t>
            </a:r>
            <a:r>
              <a:rPr lang="it-IT" sz="2400" dirty="0"/>
              <a:t>a casa dettati o fotocopiati </a:t>
            </a:r>
            <a:endParaRPr lang="it-IT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/>
              <a:t>esercitazioni </a:t>
            </a:r>
            <a:r>
              <a:rPr lang="it-IT" sz="2400" dirty="0"/>
              <a:t>e verifiche scritte </a:t>
            </a:r>
            <a:endParaRPr lang="it-IT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/>
              <a:t>dubbi </a:t>
            </a:r>
            <a:r>
              <a:rPr lang="it-IT" sz="2400" dirty="0"/>
              <a:t>o argomenti non chiari possono essere chiariti solo in  classe (o a scuola) </a:t>
            </a:r>
            <a:endParaRPr lang="it-IT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/>
              <a:t>Approfondimenti </a:t>
            </a:r>
            <a:r>
              <a:rPr lang="it-IT" sz="2400" dirty="0"/>
              <a:t>o ricerche svolte solo a casa</a:t>
            </a:r>
          </a:p>
        </p:txBody>
      </p:sp>
      <p:sp>
        <p:nvSpPr>
          <p:cNvPr id="5" name="Rettangolo 4"/>
          <p:cNvSpPr/>
          <p:nvPr/>
        </p:nvSpPr>
        <p:spPr>
          <a:xfrm>
            <a:off x="5839894" y="1705154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400" dirty="0" smtClean="0"/>
              <a:t>DIDATTICA 2.0</a:t>
            </a:r>
            <a:endParaRPr lang="it-IT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2400" dirty="0" smtClean="0"/>
              <a:t>lezioni </a:t>
            </a:r>
            <a:r>
              <a:rPr lang="it-IT" sz="2400" dirty="0"/>
              <a:t>frontali con lavagna multimediale (LIM)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2400" dirty="0" smtClean="0"/>
              <a:t>utilizzo </a:t>
            </a:r>
            <a:r>
              <a:rPr lang="it-IT" sz="2400" dirty="0"/>
              <a:t>di </a:t>
            </a:r>
            <a:r>
              <a:rPr lang="it-IT" sz="2400" dirty="0" err="1"/>
              <a:t>tablet</a:t>
            </a:r>
            <a:r>
              <a:rPr lang="it-IT" sz="24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2400" dirty="0" smtClean="0"/>
              <a:t>libri </a:t>
            </a:r>
            <a:r>
              <a:rPr lang="it-IT" sz="2400" dirty="0"/>
              <a:t>di testo in formato pdf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2400" dirty="0" smtClean="0"/>
              <a:t>lezioni </a:t>
            </a:r>
            <a:r>
              <a:rPr lang="it-IT" sz="2400" dirty="0"/>
              <a:t>multimediali e interattive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2400" dirty="0" smtClean="0"/>
              <a:t>approfondimenti </a:t>
            </a:r>
            <a:r>
              <a:rPr lang="it-IT" sz="2400" dirty="0"/>
              <a:t>ed integrazioni al libro scaricabili </a:t>
            </a:r>
            <a:r>
              <a:rPr lang="it-IT" sz="2400" dirty="0" smtClean="0"/>
              <a:t> da </a:t>
            </a:r>
            <a:r>
              <a:rPr lang="it-IT" sz="2400" dirty="0"/>
              <a:t>Internet (o dal sito della scuola)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2400" dirty="0" smtClean="0"/>
              <a:t>appunti </a:t>
            </a:r>
            <a:r>
              <a:rPr lang="it-IT" sz="2400" dirty="0"/>
              <a:t>presi sul Tablet (e/o condivisi sul web)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2400" dirty="0" smtClean="0"/>
              <a:t>test </a:t>
            </a:r>
            <a:r>
              <a:rPr lang="it-IT" sz="2400" dirty="0"/>
              <a:t>di verifica auto valutativi</a:t>
            </a:r>
          </a:p>
        </p:txBody>
      </p:sp>
    </p:spTree>
    <p:extLst>
      <p:ext uri="{BB962C8B-B14F-4D97-AF65-F5344CB8AC3E}">
        <p14:creationId xmlns:p14="http://schemas.microsoft.com/office/powerpoint/2010/main" val="908490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574059"/>
              </p:ext>
            </p:extLst>
          </p:nvPr>
        </p:nvGraphicFramePr>
        <p:xfrm>
          <a:off x="98474" y="323558"/>
          <a:ext cx="12093526" cy="6386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0" y="323557"/>
            <a:ext cx="105085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/>
              <a:t>                  </a:t>
            </a:r>
            <a:endParaRPr lang="it-IT" sz="4400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6720" y="0"/>
            <a:ext cx="11437034" cy="2475191"/>
          </a:xfrm>
          <a:prstGeom prst="rect">
            <a:avLst/>
          </a:prstGeom>
        </p:spPr>
      </p:pic>
      <p:sp>
        <p:nvSpPr>
          <p:cNvPr id="11" name="Freccia in giù 10"/>
          <p:cNvSpPr/>
          <p:nvPr/>
        </p:nvSpPr>
        <p:spPr>
          <a:xfrm rot="3153563">
            <a:off x="4577137" y="2691362"/>
            <a:ext cx="243841" cy="13364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9088982">
            <a:off x="6552769" y="2761298"/>
            <a:ext cx="738909" cy="2001574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25628">
            <a:off x="5014318" y="2793197"/>
            <a:ext cx="764709" cy="1851346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7160168">
            <a:off x="7257543" y="2761571"/>
            <a:ext cx="690839" cy="1115787"/>
          </a:xfrm>
          <a:prstGeom prst="rect">
            <a:avLst/>
          </a:prstGeom>
        </p:spPr>
      </p:pic>
      <p:sp>
        <p:nvSpPr>
          <p:cNvPr id="15" name="Parentesi graffa chiusa 14"/>
          <p:cNvSpPr/>
          <p:nvPr/>
        </p:nvSpPr>
        <p:spPr>
          <a:xfrm rot="16200000">
            <a:off x="5915229" y="1710446"/>
            <a:ext cx="511853" cy="2222695"/>
          </a:xfrm>
          <a:prstGeom prst="rightBrace">
            <a:avLst>
              <a:gd name="adj1" fmla="val 52307"/>
              <a:gd name="adj2" fmla="val 5051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230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385481" y="661850"/>
            <a:ext cx="112596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                                     E</a:t>
            </a:r>
            <a:r>
              <a:rPr lang="it-IT" sz="2800" dirty="0"/>
              <a:t>’ suddiviso in  3 </a:t>
            </a:r>
            <a:r>
              <a:rPr lang="it-IT" sz="2800" dirty="0" smtClean="0"/>
              <a:t>fasi: </a:t>
            </a:r>
          </a:p>
          <a:p>
            <a:endParaRPr lang="it-IT" dirty="0"/>
          </a:p>
          <a:p>
            <a:endParaRPr lang="it-IT" dirty="0" smtClean="0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06475" y="2129844"/>
            <a:ext cx="3541060" cy="3657025"/>
          </a:xfrm>
          <a:prstGeom prst="rect">
            <a:avLst/>
          </a:prstGeom>
        </p:spPr>
      </p:pic>
      <p:sp>
        <p:nvSpPr>
          <p:cNvPr id="16" name="CasellaDiTesto 15"/>
          <p:cNvSpPr txBox="1"/>
          <p:nvPr/>
        </p:nvSpPr>
        <p:spPr>
          <a:xfrm rot="17890228">
            <a:off x="-397682" y="3079375"/>
            <a:ext cx="33214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/>
              <a:t>      Fase  Preparatoria</a:t>
            </a:r>
            <a:endParaRPr lang="it-IT" sz="4400" dirty="0"/>
          </a:p>
        </p:txBody>
      </p:sp>
      <p:cxnSp>
        <p:nvCxnSpPr>
          <p:cNvPr id="6" name="Connettore 2 5"/>
          <p:cNvCxnSpPr/>
          <p:nvPr/>
        </p:nvCxnSpPr>
        <p:spPr>
          <a:xfrm flipV="1">
            <a:off x="5513645" y="2733636"/>
            <a:ext cx="1595706" cy="1082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5535712" y="3958356"/>
            <a:ext cx="1499063" cy="946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4"/>
          <p:cNvSpPr/>
          <p:nvPr/>
        </p:nvSpPr>
        <p:spPr>
          <a:xfrm>
            <a:off x="6601784" y="2369944"/>
            <a:ext cx="412306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COMUNICAZIONE 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972700" y="4548706"/>
            <a:ext cx="40907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STIMOLO/CONSEGNA. 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653963" y="3594665"/>
            <a:ext cx="20553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DOCENTE</a:t>
            </a:r>
            <a:endParaRPr lang="it-IT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55330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94540" y="2420682"/>
            <a:ext cx="4199009" cy="344275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417180">
            <a:off x="-268942" y="2626762"/>
            <a:ext cx="3066554" cy="1847248"/>
          </a:xfrm>
          <a:prstGeom prst="rect">
            <a:avLst/>
          </a:prstGeom>
        </p:spPr>
      </p:pic>
      <p:cxnSp>
        <p:nvCxnSpPr>
          <p:cNvPr id="9" name="Connettore 2 8"/>
          <p:cNvCxnSpPr/>
          <p:nvPr/>
        </p:nvCxnSpPr>
        <p:spPr>
          <a:xfrm flipV="1">
            <a:off x="5192243" y="2904565"/>
            <a:ext cx="2329159" cy="1052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V="1">
            <a:off x="5315272" y="3430979"/>
            <a:ext cx="2419857" cy="691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V="1">
            <a:off x="5351929" y="4122074"/>
            <a:ext cx="2169473" cy="174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5312428" y="4378651"/>
            <a:ext cx="1870737" cy="342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5315272" y="4572000"/>
            <a:ext cx="2267645" cy="801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17"/>
          <p:cNvSpPr/>
          <p:nvPr/>
        </p:nvSpPr>
        <p:spPr>
          <a:xfrm>
            <a:off x="5229741" y="3696168"/>
            <a:ext cx="159686" cy="10038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7149352" y="2372344"/>
            <a:ext cx="2667397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it-IT" sz="2000" b="1" cap="none" spc="0" dirty="0" smtClean="0">
              <a:ln/>
              <a:solidFill>
                <a:schemeClr val="accent4"/>
              </a:solidFill>
              <a:effectLst/>
            </a:endParaRPr>
          </a:p>
          <a:p>
            <a:pPr algn="ctr"/>
            <a:r>
              <a:rPr lang="it-IT" sz="2000" b="1" cap="none" spc="0" dirty="0" smtClean="0">
                <a:ln/>
                <a:solidFill>
                  <a:schemeClr val="accent4"/>
                </a:solidFill>
                <a:effectLst/>
              </a:rPr>
              <a:t>CONDIVISIONE</a:t>
            </a:r>
          </a:p>
          <a:p>
            <a:pPr algn="ctr"/>
            <a:endParaRPr lang="it-IT" sz="2000" b="1" dirty="0">
              <a:ln/>
              <a:solidFill>
                <a:schemeClr val="accent4"/>
              </a:solidFill>
            </a:endParaRPr>
          </a:p>
          <a:p>
            <a:pPr algn="ctr"/>
            <a:r>
              <a:rPr lang="it-IT" sz="2000" b="1" cap="none" spc="0" dirty="0" smtClean="0">
                <a:ln/>
                <a:solidFill>
                  <a:schemeClr val="accent4"/>
                </a:solidFill>
                <a:effectLst/>
              </a:rPr>
              <a:t> DISCUSSIONE</a:t>
            </a:r>
          </a:p>
          <a:p>
            <a:pPr algn="ctr"/>
            <a:endParaRPr lang="it-IT" sz="2000" b="1" cap="none" spc="0" dirty="0">
              <a:ln/>
              <a:solidFill>
                <a:schemeClr val="accent4"/>
              </a:solidFill>
              <a:effectLst/>
            </a:endParaRPr>
          </a:p>
          <a:p>
            <a:pPr algn="ctr"/>
            <a:r>
              <a:rPr lang="it-IT" sz="2000" b="1" cap="none" spc="0" dirty="0" smtClean="0">
                <a:ln/>
                <a:solidFill>
                  <a:schemeClr val="accent4"/>
                </a:solidFill>
                <a:effectLst/>
              </a:rPr>
              <a:t>COOPERAZIONE</a:t>
            </a:r>
          </a:p>
          <a:p>
            <a:pPr algn="ctr"/>
            <a:endParaRPr lang="it-IT" sz="2000" b="1" cap="none" spc="0" dirty="0">
              <a:ln/>
              <a:solidFill>
                <a:schemeClr val="accent4"/>
              </a:solidFill>
              <a:effectLst/>
            </a:endParaRPr>
          </a:p>
          <a:p>
            <a:pPr algn="ctr"/>
            <a:r>
              <a:rPr lang="it-IT" sz="2000" b="1" cap="none" spc="0" dirty="0" smtClean="0">
                <a:ln/>
                <a:solidFill>
                  <a:schemeClr val="accent4"/>
                </a:solidFill>
                <a:effectLst/>
              </a:rPr>
              <a:t>LAVORO DI GRUPPO</a:t>
            </a:r>
          </a:p>
          <a:p>
            <a:pPr algn="ctr"/>
            <a:endParaRPr lang="it-IT" sz="2000" b="1" cap="none" spc="0" dirty="0">
              <a:ln/>
              <a:solidFill>
                <a:schemeClr val="accent4"/>
              </a:solidFill>
              <a:effectLst/>
            </a:endParaRPr>
          </a:p>
          <a:p>
            <a:pPr algn="ctr"/>
            <a:r>
              <a:rPr lang="it-IT" sz="2000" b="1" cap="none" spc="0" dirty="0">
                <a:ln/>
                <a:solidFill>
                  <a:schemeClr val="accent4"/>
                </a:solidFill>
                <a:effectLst/>
              </a:rPr>
              <a:t>PRODUZIONE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3657473" y="3891241"/>
            <a:ext cx="152908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BAMBINI</a:t>
            </a:r>
            <a:endParaRPr lang="it-IT" sz="2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1156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104194" y="1939880"/>
            <a:ext cx="4646678" cy="399086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63071" y="1371601"/>
            <a:ext cx="3431999" cy="4470192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3985573" y="3473646"/>
            <a:ext cx="16315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Docente</a:t>
            </a:r>
          </a:p>
          <a:p>
            <a:endParaRPr lang="it-IT" dirty="0"/>
          </a:p>
          <a:p>
            <a:r>
              <a:rPr lang="it-IT" dirty="0"/>
              <a:t>B</a:t>
            </a:r>
            <a:r>
              <a:rPr lang="it-IT" dirty="0" smtClean="0"/>
              <a:t>ambino</a:t>
            </a:r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 flipV="1">
            <a:off x="5199553" y="2479114"/>
            <a:ext cx="2266885" cy="1181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 flipV="1">
            <a:off x="5131223" y="3497598"/>
            <a:ext cx="1644024" cy="437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V="1">
            <a:off x="5221988" y="3112226"/>
            <a:ext cx="1503948" cy="675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5325035" y="3935311"/>
            <a:ext cx="1007960" cy="237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5221988" y="4166143"/>
            <a:ext cx="1365531" cy="616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/>
          <p:cNvSpPr/>
          <p:nvPr/>
        </p:nvSpPr>
        <p:spPr>
          <a:xfrm>
            <a:off x="5015242" y="3413057"/>
            <a:ext cx="322728" cy="9333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6308340" y="2180984"/>
            <a:ext cx="5210080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crescere in conoscenza 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endParaRPr lang="it-IT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it-IT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ottimizzare la condivisione delle informazioni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endParaRPr lang="it-IT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it-IT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Puntare sulla partecipazione 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endParaRPr lang="it-IT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it-IT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orientarsi all’innovazione attraverso la trasformazione 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endParaRPr lang="it-IT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it-IT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riflettere sulla storia e apprendere dall’esperienza</a:t>
            </a:r>
            <a:endParaRPr lang="it-IT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532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772" y="1291677"/>
            <a:ext cx="10992865" cy="5566323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2833" y="108950"/>
            <a:ext cx="7968163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226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743" y="1006176"/>
            <a:ext cx="11756571" cy="600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628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 to PowerPoint_TP10292394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" id="{AF3C2725-E792-40C4-98FD-562AC06C582F}" vid="{94A984C3-3099-431C-9D91-059FD31E71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Introduzione a PowerPoint</Template>
  <TotalTime>0</TotalTime>
  <Words>326</Words>
  <Application>Microsoft Office PowerPoint</Application>
  <PresentationFormat>Widescreen</PresentationFormat>
  <Paragraphs>63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Segoe UI</vt:lpstr>
      <vt:lpstr>Segoe UI Light</vt:lpstr>
      <vt:lpstr>Wingdings</vt:lpstr>
      <vt:lpstr>Welcome to PowerPoint_TP102923943</vt:lpstr>
      <vt:lpstr>        EAS NELLA DIDATTICA           ITC “L. PALMA” CORIGLIANO CALABRO (CS) Scuola Polo per la Formzione Ambito 005 Calabria Ambito Territoriale 3 –Cosenza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2017-06-25T19:00:34Z</dcterms:created>
  <dcterms:modified xsi:type="dcterms:W3CDTF">2017-07-14T09:58:22Z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