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58" r:id="rId3"/>
    <p:sldId id="260" r:id="rId4"/>
    <p:sldId id="262" r:id="rId5"/>
    <p:sldId id="261" r:id="rId6"/>
    <p:sldId id="259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7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254F5C-5A47-4B69-8F06-D9A4267D1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A766B0-4D88-4EED-A81E-A4EF0B1C7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FF66-8741-4627-BBB6-66FC8B72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B78B24-9223-46BF-AFAC-1D068ECA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8E55FB-8E11-4DC4-8F6F-04F08327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13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30EB2-6616-424D-87F4-A6D18EA8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482216-B76B-41F1-9F10-FE9B5A548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F2E163-90BC-4B1A-8BCF-0DE87999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8AE8C1-8A39-4A57-81AE-114DF664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73AB9F-4BF9-4813-B4C6-0D7E9E66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40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91B53F-FCCD-4913-B944-558A430EA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6290E9-E747-46B1-BD8E-1AEFC4531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CDCBFC-603D-4512-A1E7-3352E4A6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09A60C-662F-4E5E-9225-7BA6768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49EE82-DB0B-4417-9A15-6B921C53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65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DCB49E-05C9-4827-B27D-AFE9AE3E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88FDD7-F722-469C-846E-E3750BE9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D1762C-8F99-4526-8760-0A955AD0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7D3BEF-A760-4E20-B0FA-AA56AF40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CDD6CA-95CB-4179-BDAE-A143CD88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7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28D0D-C12D-40C0-9E05-33807100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BA64B4-AF0C-451A-BFA9-61C88B6C7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54532E-9B7D-407A-B188-AD3BBF13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2DE64A-B93C-4251-87E3-1B4C8EEA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DC0D56-76AA-48E5-86B0-26528617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3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DDBA60-915B-49B0-AEA2-EDADDC51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F56780-75FD-4A76-A819-F4861A535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63252D-FFCC-4619-9E19-B9924190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4A55CA-0727-4CD5-BAD7-2B3D0C84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E0ABD0-3FBE-4C05-A632-58F95E75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A17AFCA-469C-4781-B3DF-8E4DB05B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24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AA48E3-46DB-4761-88B1-65E0C61E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E96E4D-C8AE-417A-A480-A8E388760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35E60E-F6F1-4FB6-A112-E5F8E3796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A9054A-63C8-4716-B6AE-94553A3A9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5D6657C-64F4-4065-AFE1-D7346C4ED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D27C34-FA85-4CC0-9D5C-8430C115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550E06-E96E-4F9E-B497-12AA979D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93064F-8217-42E6-8D4D-07A48E28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24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290217-F2BB-4749-A824-DDB30C5C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864EA6-97AF-497A-9A79-CBF7A063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3EF583-B90E-4F48-8A33-875D8EF23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103410-B287-4FD8-A69D-0D70BAB1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79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7D85528-B39A-47D8-A31D-F38620B4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A032D04-0CDE-48C4-91D4-0922E9CB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FA48A0-4A9F-4D5F-84F0-020F22C8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714CB-233C-4E85-9C25-F6483665F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11A1A9-EB67-4FF7-BCF7-A35F30BDB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D8F06F-29B7-4040-A229-A028281D7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852236-A9A2-4F8E-B157-9444358C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0729C8-E142-4897-AAD4-26A15EDA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32DB69-65C1-4C16-B5D0-2CF7CABB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3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E4870-E7B1-4DF1-97AD-1062CF5E3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0514F62-BD97-434C-ADF4-534346845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A58038-68FC-4ED3-94CA-7EE0F142E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9585672-A3FF-44EA-BEBC-0ADFDD03A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E7D453-C1C1-4CEF-84F0-EC9A08D2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B72FA2-693C-48A7-B93E-5C4DE1FE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26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865F24-97D5-4DD2-8C03-12271BB93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AA3B6A-2FD4-44F5-825A-6AA20A4E5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D5C8B5-96F9-43D7-AA12-3A08C7D01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E3116-EAA8-4745-9EC4-0C7ECA2AC21E}" type="datetimeFigureOut">
              <a:rPr lang="it-IT" smtClean="0"/>
              <a:t>17/12/2022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37FC72-3724-4ED2-8295-F6D0A2646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DC5226-11C8-43EF-9F8B-42F6B5FA4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AFE28-7210-41D8-89B2-1EEF6B88D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51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guidicorigliano.edu.it/attachments/article/2378/MODELLO%20ISCRIZIONE%20INFANZIA%20A.S.%2023.24.docx" TargetMode="External"/><Relationship Id="rId2" Type="http://schemas.openxmlformats.org/officeDocument/2006/relationships/hyperlink" Target="Informativa%20Iscrizioni%2023-2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B0C6E-8BAF-4357-B5D8-C86911B20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888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A34C-B32C-4F71-BE0B-81ACCCFB6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kumimoji="0" lang="it-IT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ISCRIZIONI 2023/2024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09520DD-943A-4F76-93C3-CBB69956D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940904"/>
            <a:ext cx="9143999" cy="2120347"/>
          </a:xfrm>
          <a:prstGeom prst="rect">
            <a:avLst/>
          </a:prstGeom>
        </p:spPr>
      </p:pic>
      <p:pic>
        <p:nvPicPr>
          <p:cNvPr id="1032" name="Picture 8" descr="Istituto Comprensivo di Casaleone - Piazza della Pace, 2 - 37052 Casaleone  (VR)">
            <a:extLst>
              <a:ext uri="{FF2B5EF4-FFF2-40B4-BE49-F238E27FC236}">
                <a16:creationId xmlns:a16="http://schemas.microsoft.com/office/drawing/2014/main" id="{F7BB72A0-5154-DCB9-7223-9E55A7072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36" y="4560470"/>
            <a:ext cx="6039853" cy="202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0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DB54B-E537-4721-A1B6-B2480DEF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PROCEDURA ISCRIZIONE CARTACEA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D5F384-E248-47D7-BEC7-11F2B6E9E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it-IT" b="0" i="0" dirty="0">
                <a:effectLst/>
                <a:latin typeface="Arial" panose="020B0604020202020204" pitchFamily="34" charset="0"/>
              </a:rPr>
              <a:t>                </a:t>
            </a:r>
          </a:p>
          <a:p>
            <a:pPr marL="0" indent="0" algn="l">
              <a:buNone/>
            </a:pPr>
            <a:r>
              <a:rPr lang="it-IT" dirty="0"/>
              <a:t>                </a:t>
            </a:r>
            <a:r>
              <a:rPr lang="it-IT" b="0" i="0" dirty="0">
                <a:effectLst/>
              </a:rPr>
              <a:t>PER LA SCUOLA DELL'INFANZIA </a:t>
            </a: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pPr marL="0" indent="0" algn="l">
              <a:buNone/>
            </a:pPr>
            <a:r>
              <a:rPr lang="it-IT" b="0" i="0" dirty="0">
                <a:effectLst/>
              </a:rPr>
              <a:t>La domanda è cartacea ma potrà essere inviata all’indirizzo mail dell'istituto: </a:t>
            </a:r>
            <a:r>
              <a:rPr lang="it-IT" dirty="0"/>
              <a:t>c</a:t>
            </a:r>
            <a:r>
              <a:rPr lang="it-IT" b="0" i="0" dirty="0">
                <a:effectLst/>
              </a:rPr>
              <a:t>sic8ag00g@istruzione.it  </a:t>
            </a:r>
          </a:p>
          <a:p>
            <a:pPr marL="0" indent="0" algn="l">
              <a:buNone/>
            </a:pPr>
            <a:r>
              <a:rPr lang="it-IT" b="0" i="0" dirty="0">
                <a:effectLst/>
              </a:rPr>
              <a:t>allegando copia di un documento di identità</a:t>
            </a:r>
            <a:r>
              <a:rPr lang="it-IT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it-IT" b="0" i="0" dirty="0">
                <a:effectLst/>
              </a:rPr>
              <a:t>Si raccomanda di essere in regola con le vaccinazioni.</a:t>
            </a:r>
            <a:endParaRPr lang="it-IT" dirty="0"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it-IT" dirty="0"/>
              <a:t>COMPILARE DOMANDA ALLEGATA</a:t>
            </a:r>
          </a:p>
          <a:p>
            <a:pPr marL="0" indent="0" algn="l">
              <a:buNone/>
            </a:pPr>
            <a:r>
              <a:rPr lang="it-IT" b="0" i="0" dirty="0">
                <a:effectLst/>
                <a:hlinkClick r:id="rId2" action="ppaction://hlinkfile"/>
              </a:rPr>
              <a:t>Informativa Iscrizioni 23-24.pdf</a:t>
            </a:r>
            <a:endParaRPr lang="it-IT" dirty="0"/>
          </a:p>
          <a:p>
            <a:pPr marL="0" indent="0" algn="l">
              <a:buNone/>
            </a:pPr>
            <a:r>
              <a:rPr lang="it-IT" b="0" i="0" dirty="0">
                <a:effectLst/>
                <a:hlinkClick r:id="rId3"/>
              </a:rPr>
              <a:t>https://www.icguidicorigliano.edu.it/attachments/article/2378/MODELLO%20ISCRIZIONE%20INFANZIA%20A.S.%2023.24.docx</a:t>
            </a:r>
            <a:endParaRPr lang="it-IT" b="0" i="0" dirty="0">
              <a:effectLst/>
            </a:endParaRP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37AC5B4-2126-43C8-AB08-5FE9563CCF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69" t="13933" r="68906" b="-1460"/>
          <a:stretch/>
        </p:blipFill>
        <p:spPr>
          <a:xfrm>
            <a:off x="9249959" y="1057335"/>
            <a:ext cx="2789947" cy="15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4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DB54B-E537-4721-A1B6-B2480DEF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bg1"/>
                </a:solidFill>
              </a:rPr>
              <a:t>PROCEDURA ISCRIZIONE ON-LINE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D5F384-E248-47D7-BEC7-11F2B6E9E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it-IT" b="0" i="0" dirty="0">
                <a:effectLst/>
                <a:latin typeface="Arial" panose="020B0604020202020204" pitchFamily="34" charset="0"/>
              </a:rPr>
              <a:t>               </a:t>
            </a:r>
            <a:endParaRPr lang="it-IT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dirty="0">
                <a:latin typeface="Arial" panose="020B0604020202020204" pitchFamily="34" charset="0"/>
              </a:rPr>
              <a:t> </a:t>
            </a:r>
            <a:r>
              <a:rPr lang="it-IT" sz="3200" b="1" i="0" dirty="0">
                <a:effectLst/>
              </a:rPr>
              <a:t>PER LA SCUOLA PRIMARIA E SECONDARIA DI I GRADO</a:t>
            </a:r>
          </a:p>
          <a:p>
            <a:pPr marL="0" indent="0" algn="just">
              <a:buNone/>
            </a:pPr>
            <a:endParaRPr lang="it-IT" sz="3200" b="1" dirty="0"/>
          </a:p>
          <a:p>
            <a:pPr marL="0" indent="0" algn="just">
              <a:buNone/>
            </a:pPr>
            <a:r>
              <a:rPr lang="it-IT" dirty="0"/>
              <a:t>l'iscrizione avviene esclusivamente attraverso il sistema delle</a:t>
            </a:r>
          </a:p>
          <a:p>
            <a:pPr marL="0" indent="0" algn="just">
              <a:buNone/>
            </a:pPr>
            <a:r>
              <a:rPr lang="it-IT" dirty="0"/>
              <a:t> "Iscrizioni on line".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00E20B7-2FED-4276-B500-87237B58A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89" r="27909"/>
          <a:stretch/>
        </p:blipFill>
        <p:spPr>
          <a:xfrm>
            <a:off x="9223513" y="4482622"/>
            <a:ext cx="1789043" cy="136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2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50FC9C-FFA2-458B-8CC7-56EE36D29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1" y="409074"/>
            <a:ext cx="10740189" cy="1416549"/>
          </a:xfrm>
        </p:spPr>
        <p:txBody>
          <a:bodyPr>
            <a:normAutofit fontScale="90000"/>
          </a:bodyPr>
          <a:lstStyle/>
          <a:p>
            <a:r>
              <a:rPr lang="it-IT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GENITORI POTRANNO ABILITARSI AL SERVIZIO I</a:t>
            </a:r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</a:rPr>
              <a:t>SCRIZIONI ON-LINE </a:t>
            </a:r>
            <a:r>
              <a:rPr lang="it-IT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GIÀ DAL </a:t>
            </a:r>
            <a:r>
              <a:rPr lang="it-IT" sz="4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it-IT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DICEMBRE 2022</a:t>
            </a:r>
            <a:br>
              <a:rPr lang="it-IT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16A5E4-98EB-41AD-BB1A-697AA6C87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b="0" i="0" dirty="0">
                <a:effectLst/>
              </a:rPr>
              <a:t>Si potrà accedere </a:t>
            </a:r>
            <a:r>
              <a:rPr lang="it-IT" dirty="0"/>
              <a:t>al sito </a:t>
            </a:r>
            <a:r>
              <a:rPr lang="it-IT" b="0" i="0" dirty="0">
                <a:effectLst/>
              </a:rPr>
              <a:t> www.iscrizioni.istruzione.it  per abilitarsi al servizio Iscrizioni on-line.</a:t>
            </a:r>
          </a:p>
          <a:p>
            <a:pPr marL="0" indent="0" algn="l">
              <a:buNone/>
            </a:pPr>
            <a:r>
              <a:rPr lang="it-IT" dirty="0"/>
              <a:t> utilizzando</a:t>
            </a:r>
            <a:r>
              <a:rPr lang="it-IT" b="0" i="0" dirty="0">
                <a:effectLst/>
              </a:rPr>
              <a:t>:</a:t>
            </a:r>
          </a:p>
          <a:p>
            <a:r>
              <a:rPr lang="it-IT" b="0" i="0" dirty="0">
                <a:effectLst/>
              </a:rPr>
              <a:t> le credenziali SPID (Sistema Pubblico di Identità Digitale);</a:t>
            </a:r>
          </a:p>
          <a:p>
            <a:r>
              <a:rPr lang="it-IT" dirty="0"/>
              <a:t>CIE (Carta di </a:t>
            </a:r>
            <a:r>
              <a:rPr lang="it-IT" dirty="0" err="1"/>
              <a:t>identita’</a:t>
            </a:r>
            <a:r>
              <a:rPr lang="it-IT" dirty="0"/>
              <a:t> elettronica);</a:t>
            </a:r>
            <a:endParaRPr lang="it-IT" b="0" i="0" dirty="0">
              <a:effectLst/>
            </a:endParaRPr>
          </a:p>
          <a:p>
            <a:r>
              <a:rPr lang="it-IT" dirty="0"/>
              <a:t>IDAS (</a:t>
            </a:r>
            <a:r>
              <a:rPr lang="it-IT" dirty="0" err="1"/>
              <a:t>electronic</a:t>
            </a:r>
            <a:r>
              <a:rPr lang="it-IT" dirty="0"/>
              <a:t> </a:t>
            </a:r>
            <a:r>
              <a:rPr lang="it-IT" dirty="0" err="1"/>
              <a:t>Identification</a:t>
            </a:r>
            <a:r>
              <a:rPr lang="it-IT" dirty="0"/>
              <a:t> Authentication and Signature)</a:t>
            </a:r>
            <a:r>
              <a:rPr lang="it-IT" b="0" i="0" dirty="0">
                <a:effectLst/>
              </a:rPr>
              <a:t>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56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DB54B-E537-4721-A1B6-B2480DEF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3" y="452718"/>
            <a:ext cx="9427982" cy="1972430"/>
          </a:xfrm>
        </p:spPr>
        <p:txBody>
          <a:bodyPr/>
          <a:lstStyle/>
          <a:p>
            <a:r>
              <a:rPr lang="it-IT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SUPPORTO TECNICO PER LA COMPILAZIONE DEI MODULI DI ISCRIZIONE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D5F384-E248-47D7-BEC7-11F2B6E9E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1825624"/>
            <a:ext cx="11542643" cy="4826967"/>
          </a:xfrm>
        </p:spPr>
        <p:txBody>
          <a:bodyPr/>
          <a:lstStyle/>
          <a:p>
            <a:pPr marL="0" indent="0" algn="l">
              <a:buNone/>
            </a:pPr>
            <a:r>
              <a:rPr lang="it-IT" b="0" i="0" dirty="0">
                <a:effectLst/>
                <a:latin typeface="Arial" panose="020B0604020202020204" pitchFamily="34" charset="0"/>
              </a:rPr>
              <a:t>            </a:t>
            </a:r>
          </a:p>
          <a:p>
            <a:pPr marL="0" indent="0" algn="l">
              <a:buNone/>
            </a:pPr>
            <a:endParaRPr lang="it-IT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it-IT" dirty="0"/>
              <a:t>I</a:t>
            </a:r>
            <a:r>
              <a:rPr lang="it-IT" b="0" i="0" dirty="0">
                <a:effectLst/>
              </a:rPr>
              <a:t> genitori che necessitano di aiuto per le iscrizioni, possono contattare i nostri uffici che supporteranno le famiglie secondo i tempi concordati con loro.</a:t>
            </a:r>
          </a:p>
          <a:p>
            <a:pPr marL="0" indent="0" algn="l">
              <a:buNone/>
            </a:pPr>
            <a:r>
              <a:rPr lang="it-IT" dirty="0"/>
              <a:t>I NOSTRI CONTATTI:</a:t>
            </a:r>
          </a:p>
          <a:p>
            <a:pPr marL="0" indent="0">
              <a:buNone/>
            </a:pPr>
            <a:r>
              <a:rPr lang="it-IT" b="0" i="0" dirty="0">
                <a:effectLst/>
              </a:rPr>
              <a:t>Mail:</a:t>
            </a:r>
            <a:r>
              <a:rPr lang="it-IT" dirty="0"/>
              <a:t>csic8ag00g@istruzione.it  </a:t>
            </a:r>
            <a:endParaRPr lang="it-IT" b="0" i="0" dirty="0">
              <a:effectLst/>
            </a:endParaRPr>
          </a:p>
          <a:p>
            <a:pPr marL="0" indent="0" algn="l">
              <a:buNone/>
            </a:pPr>
            <a:r>
              <a:rPr lang="it-IT" dirty="0"/>
              <a:t>Numeri di tel.: 0983/82023- 0983/81668</a:t>
            </a: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697ED3-BB63-406C-BA9C-B26C204E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698" y="4528857"/>
            <a:ext cx="275076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3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46385-852C-4511-B752-A3F0CFF7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0"/>
            <a:ext cx="11203745" cy="2026334"/>
          </a:xfrm>
        </p:spPr>
        <p:txBody>
          <a:bodyPr/>
          <a:lstStyle/>
          <a:p>
            <a:r>
              <a:rPr lang="it-IT" dirty="0"/>
              <a:t>                </a:t>
            </a:r>
            <a:r>
              <a:rPr lang="it-IT" b="1" dirty="0">
                <a:solidFill>
                  <a:srgbClr val="FF0000"/>
                </a:solidFill>
              </a:rPr>
              <a:t>SCUOLA DELL’INFANZIA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D09425-F9E2-4B80-9265-8858FEB6E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825625"/>
            <a:ext cx="106779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Si iscrivono alle scuole dell’infanzia le bambine e i bambini che compiono il terzo anno di età entro il 31 dicembre 2023.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Possono essere iscritti anche le bambine e i bambini che compiono il terzo anno di età entro il 30 aprile 2024.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B3C85A4-39F5-4D12-9926-D487C8392E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813" r="3942"/>
          <a:stretch/>
        </p:blipFill>
        <p:spPr>
          <a:xfrm>
            <a:off x="9967081" y="912534"/>
            <a:ext cx="2074864" cy="138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5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68AF1-48BE-423A-BD64-3E283398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it-IT" dirty="0">
                <a:solidFill>
                  <a:srgbClr val="FF0000"/>
                </a:solidFill>
              </a:rPr>
              <a:t>SCUOLA PRIMARIA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3C06B1-F872-4E7A-AC2A-FC6DD437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825625"/>
            <a:ext cx="10740189" cy="494815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it-IT" b="0" i="0" dirty="0">
                <a:effectLst/>
              </a:rPr>
              <a:t>Si iscrivono alla prima classe della scuola primaria le bambine e i bambini che compiono sei anni di età entro il 31 dicembre 2023.</a:t>
            </a: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pPr marL="0" indent="0" algn="l">
              <a:buNone/>
            </a:pPr>
            <a:r>
              <a:rPr lang="it-IT" b="0" i="0" dirty="0">
                <a:effectLst/>
              </a:rPr>
              <a:t>Si possono iscrivere anche i bambini che compiono sei anni dopo il 31 dicembre 2023 e comunque entro il 30 aprile 2024.</a:t>
            </a: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r>
              <a:rPr lang="it-IT" dirty="0"/>
              <a:t>Non è consentita l’iscrizione alla prima classe della primaria di bambine e bambini che compiono i sei anni successivamente al 30 aprile 2024.</a:t>
            </a:r>
          </a:p>
          <a:p>
            <a:r>
              <a:rPr lang="it-IT" dirty="0"/>
              <a:t>Dal 31 maggio al 30 giugno 2023 per coloro che non si avvalgono dell’insegnamento della religione cattolica è possibile effettuare la scelta delle attività alternative sul sistema «iscrizioni on-line».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8F3DBE-4546-4A96-8A0A-47ED48913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034" y="214688"/>
            <a:ext cx="2694144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2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AFFDDF-AEF5-4B2A-A85C-5CE70C39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FF0000"/>
          </a:solidFill>
        </p:spPr>
        <p:txBody>
          <a:bodyPr/>
          <a:lstStyle/>
          <a:p>
            <a:r>
              <a:rPr lang="it-IT" dirty="0"/>
              <a:t>           </a:t>
            </a:r>
            <a:r>
              <a:rPr lang="it-IT" b="1" dirty="0"/>
              <a:t>CODICI MECCANOGRAFICI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363B41-2AD4-4791-8854-CF7B4B2E5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rgbClr val="FF0000"/>
          </a:solidFill>
        </p:spPr>
        <p:txBody>
          <a:bodyPr/>
          <a:lstStyle/>
          <a:p>
            <a:r>
              <a:rPr lang="it-IT" dirty="0"/>
              <a:t>Il sistema di iscrizioni on line comunica di aver inoltrato la domanda</a:t>
            </a:r>
          </a:p>
          <a:p>
            <a:r>
              <a:rPr lang="it-IT" dirty="0"/>
              <a:t>verso le scuole indicate come seconda o terza opzione</a:t>
            </a:r>
          </a:p>
          <a:p>
            <a:endParaRPr lang="it-IT" dirty="0"/>
          </a:p>
          <a:p>
            <a:r>
              <a:rPr lang="it-IT" dirty="0"/>
              <a:t>Usando i seguenti codici meccanografici:</a:t>
            </a:r>
          </a:p>
          <a:p>
            <a:r>
              <a:rPr lang="it-IT" dirty="0"/>
              <a:t>Plesso C. Guidi CSEE8AG02P</a:t>
            </a:r>
          </a:p>
          <a:p>
            <a:r>
              <a:rPr lang="it-IT" dirty="0"/>
              <a:t>Plesso San Francesco CSEE8AG01N</a:t>
            </a:r>
          </a:p>
          <a:p>
            <a:r>
              <a:rPr lang="it-IT" dirty="0"/>
              <a:t>Plesso  Madonna della Catena CSEE8AG05T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BAFBDE3-6305-407F-A347-428942D46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460" y="4626459"/>
            <a:ext cx="2688340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84AE0-0FF0-4D96-8543-548DCDE1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26" y="144499"/>
            <a:ext cx="11985674" cy="1681125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SCUOLA SECONDARIA DI PRIMO GRADO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B7EFC9-2AA2-49A8-99AD-A6C9AF7D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26" y="1825624"/>
            <a:ext cx="11779348" cy="5032375"/>
          </a:xfrm>
        </p:spPr>
        <p:txBody>
          <a:bodyPr/>
          <a:lstStyle/>
          <a:p>
            <a:pPr marL="0" indent="0" algn="l">
              <a:buNone/>
            </a:pPr>
            <a:endParaRPr lang="it-IT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it-IT" b="0" i="0" dirty="0">
                <a:effectLst/>
              </a:rPr>
              <a:t>SCUOLA SECONDARIA DI I GRADO - Si iscrivono alla prima classe della scuola secondaria di I grado le studentesse e gli studenti ammessi al grado successivo del I ciclo di istruzione. </a:t>
            </a:r>
          </a:p>
          <a:p>
            <a:pPr marL="0" indent="0" algn="l">
              <a:buNone/>
            </a:pPr>
            <a:endParaRPr lang="it-IT" b="0" i="0" dirty="0">
              <a:effectLst/>
            </a:endParaRPr>
          </a:p>
          <a:p>
            <a:pPr marL="0" indent="0">
              <a:buNone/>
            </a:pPr>
            <a:r>
              <a:rPr lang="it-IT" b="0" i="0" dirty="0">
                <a:effectLst/>
              </a:rPr>
              <a:t>Codice della scuola secondaria di primo grado </a:t>
            </a:r>
            <a:r>
              <a:rPr lang="it-IT" dirty="0"/>
              <a:t>TOSCANO</a:t>
            </a:r>
            <a:r>
              <a:rPr lang="it-IT" b="0" i="0" dirty="0">
                <a:effectLst/>
                <a:latin typeface="Arial" panose="020B0604020202020204" pitchFamily="34" charset="0"/>
              </a:rPr>
              <a:t>: </a:t>
            </a:r>
            <a:r>
              <a:rPr lang="it-IT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CSMM8AG01L</a:t>
            </a:r>
          </a:p>
          <a:p>
            <a:pPr marL="0" indent="0">
              <a:buNone/>
            </a:pPr>
            <a:endParaRPr lang="it-IT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it-IT" dirty="0"/>
              <a:t>Dal 31 maggio al 30 giugno 2023 per coloro che non si avvalgono dell’insegnamento della religione cattolica è possibile effettuare la scelta delle attività alternative sul sistema «iscrizioni on-line».</a:t>
            </a:r>
          </a:p>
          <a:p>
            <a:pPr marL="0" indent="0" algn="l">
              <a:buNone/>
            </a:pPr>
            <a:endParaRPr lang="it-IT" b="0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it-IT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it-IT" b="0" i="0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73BF107-D28F-4C6A-ABDB-9069710322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027" t="-699"/>
          <a:stretch/>
        </p:blipFill>
        <p:spPr>
          <a:xfrm>
            <a:off x="10775381" y="247062"/>
            <a:ext cx="1416619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71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502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PROCEDURA ISCRIZIONE CARTACEA</vt:lpstr>
      <vt:lpstr>PROCEDURA ISCRIZIONE ON-LINE</vt:lpstr>
      <vt:lpstr>I GENITORI POTRANNO ABILITARSI AL SERVIZIO ISCRIZIONI ON-LINE  GIÀ DAL 19 DICEMBRE 2022 </vt:lpstr>
      <vt:lpstr>SUPPORTO TECNICO PER LA COMPILAZIONE DEI MODULI DI ISCRIZIONE </vt:lpstr>
      <vt:lpstr>                SCUOLA DELL’INFANZIA</vt:lpstr>
      <vt:lpstr>                 SCUOLA PRIMARIA</vt:lpstr>
      <vt:lpstr>           CODICI MECCANOGRAFICI  </vt:lpstr>
      <vt:lpstr>SCUOLA SECONDARIA DI PRIMO GRADO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INTESTAZIONE</dc:title>
  <dc:creator>Agata</dc:creator>
  <cp:lastModifiedBy>francesca ser.</cp:lastModifiedBy>
  <cp:revision>44</cp:revision>
  <dcterms:created xsi:type="dcterms:W3CDTF">2020-12-15T12:15:17Z</dcterms:created>
  <dcterms:modified xsi:type="dcterms:W3CDTF">2022-12-17T21:23:51Z</dcterms:modified>
</cp:coreProperties>
</file>