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326" r:id="rId7"/>
    <p:sldId id="327" r:id="rId8"/>
    <p:sldId id="328" r:id="rId9"/>
    <p:sldId id="329" r:id="rId10"/>
    <p:sldId id="330" r:id="rId11"/>
    <p:sldId id="261" r:id="rId12"/>
    <p:sldId id="262" r:id="rId13"/>
    <p:sldId id="263" r:id="rId14"/>
    <p:sldId id="316" r:id="rId15"/>
    <p:sldId id="264" r:id="rId16"/>
    <p:sldId id="265" r:id="rId17"/>
    <p:sldId id="317" r:id="rId18"/>
    <p:sldId id="266" r:id="rId19"/>
    <p:sldId id="267" r:id="rId20"/>
    <p:sldId id="268" r:id="rId21"/>
    <p:sldId id="269" r:id="rId22"/>
    <p:sldId id="270" r:id="rId23"/>
    <p:sldId id="271" r:id="rId24"/>
    <p:sldId id="272" r:id="rId25"/>
    <p:sldId id="273" r:id="rId26"/>
    <p:sldId id="318" r:id="rId27"/>
    <p:sldId id="319" r:id="rId28"/>
    <p:sldId id="323" r:id="rId29"/>
    <p:sldId id="324" r:id="rId30"/>
    <p:sldId id="325" r:id="rId31"/>
    <p:sldId id="331" r:id="rId32"/>
    <p:sldId id="274" r:id="rId33"/>
    <p:sldId id="321" r:id="rId34"/>
    <p:sldId id="275" r:id="rId35"/>
    <p:sldId id="320" r:id="rId36"/>
    <p:sldId id="276" r:id="rId37"/>
    <p:sldId id="277" r:id="rId38"/>
    <p:sldId id="278" r:id="rId39"/>
    <p:sldId id="279" r:id="rId40"/>
    <p:sldId id="322" r:id="rId41"/>
    <p:sldId id="280" r:id="rId42"/>
    <p:sldId id="281" r:id="rId43"/>
    <p:sldId id="284" r:id="rId44"/>
    <p:sldId id="285" r:id="rId45"/>
    <p:sldId id="286" r:id="rId46"/>
    <p:sldId id="287" r:id="rId47"/>
    <p:sldId id="288" r:id="rId48"/>
    <p:sldId id="289" r:id="rId49"/>
    <p:sldId id="290" r:id="rId50"/>
    <p:sldId id="291" r:id="rId51"/>
    <p:sldId id="292" r:id="rId52"/>
    <p:sldId id="293" r:id="rId53"/>
    <p:sldId id="294" r:id="rId54"/>
    <p:sldId id="295" r:id="rId55"/>
    <p:sldId id="296" r:id="rId56"/>
    <p:sldId id="297" r:id="rId57"/>
    <p:sldId id="298" r:id="rId58"/>
    <p:sldId id="299" r:id="rId59"/>
    <p:sldId id="300" r:id="rId60"/>
    <p:sldId id="301" r:id="rId61"/>
    <p:sldId id="302" r:id="rId62"/>
    <p:sldId id="303" r:id="rId63"/>
    <p:sldId id="304" r:id="rId64"/>
    <p:sldId id="305" r:id="rId65"/>
    <p:sldId id="306" r:id="rId66"/>
    <p:sldId id="307" r:id="rId67"/>
    <p:sldId id="308" r:id="rId68"/>
    <p:sldId id="309" r:id="rId69"/>
    <p:sldId id="310" r:id="rId70"/>
    <p:sldId id="311" r:id="rId71"/>
    <p:sldId id="312" r:id="rId72"/>
    <p:sldId id="313" r:id="rId73"/>
    <p:sldId id="314" r:id="rId74"/>
    <p:sldId id="315" r:id="rId75"/>
  </p:sldIdLst>
  <p:sldSz cx="15240000" cy="10160000"/>
  <p:notesSz cx="15240000" cy="10160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59" d="100"/>
          <a:sy n="59" d="100"/>
        </p:scale>
        <p:origin x="1056" y="5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306955" y="3238575"/>
            <a:ext cx="10626089" cy="2600960"/>
          </a:xfrm>
          <a:prstGeom prst="rect">
            <a:avLst/>
          </a:prstGeom>
        </p:spPr>
        <p:txBody>
          <a:bodyPr wrap="square" lIns="0" tIns="0" rIns="0" bIns="0">
            <a:spAutoFit/>
          </a:bodyPr>
          <a:lstStyle>
            <a:lvl1pPr>
              <a:defRPr sz="8900" b="0" i="0">
                <a:solidFill>
                  <a:schemeClr val="tx1"/>
                </a:solidFill>
                <a:latin typeface="Calibri Light"/>
                <a:cs typeface="Calibri Light"/>
              </a:defRPr>
            </a:lvl1pPr>
          </a:lstStyle>
          <a:p>
            <a:endParaRPr/>
          </a:p>
        </p:txBody>
      </p:sp>
      <p:sp>
        <p:nvSpPr>
          <p:cNvPr id="3" name="Holder 3"/>
          <p:cNvSpPr>
            <a:spLocks noGrp="1"/>
          </p:cNvSpPr>
          <p:nvPr>
            <p:ph type="subTitle" idx="4"/>
          </p:nvPr>
        </p:nvSpPr>
        <p:spPr>
          <a:xfrm>
            <a:off x="2286000" y="5689600"/>
            <a:ext cx="10668000" cy="25400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9/8/2021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6500" b="0" i="0">
                <a:solidFill>
                  <a:srgbClr val="FFC000"/>
                </a:solidFill>
                <a:latin typeface="Calibri Light"/>
                <a:cs typeface="Calibri Light"/>
              </a:defRPr>
            </a:lvl1pPr>
          </a:lstStyle>
          <a:p>
            <a:endParaRPr/>
          </a:p>
        </p:txBody>
      </p:sp>
      <p:sp>
        <p:nvSpPr>
          <p:cNvPr id="3" name="Holder 3"/>
          <p:cNvSpPr>
            <a:spLocks noGrp="1"/>
          </p:cNvSpPr>
          <p:nvPr>
            <p:ph type="body" idx="1"/>
          </p:nvPr>
        </p:nvSpPr>
        <p:spPr/>
        <p:txBody>
          <a:bodyPr lIns="0" tIns="0" rIns="0" bIns="0"/>
          <a:lstStyle>
            <a:lvl1pPr>
              <a:defRPr sz="41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9/8/2021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6500" b="0" i="0">
                <a:solidFill>
                  <a:srgbClr val="FFC000"/>
                </a:solidFill>
                <a:latin typeface="Calibri Light"/>
                <a:cs typeface="Calibri Light"/>
              </a:defRPr>
            </a:lvl1pPr>
          </a:lstStyle>
          <a:p>
            <a:endParaRPr/>
          </a:p>
        </p:txBody>
      </p:sp>
      <p:sp>
        <p:nvSpPr>
          <p:cNvPr id="3" name="Holder 3"/>
          <p:cNvSpPr>
            <a:spLocks noGrp="1"/>
          </p:cNvSpPr>
          <p:nvPr>
            <p:ph sz="half" idx="2"/>
          </p:nvPr>
        </p:nvSpPr>
        <p:spPr>
          <a:xfrm>
            <a:off x="762000" y="2336800"/>
            <a:ext cx="6629400" cy="670560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7848600" y="2336800"/>
            <a:ext cx="6629400" cy="670560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9/8/2021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6500" b="0" i="0">
                <a:solidFill>
                  <a:srgbClr val="FFC000"/>
                </a:solidFill>
                <a:latin typeface="Calibri Light"/>
                <a:cs typeface="Calibri Light"/>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9/8/2021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9/8/2021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596840"/>
            <a:ext cx="15238475" cy="9562143"/>
          </a:xfrm>
          <a:prstGeom prst="rect">
            <a:avLst/>
          </a:prstGeom>
        </p:spPr>
      </p:pic>
      <p:sp>
        <p:nvSpPr>
          <p:cNvPr id="2" name="Holder 2"/>
          <p:cNvSpPr>
            <a:spLocks noGrp="1"/>
          </p:cNvSpPr>
          <p:nvPr>
            <p:ph type="title"/>
          </p:nvPr>
        </p:nvSpPr>
        <p:spPr>
          <a:xfrm>
            <a:off x="2820797" y="912621"/>
            <a:ext cx="9598405" cy="1016635"/>
          </a:xfrm>
          <a:prstGeom prst="rect">
            <a:avLst/>
          </a:prstGeom>
        </p:spPr>
        <p:txBody>
          <a:bodyPr wrap="square" lIns="0" tIns="0" rIns="0" bIns="0">
            <a:spAutoFit/>
          </a:bodyPr>
          <a:lstStyle>
            <a:lvl1pPr>
              <a:defRPr sz="6500" b="0" i="0">
                <a:solidFill>
                  <a:srgbClr val="FFC000"/>
                </a:solidFill>
                <a:latin typeface="Calibri Light"/>
                <a:cs typeface="Calibri Light"/>
              </a:defRPr>
            </a:lvl1pPr>
          </a:lstStyle>
          <a:p>
            <a:endParaRPr/>
          </a:p>
        </p:txBody>
      </p:sp>
      <p:sp>
        <p:nvSpPr>
          <p:cNvPr id="3" name="Holder 3"/>
          <p:cNvSpPr>
            <a:spLocks noGrp="1"/>
          </p:cNvSpPr>
          <p:nvPr>
            <p:ph type="body" idx="1"/>
          </p:nvPr>
        </p:nvSpPr>
        <p:spPr>
          <a:xfrm>
            <a:off x="1280541" y="2448813"/>
            <a:ext cx="12678917" cy="2338704"/>
          </a:xfrm>
          <a:prstGeom prst="rect">
            <a:avLst/>
          </a:prstGeom>
        </p:spPr>
        <p:txBody>
          <a:bodyPr wrap="square" lIns="0" tIns="0" rIns="0" bIns="0">
            <a:spAutoFit/>
          </a:bodyPr>
          <a:lstStyle>
            <a:lvl1pPr>
              <a:defRPr sz="41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5181600" y="9448800"/>
            <a:ext cx="4876800" cy="5080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762000" y="9448800"/>
            <a:ext cx="3505200" cy="5080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9/8/2021</a:t>
            </a:fld>
            <a:endParaRPr lang="en-US"/>
          </a:p>
        </p:txBody>
      </p:sp>
      <p:sp>
        <p:nvSpPr>
          <p:cNvPr id="6" name="Holder 6"/>
          <p:cNvSpPr>
            <a:spLocks noGrp="1"/>
          </p:cNvSpPr>
          <p:nvPr>
            <p:ph type="sldNum" sz="quarter" idx="7"/>
          </p:nvPr>
        </p:nvSpPr>
        <p:spPr>
          <a:xfrm>
            <a:off x="10972800" y="9448800"/>
            <a:ext cx="3505200" cy="5080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s://www.marionegri.it/magazine/sars-cov-2-e-mutazioni" TargetMode="External"/><Relationship Id="rId2" Type="http://schemas.openxmlformats.org/officeDocument/2006/relationships/hyperlink" Target="https://nymag.com/intelligencer/2021/06/covid-b-1-617-2-delta-variant-what-we-know.html" TargetMode="External"/><Relationship Id="rId1" Type="http://schemas.openxmlformats.org/officeDocument/2006/relationships/slideLayout" Target="../slideLayouts/slideLayout4.xml"/><Relationship Id="rId5" Type="http://schemas.openxmlformats.org/officeDocument/2006/relationships/hyperlink" Target="https://www.thelancet.com/journals/lancet/article/PIIS0140-6736(21)01358-1/fulltext" TargetMode="External"/><Relationship Id="rId4" Type="http://schemas.openxmlformats.org/officeDocument/2006/relationships/hyperlink" Target="https://www.marionegri.it/magazine/covid-19-contagio-e-farmaci" TargetMode="External"/></Relationships>
</file>

<file path=ppt/slides/_rels/slide60.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www.medrxiv.org/content/10.1101/2021.06.28.21259420v1" TargetMode="External"/><Relationship Id="rId2" Type="http://schemas.openxmlformats.org/officeDocument/2006/relationships/hyperlink" Target="https://www.thelancet.com/journals/lancet/article/PIIS0140-6736(21)01462-8/fulltext" TargetMode="Externa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549643" y="0"/>
            <a:ext cx="2140585" cy="635000"/>
          </a:xfrm>
          <a:prstGeom prst="rect">
            <a:avLst/>
          </a:prstGeom>
        </p:spPr>
        <p:txBody>
          <a:bodyPr vert="horz" wrap="square" lIns="0" tIns="12065" rIns="0" bIns="0" rtlCol="0">
            <a:spAutoFit/>
          </a:bodyPr>
          <a:lstStyle/>
          <a:p>
            <a:pPr marL="12700">
              <a:lnSpc>
                <a:spcPct val="100000"/>
              </a:lnSpc>
              <a:spcBef>
                <a:spcPts val="95"/>
              </a:spcBef>
            </a:pPr>
            <a:r>
              <a:rPr sz="4000" spc="-5" dirty="0">
                <a:solidFill>
                  <a:srgbClr val="3B1280"/>
                </a:solidFill>
                <a:latin typeface="Segoe UI Semilight"/>
                <a:cs typeface="Segoe UI Semilight"/>
              </a:rPr>
              <a:t>WEBINAR</a:t>
            </a:r>
            <a:endParaRPr sz="4000" dirty="0">
              <a:latin typeface="Segoe UI Semilight"/>
              <a:cs typeface="Segoe UI Semilight"/>
            </a:endParaRPr>
          </a:p>
        </p:txBody>
      </p:sp>
      <p:sp>
        <p:nvSpPr>
          <p:cNvPr id="3" name="object 3"/>
          <p:cNvSpPr txBox="1">
            <a:spLocks noGrp="1"/>
          </p:cNvSpPr>
          <p:nvPr>
            <p:ph type="ctrTitle"/>
          </p:nvPr>
        </p:nvSpPr>
        <p:spPr>
          <a:xfrm>
            <a:off x="2306955" y="3238575"/>
            <a:ext cx="11256645" cy="2625719"/>
          </a:xfrm>
          <a:prstGeom prst="rect">
            <a:avLst/>
          </a:prstGeom>
        </p:spPr>
        <p:txBody>
          <a:bodyPr vert="horz" wrap="square" lIns="0" tIns="161925" rIns="0" bIns="0" rtlCol="0">
            <a:spAutoFit/>
          </a:bodyPr>
          <a:lstStyle/>
          <a:p>
            <a:pPr marL="15240" marR="5080" indent="853440">
              <a:lnSpc>
                <a:spcPts val="9600"/>
              </a:lnSpc>
              <a:spcBef>
                <a:spcPts val="1275"/>
              </a:spcBef>
            </a:pPr>
            <a:r>
              <a:rPr spc="-5" dirty="0"/>
              <a:t>Il </a:t>
            </a:r>
            <a:r>
              <a:rPr spc="-45" dirty="0"/>
              <a:t>rientro </a:t>
            </a:r>
            <a:r>
              <a:rPr spc="-5" dirty="0"/>
              <a:t>a </a:t>
            </a:r>
            <a:r>
              <a:rPr dirty="0"/>
              <a:t>scuola in </a:t>
            </a:r>
            <a:r>
              <a:rPr spc="5" dirty="0"/>
              <a:t> </a:t>
            </a:r>
            <a:r>
              <a:rPr spc="-50" dirty="0" err="1"/>
              <a:t>sicurezza</a:t>
            </a:r>
            <a:r>
              <a:rPr spc="-60" dirty="0"/>
              <a:t> </a:t>
            </a:r>
            <a:r>
              <a:rPr lang="it-IT" spc="-60" dirty="0"/>
              <a:t>– </a:t>
            </a:r>
            <a:r>
              <a:rPr lang="it-IT" spc="-60" dirty="0" err="1"/>
              <a:t>a.s.</a:t>
            </a:r>
            <a:r>
              <a:rPr lang="it-IT" spc="-60" dirty="0"/>
              <a:t> 2021/22</a:t>
            </a:r>
            <a:endParaRPr spc="-45" dirty="0"/>
          </a:p>
        </p:txBody>
      </p:sp>
      <p:sp>
        <p:nvSpPr>
          <p:cNvPr id="4" name="object 4"/>
          <p:cNvSpPr txBox="1"/>
          <p:nvPr/>
        </p:nvSpPr>
        <p:spPr>
          <a:xfrm>
            <a:off x="7315200" y="7347330"/>
            <a:ext cx="6897497" cy="751488"/>
          </a:xfrm>
          <a:prstGeom prst="rect">
            <a:avLst/>
          </a:prstGeom>
        </p:spPr>
        <p:txBody>
          <a:bodyPr vert="horz" wrap="square" lIns="0" tIns="12700" rIns="0" bIns="0" rtlCol="0">
            <a:spAutoFit/>
          </a:bodyPr>
          <a:lstStyle/>
          <a:p>
            <a:pPr marL="12700">
              <a:lnSpc>
                <a:spcPct val="100000"/>
              </a:lnSpc>
              <a:spcBef>
                <a:spcPts val="100"/>
              </a:spcBef>
            </a:pPr>
            <a:r>
              <a:rPr lang="it-IT" sz="4800" spc="-5" dirty="0">
                <a:latin typeface="Calibri Light"/>
                <a:cs typeface="Calibri Light"/>
              </a:rPr>
              <a:t>RSPP - </a:t>
            </a:r>
            <a:r>
              <a:rPr sz="4800" spc="-5" dirty="0">
                <a:latin typeface="Calibri Light"/>
                <a:cs typeface="Calibri Light"/>
              </a:rPr>
              <a:t>Ing.</a:t>
            </a:r>
            <a:r>
              <a:rPr sz="4800" spc="-35" dirty="0">
                <a:latin typeface="Calibri Light"/>
                <a:cs typeface="Calibri Light"/>
              </a:rPr>
              <a:t> </a:t>
            </a:r>
            <a:r>
              <a:rPr lang="it-IT" sz="4800" spc="-35" dirty="0">
                <a:latin typeface="Calibri Light"/>
                <a:cs typeface="Calibri Light"/>
              </a:rPr>
              <a:t>Pasquale Sasso</a:t>
            </a:r>
            <a:endParaRPr sz="4800" dirty="0">
              <a:latin typeface="Calibri Light"/>
              <a:cs typeface="Calibri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540507" y="966215"/>
            <a:ext cx="10835005" cy="0"/>
          </a:xfrm>
          <a:custGeom>
            <a:avLst/>
            <a:gdLst/>
            <a:ahLst/>
            <a:cxnLst/>
            <a:rect l="l" t="t" r="r" b="b"/>
            <a:pathLst>
              <a:path w="10835005">
                <a:moveTo>
                  <a:pt x="0" y="0"/>
                </a:moveTo>
                <a:lnTo>
                  <a:pt x="10834751" y="0"/>
                </a:lnTo>
              </a:path>
            </a:pathLst>
          </a:custGeom>
          <a:ln w="12192">
            <a:solidFill>
              <a:srgbClr val="000000"/>
            </a:solidFill>
          </a:ln>
        </p:spPr>
        <p:txBody>
          <a:bodyPr wrap="square" lIns="0" tIns="0" rIns="0" bIns="0" rtlCol="0"/>
          <a:lstStyle/>
          <a:p>
            <a:endParaRPr/>
          </a:p>
        </p:txBody>
      </p:sp>
      <p:sp>
        <p:nvSpPr>
          <p:cNvPr id="4" name="object 4"/>
          <p:cNvSpPr txBox="1">
            <a:spLocks noGrp="1"/>
          </p:cNvSpPr>
          <p:nvPr>
            <p:ph type="title"/>
          </p:nvPr>
        </p:nvSpPr>
        <p:spPr>
          <a:xfrm>
            <a:off x="914400" y="627979"/>
            <a:ext cx="12268200" cy="8565806"/>
          </a:xfrm>
          <a:prstGeom prst="rect">
            <a:avLst/>
          </a:prstGeom>
        </p:spPr>
        <p:txBody>
          <a:bodyPr vert="horz" wrap="square" lIns="0" tIns="360045" rIns="0" bIns="0" rtlCol="0">
            <a:spAutoFit/>
          </a:bodyPr>
          <a:lstStyle/>
          <a:p>
            <a:pPr marR="203200" algn="l">
              <a:lnSpc>
                <a:spcPct val="100000"/>
              </a:lnSpc>
              <a:spcBef>
                <a:spcPts val="2835"/>
              </a:spcBef>
            </a:pPr>
            <a:r>
              <a:rPr lang="it-IT" spc="-70" dirty="0">
                <a:solidFill>
                  <a:srgbClr val="EC7C30"/>
                </a:solidFill>
              </a:rPr>
              <a:t>                            Variante Delta</a:t>
            </a:r>
            <a:br>
              <a:rPr lang="it-IT" spc="-70" dirty="0">
                <a:solidFill>
                  <a:srgbClr val="EC7C30"/>
                </a:solidFill>
              </a:rPr>
            </a:br>
            <a:r>
              <a:rPr lang="it-IT" sz="3600" b="1" spc="-5" dirty="0">
                <a:solidFill>
                  <a:srgbClr val="FF0000"/>
                </a:solidFill>
                <a:latin typeface="Calibri"/>
                <a:cs typeface="Calibri"/>
              </a:rPr>
              <a:t> </a:t>
            </a:r>
            <a:br>
              <a:rPr lang="it-IT" sz="3600" b="1" spc="-5" dirty="0">
                <a:solidFill>
                  <a:srgbClr val="FF0000"/>
                </a:solidFill>
                <a:latin typeface="Calibri"/>
                <a:cs typeface="Calibri"/>
              </a:rPr>
            </a:br>
            <a:r>
              <a:rPr lang="it-IT" sz="3600" b="1" spc="-5" dirty="0">
                <a:solidFill>
                  <a:schemeClr val="tx2"/>
                </a:solidFill>
                <a:latin typeface="Calibri"/>
                <a:cs typeface="Calibri"/>
              </a:rPr>
              <a:t>I risultati suggeriscono che le epidemie sostenute dalla variante Delta, segnalata per la prima volta in India nel dicembre 2020 e ormai prevalente in Europa, possono portare a un onere maggiore sui servizi sanitari rispetto a quelle provocate dal mutante Alfa, identificato per la prima volta nel Regno Unito, e precedentemente dominante, </a:t>
            </a:r>
            <a:r>
              <a:rPr lang="it-IT" sz="3600" b="1" u="sng" spc="-5" dirty="0">
                <a:solidFill>
                  <a:schemeClr val="tx2"/>
                </a:solidFill>
                <a:latin typeface="Calibri"/>
                <a:cs typeface="Calibri"/>
              </a:rPr>
              <a:t>"in particolare nelle persone non vaccinate e in altre popolazioni vulnerabili". </a:t>
            </a:r>
            <a:br>
              <a:rPr lang="it-IT" sz="3600" b="1" u="sng" spc="-5" dirty="0">
                <a:solidFill>
                  <a:schemeClr val="tx2"/>
                </a:solidFill>
                <a:latin typeface="Calibri"/>
                <a:cs typeface="Calibri"/>
              </a:rPr>
            </a:br>
            <a:r>
              <a:rPr lang="it-IT" sz="3600" b="1" spc="-5" dirty="0">
                <a:solidFill>
                  <a:schemeClr val="tx2"/>
                </a:solidFill>
                <a:latin typeface="Calibri"/>
                <a:cs typeface="Calibri"/>
              </a:rPr>
              <a:t>L'aumento del rischio di ospedalizzazione è infatti, </a:t>
            </a:r>
            <a:r>
              <a:rPr lang="it-IT" sz="3600" b="1" spc="-5" dirty="0" err="1">
                <a:solidFill>
                  <a:schemeClr val="tx2"/>
                </a:solidFill>
                <a:latin typeface="Calibri"/>
                <a:cs typeface="Calibri"/>
              </a:rPr>
              <a:t>sopratutto</a:t>
            </a:r>
            <a:r>
              <a:rPr lang="it-IT" sz="3600" b="1" spc="-5" dirty="0">
                <a:solidFill>
                  <a:schemeClr val="tx2"/>
                </a:solidFill>
                <a:latin typeface="Calibri"/>
                <a:cs typeface="Calibri"/>
              </a:rPr>
              <a:t> tra chi non è vaccinato o lo è parzialmente. In particolare tra i casi di Covid-19 (con entrambe le varianti) analizzati solo l'1,8% aveva ricevuto entrambe le dosi del vaccino; Il 74% non era vaccinato e il 24% lo era parzialmente.</a:t>
            </a:r>
            <a:endParaRPr sz="3600" b="1" spc="-5" dirty="0">
              <a:solidFill>
                <a:schemeClr val="tx2"/>
              </a:solidFill>
              <a:latin typeface="Calibri"/>
              <a:cs typeface="Calibri"/>
            </a:endParaRPr>
          </a:p>
        </p:txBody>
      </p:sp>
      <p:grpSp>
        <p:nvGrpSpPr>
          <p:cNvPr id="5" name="object 5"/>
          <p:cNvGrpSpPr/>
          <p:nvPr/>
        </p:nvGrpSpPr>
        <p:grpSpPr>
          <a:xfrm>
            <a:off x="4267200" y="966215"/>
            <a:ext cx="1324610" cy="1163320"/>
            <a:chOff x="4212335" y="941831"/>
            <a:chExt cx="1324610" cy="1163320"/>
          </a:xfrm>
        </p:grpSpPr>
        <p:sp>
          <p:nvSpPr>
            <p:cNvPr id="6" name="object 6"/>
            <p:cNvSpPr/>
            <p:nvPr/>
          </p:nvSpPr>
          <p:spPr>
            <a:xfrm>
              <a:off x="4218431" y="947927"/>
              <a:ext cx="1312545" cy="1150620"/>
            </a:xfrm>
            <a:custGeom>
              <a:avLst/>
              <a:gdLst/>
              <a:ahLst/>
              <a:cxnLst/>
              <a:rect l="l" t="t" r="r" b="b"/>
              <a:pathLst>
                <a:path w="1312545" h="1150620">
                  <a:moveTo>
                    <a:pt x="736853" y="0"/>
                  </a:moveTo>
                  <a:lnTo>
                    <a:pt x="736853" y="287654"/>
                  </a:lnTo>
                  <a:lnTo>
                    <a:pt x="0" y="287654"/>
                  </a:lnTo>
                  <a:lnTo>
                    <a:pt x="0" y="862964"/>
                  </a:lnTo>
                  <a:lnTo>
                    <a:pt x="736853" y="862964"/>
                  </a:lnTo>
                  <a:lnTo>
                    <a:pt x="736853" y="1150620"/>
                  </a:lnTo>
                  <a:lnTo>
                    <a:pt x="1312164" y="575309"/>
                  </a:lnTo>
                  <a:lnTo>
                    <a:pt x="736853" y="0"/>
                  </a:lnTo>
                  <a:close/>
                </a:path>
              </a:pathLst>
            </a:custGeom>
            <a:solidFill>
              <a:srgbClr val="EC7C30"/>
            </a:solidFill>
          </p:spPr>
          <p:txBody>
            <a:bodyPr wrap="square" lIns="0" tIns="0" rIns="0" bIns="0" rtlCol="0"/>
            <a:lstStyle/>
            <a:p>
              <a:endParaRPr/>
            </a:p>
          </p:txBody>
        </p:sp>
        <p:sp>
          <p:nvSpPr>
            <p:cNvPr id="7" name="object 7"/>
            <p:cNvSpPr/>
            <p:nvPr/>
          </p:nvSpPr>
          <p:spPr>
            <a:xfrm>
              <a:off x="4218431" y="947927"/>
              <a:ext cx="1312545" cy="1150620"/>
            </a:xfrm>
            <a:custGeom>
              <a:avLst/>
              <a:gdLst/>
              <a:ahLst/>
              <a:cxnLst/>
              <a:rect l="l" t="t" r="r" b="b"/>
              <a:pathLst>
                <a:path w="1312545" h="1150620">
                  <a:moveTo>
                    <a:pt x="0" y="287654"/>
                  </a:moveTo>
                  <a:lnTo>
                    <a:pt x="736853" y="287654"/>
                  </a:lnTo>
                  <a:lnTo>
                    <a:pt x="736853" y="0"/>
                  </a:lnTo>
                  <a:lnTo>
                    <a:pt x="1312164" y="575309"/>
                  </a:lnTo>
                  <a:lnTo>
                    <a:pt x="736853" y="1150620"/>
                  </a:lnTo>
                  <a:lnTo>
                    <a:pt x="736853" y="862964"/>
                  </a:lnTo>
                  <a:lnTo>
                    <a:pt x="0" y="862964"/>
                  </a:lnTo>
                  <a:lnTo>
                    <a:pt x="0" y="287654"/>
                  </a:lnTo>
                  <a:close/>
                </a:path>
              </a:pathLst>
            </a:custGeom>
            <a:ln w="12192">
              <a:solidFill>
                <a:srgbClr val="AD5A20"/>
              </a:solidFill>
            </a:ln>
          </p:spPr>
          <p:txBody>
            <a:bodyPr wrap="square" lIns="0" tIns="0" rIns="0" bIns="0" rtlCol="0"/>
            <a:lstStyle/>
            <a:p>
              <a:endParaRPr/>
            </a:p>
          </p:txBody>
        </p:sp>
      </p:grpSp>
    </p:spTree>
    <p:extLst>
      <p:ext uri="{BB962C8B-B14F-4D97-AF65-F5344CB8AC3E}">
        <p14:creationId xmlns:p14="http://schemas.microsoft.com/office/powerpoint/2010/main" val="414015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138427" y="2164079"/>
            <a:ext cx="10189464" cy="6227064"/>
          </a:xfrm>
          <a:prstGeom prst="rect">
            <a:avLst/>
          </a:prstGeom>
        </p:spPr>
      </p:pic>
      <p:sp>
        <p:nvSpPr>
          <p:cNvPr id="3" name="object 3"/>
          <p:cNvSpPr txBox="1">
            <a:spLocks noGrp="1"/>
          </p:cNvSpPr>
          <p:nvPr>
            <p:ph type="title"/>
          </p:nvPr>
        </p:nvSpPr>
        <p:spPr>
          <a:xfrm>
            <a:off x="4708905" y="784097"/>
            <a:ext cx="5827395" cy="1016635"/>
          </a:xfrm>
          <a:prstGeom prst="rect">
            <a:avLst/>
          </a:prstGeom>
        </p:spPr>
        <p:txBody>
          <a:bodyPr vert="horz" wrap="square" lIns="0" tIns="12700" rIns="0" bIns="0" rtlCol="0">
            <a:spAutoFit/>
          </a:bodyPr>
          <a:lstStyle/>
          <a:p>
            <a:pPr marL="12700">
              <a:lnSpc>
                <a:spcPct val="100000"/>
              </a:lnSpc>
              <a:spcBef>
                <a:spcPts val="100"/>
              </a:spcBef>
            </a:pPr>
            <a:r>
              <a:rPr spc="-25" dirty="0">
                <a:solidFill>
                  <a:srgbClr val="EC7C30"/>
                </a:solidFill>
              </a:rPr>
              <a:t>Vie</a:t>
            </a:r>
            <a:r>
              <a:rPr spc="-140" dirty="0">
                <a:solidFill>
                  <a:srgbClr val="EC7C30"/>
                </a:solidFill>
              </a:rPr>
              <a:t> </a:t>
            </a:r>
            <a:r>
              <a:rPr spc="-30" dirty="0">
                <a:solidFill>
                  <a:srgbClr val="EC7C30"/>
                </a:solidFill>
              </a:rPr>
              <a:t>di</a:t>
            </a:r>
            <a:r>
              <a:rPr spc="-100" dirty="0">
                <a:solidFill>
                  <a:srgbClr val="EC7C30"/>
                </a:solidFill>
              </a:rPr>
              <a:t> </a:t>
            </a:r>
            <a:r>
              <a:rPr spc="-45" dirty="0">
                <a:solidFill>
                  <a:srgbClr val="EC7C30"/>
                </a:solidFill>
              </a:rPr>
              <a:t>esposizione</a:t>
            </a:r>
          </a:p>
        </p:txBody>
      </p:sp>
      <p:grpSp>
        <p:nvGrpSpPr>
          <p:cNvPr id="4" name="object 4"/>
          <p:cNvGrpSpPr/>
          <p:nvPr/>
        </p:nvGrpSpPr>
        <p:grpSpPr>
          <a:xfrm>
            <a:off x="3130295" y="941831"/>
            <a:ext cx="1327785" cy="1163320"/>
            <a:chOff x="3130295" y="941831"/>
            <a:chExt cx="1327785" cy="1163320"/>
          </a:xfrm>
        </p:grpSpPr>
        <p:sp>
          <p:nvSpPr>
            <p:cNvPr id="5" name="object 5"/>
            <p:cNvSpPr/>
            <p:nvPr/>
          </p:nvSpPr>
          <p:spPr>
            <a:xfrm>
              <a:off x="3136391" y="947927"/>
              <a:ext cx="1315720" cy="1150620"/>
            </a:xfrm>
            <a:custGeom>
              <a:avLst/>
              <a:gdLst/>
              <a:ahLst/>
              <a:cxnLst/>
              <a:rect l="l" t="t" r="r" b="b"/>
              <a:pathLst>
                <a:path w="1315720" h="1150620">
                  <a:moveTo>
                    <a:pt x="739902" y="0"/>
                  </a:moveTo>
                  <a:lnTo>
                    <a:pt x="739902" y="287654"/>
                  </a:lnTo>
                  <a:lnTo>
                    <a:pt x="0" y="287654"/>
                  </a:lnTo>
                  <a:lnTo>
                    <a:pt x="0" y="862964"/>
                  </a:lnTo>
                  <a:lnTo>
                    <a:pt x="739902" y="862964"/>
                  </a:lnTo>
                  <a:lnTo>
                    <a:pt x="739902" y="1150620"/>
                  </a:lnTo>
                  <a:lnTo>
                    <a:pt x="1315211" y="575309"/>
                  </a:lnTo>
                  <a:lnTo>
                    <a:pt x="739902" y="0"/>
                  </a:lnTo>
                  <a:close/>
                </a:path>
              </a:pathLst>
            </a:custGeom>
            <a:solidFill>
              <a:srgbClr val="EC7C30"/>
            </a:solidFill>
          </p:spPr>
          <p:txBody>
            <a:bodyPr wrap="square" lIns="0" tIns="0" rIns="0" bIns="0" rtlCol="0"/>
            <a:lstStyle/>
            <a:p>
              <a:endParaRPr/>
            </a:p>
          </p:txBody>
        </p:sp>
        <p:sp>
          <p:nvSpPr>
            <p:cNvPr id="6" name="object 6"/>
            <p:cNvSpPr/>
            <p:nvPr/>
          </p:nvSpPr>
          <p:spPr>
            <a:xfrm>
              <a:off x="3136391" y="947927"/>
              <a:ext cx="1315720" cy="1150620"/>
            </a:xfrm>
            <a:custGeom>
              <a:avLst/>
              <a:gdLst/>
              <a:ahLst/>
              <a:cxnLst/>
              <a:rect l="l" t="t" r="r" b="b"/>
              <a:pathLst>
                <a:path w="1315720" h="1150620">
                  <a:moveTo>
                    <a:pt x="0" y="287654"/>
                  </a:moveTo>
                  <a:lnTo>
                    <a:pt x="739902" y="287654"/>
                  </a:lnTo>
                  <a:lnTo>
                    <a:pt x="739902" y="0"/>
                  </a:lnTo>
                  <a:lnTo>
                    <a:pt x="1315211" y="575309"/>
                  </a:lnTo>
                  <a:lnTo>
                    <a:pt x="739902" y="1150620"/>
                  </a:lnTo>
                  <a:lnTo>
                    <a:pt x="739902" y="862964"/>
                  </a:lnTo>
                  <a:lnTo>
                    <a:pt x="0" y="862964"/>
                  </a:lnTo>
                  <a:lnTo>
                    <a:pt x="0" y="287654"/>
                  </a:lnTo>
                  <a:close/>
                </a:path>
              </a:pathLst>
            </a:custGeom>
            <a:ln w="12192">
              <a:solidFill>
                <a:srgbClr val="AD5A20"/>
              </a:solidFill>
            </a:ln>
          </p:spPr>
          <p:txBody>
            <a:bodyPr wrap="square" lIns="0" tIns="0" rIns="0" bIns="0" rtlCol="0"/>
            <a:lstStyle/>
            <a:p>
              <a:endParaRPr/>
            </a:p>
          </p:txBody>
        </p:sp>
      </p:grpSp>
      <p:sp>
        <p:nvSpPr>
          <p:cNvPr id="7" name="object 7"/>
          <p:cNvSpPr txBox="1"/>
          <p:nvPr/>
        </p:nvSpPr>
        <p:spPr>
          <a:xfrm>
            <a:off x="11408409" y="3137052"/>
            <a:ext cx="2347595" cy="2769235"/>
          </a:xfrm>
          <a:prstGeom prst="rect">
            <a:avLst/>
          </a:prstGeom>
        </p:spPr>
        <p:txBody>
          <a:bodyPr vert="horz" wrap="square" lIns="0" tIns="317500" rIns="0" bIns="0" rtlCol="0">
            <a:spAutoFit/>
          </a:bodyPr>
          <a:lstStyle/>
          <a:p>
            <a:pPr marL="584200" indent="-571500">
              <a:lnSpc>
                <a:spcPct val="100000"/>
              </a:lnSpc>
              <a:spcBef>
                <a:spcPts val="2500"/>
              </a:spcBef>
              <a:buChar char="-"/>
              <a:tabLst>
                <a:tab pos="583565" algn="l"/>
                <a:tab pos="584200" algn="l"/>
              </a:tabLst>
            </a:pPr>
            <a:r>
              <a:rPr sz="4000" spc="-40" dirty="0">
                <a:solidFill>
                  <a:srgbClr val="EC7C30"/>
                </a:solidFill>
                <a:latin typeface="Calibri Light"/>
                <a:cs typeface="Calibri Light"/>
              </a:rPr>
              <a:t>Droplets</a:t>
            </a:r>
            <a:endParaRPr sz="4000">
              <a:latin typeface="Calibri Light"/>
              <a:cs typeface="Calibri Light"/>
            </a:endParaRPr>
          </a:p>
          <a:p>
            <a:pPr marL="584200" indent="-571500">
              <a:lnSpc>
                <a:spcPct val="100000"/>
              </a:lnSpc>
              <a:spcBef>
                <a:spcPts val="2400"/>
              </a:spcBef>
              <a:buChar char="-"/>
              <a:tabLst>
                <a:tab pos="583565" algn="l"/>
                <a:tab pos="584200" algn="l"/>
              </a:tabLst>
            </a:pPr>
            <a:r>
              <a:rPr sz="4000" spc="-40" dirty="0">
                <a:solidFill>
                  <a:srgbClr val="EC7C30"/>
                </a:solidFill>
                <a:latin typeface="Calibri Light"/>
                <a:cs typeface="Calibri Light"/>
              </a:rPr>
              <a:t>Aerosol</a:t>
            </a:r>
            <a:endParaRPr sz="4000">
              <a:latin typeface="Calibri Light"/>
              <a:cs typeface="Calibri Light"/>
            </a:endParaRPr>
          </a:p>
          <a:p>
            <a:pPr marL="584200" indent="-571500">
              <a:lnSpc>
                <a:spcPct val="100000"/>
              </a:lnSpc>
              <a:spcBef>
                <a:spcPts val="2400"/>
              </a:spcBef>
              <a:buChar char="-"/>
              <a:tabLst>
                <a:tab pos="583565" algn="l"/>
                <a:tab pos="584200" algn="l"/>
              </a:tabLst>
            </a:pPr>
            <a:r>
              <a:rPr sz="4000" spc="-60" dirty="0">
                <a:solidFill>
                  <a:srgbClr val="EC7C30"/>
                </a:solidFill>
                <a:latin typeface="Calibri Light"/>
                <a:cs typeface="Calibri Light"/>
              </a:rPr>
              <a:t>Contatto</a:t>
            </a:r>
            <a:endParaRPr sz="4000">
              <a:latin typeface="Calibri Light"/>
              <a:cs typeface="Calibri 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17647" y="2640533"/>
            <a:ext cx="6922770" cy="651510"/>
          </a:xfrm>
          <a:prstGeom prst="rect">
            <a:avLst/>
          </a:prstGeom>
        </p:spPr>
        <p:txBody>
          <a:bodyPr vert="horz" wrap="square" lIns="0" tIns="13335" rIns="0" bIns="0" rtlCol="0">
            <a:spAutoFit/>
          </a:bodyPr>
          <a:lstStyle/>
          <a:p>
            <a:pPr marL="12700">
              <a:lnSpc>
                <a:spcPct val="100000"/>
              </a:lnSpc>
              <a:spcBef>
                <a:spcPts val="105"/>
              </a:spcBef>
            </a:pPr>
            <a:r>
              <a:rPr sz="4100" dirty="0">
                <a:solidFill>
                  <a:srgbClr val="000000"/>
                </a:solidFill>
                <a:latin typeface="Calibri"/>
                <a:cs typeface="Calibri"/>
              </a:rPr>
              <a:t>LA</a:t>
            </a:r>
            <a:r>
              <a:rPr sz="4100" spc="-25" dirty="0">
                <a:solidFill>
                  <a:srgbClr val="000000"/>
                </a:solidFill>
                <a:latin typeface="Calibri"/>
                <a:cs typeface="Calibri"/>
              </a:rPr>
              <a:t> </a:t>
            </a:r>
            <a:r>
              <a:rPr sz="4100" spc="-60" dirty="0">
                <a:solidFill>
                  <a:srgbClr val="000000"/>
                </a:solidFill>
                <a:latin typeface="Calibri"/>
                <a:cs typeface="Calibri"/>
              </a:rPr>
              <a:t>NORMATIVA</a:t>
            </a:r>
            <a:r>
              <a:rPr sz="4100" spc="-30" dirty="0">
                <a:solidFill>
                  <a:srgbClr val="000000"/>
                </a:solidFill>
                <a:latin typeface="Calibri"/>
                <a:cs typeface="Calibri"/>
              </a:rPr>
              <a:t> </a:t>
            </a:r>
            <a:r>
              <a:rPr sz="4100" dirty="0">
                <a:solidFill>
                  <a:srgbClr val="000000"/>
                </a:solidFill>
                <a:latin typeface="Calibri"/>
                <a:cs typeface="Calibri"/>
              </a:rPr>
              <a:t>DI</a:t>
            </a:r>
            <a:r>
              <a:rPr sz="4100" spc="-25" dirty="0">
                <a:solidFill>
                  <a:srgbClr val="000000"/>
                </a:solidFill>
                <a:latin typeface="Calibri"/>
                <a:cs typeface="Calibri"/>
              </a:rPr>
              <a:t> </a:t>
            </a:r>
            <a:r>
              <a:rPr sz="4100" spc="-10" dirty="0">
                <a:solidFill>
                  <a:srgbClr val="000000"/>
                </a:solidFill>
                <a:latin typeface="Calibri"/>
                <a:cs typeface="Calibri"/>
              </a:rPr>
              <a:t>RIFERIMENTO</a:t>
            </a:r>
            <a:endParaRPr sz="4100">
              <a:latin typeface="Calibri"/>
              <a:cs typeface="Calibri"/>
            </a:endParaRPr>
          </a:p>
        </p:txBody>
      </p:sp>
      <p:grpSp>
        <p:nvGrpSpPr>
          <p:cNvPr id="3" name="object 3"/>
          <p:cNvGrpSpPr/>
          <p:nvPr/>
        </p:nvGrpSpPr>
        <p:grpSpPr>
          <a:xfrm>
            <a:off x="1042416" y="2295143"/>
            <a:ext cx="1757680" cy="1381125"/>
            <a:chOff x="1042416" y="2295143"/>
            <a:chExt cx="1757680" cy="1381125"/>
          </a:xfrm>
        </p:grpSpPr>
        <p:sp>
          <p:nvSpPr>
            <p:cNvPr id="4" name="object 4"/>
            <p:cNvSpPr/>
            <p:nvPr/>
          </p:nvSpPr>
          <p:spPr>
            <a:xfrm>
              <a:off x="1048512" y="2301239"/>
              <a:ext cx="1744980" cy="1369060"/>
            </a:xfrm>
            <a:custGeom>
              <a:avLst/>
              <a:gdLst/>
              <a:ahLst/>
              <a:cxnLst/>
              <a:rect l="l" t="t" r="r" b="b"/>
              <a:pathLst>
                <a:path w="1744980" h="1369060">
                  <a:moveTo>
                    <a:pt x="1060704" y="0"/>
                  </a:moveTo>
                  <a:lnTo>
                    <a:pt x="1060704" y="342138"/>
                  </a:lnTo>
                  <a:lnTo>
                    <a:pt x="0" y="342138"/>
                  </a:lnTo>
                  <a:lnTo>
                    <a:pt x="0" y="1026414"/>
                  </a:lnTo>
                  <a:lnTo>
                    <a:pt x="1060704" y="1026414"/>
                  </a:lnTo>
                  <a:lnTo>
                    <a:pt x="1060704" y="1368552"/>
                  </a:lnTo>
                  <a:lnTo>
                    <a:pt x="1744980" y="684276"/>
                  </a:lnTo>
                  <a:lnTo>
                    <a:pt x="1060704" y="0"/>
                  </a:lnTo>
                  <a:close/>
                </a:path>
              </a:pathLst>
            </a:custGeom>
            <a:solidFill>
              <a:srgbClr val="6FAC46"/>
            </a:solidFill>
          </p:spPr>
          <p:txBody>
            <a:bodyPr wrap="square" lIns="0" tIns="0" rIns="0" bIns="0" rtlCol="0"/>
            <a:lstStyle/>
            <a:p>
              <a:endParaRPr/>
            </a:p>
          </p:txBody>
        </p:sp>
        <p:sp>
          <p:nvSpPr>
            <p:cNvPr id="5" name="object 5"/>
            <p:cNvSpPr/>
            <p:nvPr/>
          </p:nvSpPr>
          <p:spPr>
            <a:xfrm>
              <a:off x="1048512" y="2301239"/>
              <a:ext cx="1744980" cy="1369060"/>
            </a:xfrm>
            <a:custGeom>
              <a:avLst/>
              <a:gdLst/>
              <a:ahLst/>
              <a:cxnLst/>
              <a:rect l="l" t="t" r="r" b="b"/>
              <a:pathLst>
                <a:path w="1744980" h="1369060">
                  <a:moveTo>
                    <a:pt x="0" y="342138"/>
                  </a:moveTo>
                  <a:lnTo>
                    <a:pt x="1060704" y="342138"/>
                  </a:lnTo>
                  <a:lnTo>
                    <a:pt x="1060704" y="0"/>
                  </a:lnTo>
                  <a:lnTo>
                    <a:pt x="1744980" y="684276"/>
                  </a:lnTo>
                  <a:lnTo>
                    <a:pt x="1060704" y="1368552"/>
                  </a:lnTo>
                  <a:lnTo>
                    <a:pt x="1060704" y="1026414"/>
                  </a:lnTo>
                  <a:lnTo>
                    <a:pt x="0" y="1026414"/>
                  </a:lnTo>
                  <a:lnTo>
                    <a:pt x="0" y="342138"/>
                  </a:lnTo>
                  <a:close/>
                </a:path>
              </a:pathLst>
            </a:custGeom>
            <a:ln w="12192">
              <a:solidFill>
                <a:srgbClr val="507D31"/>
              </a:solidFill>
            </a:ln>
          </p:spPr>
          <p:txBody>
            <a:bodyPr wrap="square" lIns="0" tIns="0" rIns="0" bIns="0" rtlCol="0"/>
            <a:lstStyle/>
            <a:p>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996439" y="832103"/>
            <a:ext cx="1757680" cy="1381125"/>
            <a:chOff x="1996439" y="832103"/>
            <a:chExt cx="1757680" cy="1381125"/>
          </a:xfrm>
        </p:grpSpPr>
        <p:sp>
          <p:nvSpPr>
            <p:cNvPr id="3" name="object 3"/>
            <p:cNvSpPr/>
            <p:nvPr/>
          </p:nvSpPr>
          <p:spPr>
            <a:xfrm>
              <a:off x="2002535" y="838199"/>
              <a:ext cx="1744980" cy="1369060"/>
            </a:xfrm>
            <a:custGeom>
              <a:avLst/>
              <a:gdLst/>
              <a:ahLst/>
              <a:cxnLst/>
              <a:rect l="l" t="t" r="r" b="b"/>
              <a:pathLst>
                <a:path w="1744979" h="1369060">
                  <a:moveTo>
                    <a:pt x="1060703" y="0"/>
                  </a:moveTo>
                  <a:lnTo>
                    <a:pt x="1060703" y="342137"/>
                  </a:lnTo>
                  <a:lnTo>
                    <a:pt x="0" y="342137"/>
                  </a:lnTo>
                  <a:lnTo>
                    <a:pt x="0" y="1026413"/>
                  </a:lnTo>
                  <a:lnTo>
                    <a:pt x="1060703" y="1026413"/>
                  </a:lnTo>
                  <a:lnTo>
                    <a:pt x="1060703" y="1368552"/>
                  </a:lnTo>
                  <a:lnTo>
                    <a:pt x="1744979" y="684276"/>
                  </a:lnTo>
                  <a:lnTo>
                    <a:pt x="1060703" y="0"/>
                  </a:lnTo>
                  <a:close/>
                </a:path>
              </a:pathLst>
            </a:custGeom>
            <a:solidFill>
              <a:srgbClr val="6FAC46"/>
            </a:solidFill>
          </p:spPr>
          <p:txBody>
            <a:bodyPr wrap="square" lIns="0" tIns="0" rIns="0" bIns="0" rtlCol="0"/>
            <a:lstStyle/>
            <a:p>
              <a:endParaRPr/>
            </a:p>
          </p:txBody>
        </p:sp>
        <p:sp>
          <p:nvSpPr>
            <p:cNvPr id="4" name="object 4"/>
            <p:cNvSpPr/>
            <p:nvPr/>
          </p:nvSpPr>
          <p:spPr>
            <a:xfrm>
              <a:off x="2002535" y="838199"/>
              <a:ext cx="1744980" cy="1369060"/>
            </a:xfrm>
            <a:custGeom>
              <a:avLst/>
              <a:gdLst/>
              <a:ahLst/>
              <a:cxnLst/>
              <a:rect l="l" t="t" r="r" b="b"/>
              <a:pathLst>
                <a:path w="1744979" h="1369060">
                  <a:moveTo>
                    <a:pt x="0" y="342137"/>
                  </a:moveTo>
                  <a:lnTo>
                    <a:pt x="1060703" y="342137"/>
                  </a:lnTo>
                  <a:lnTo>
                    <a:pt x="1060703" y="0"/>
                  </a:lnTo>
                  <a:lnTo>
                    <a:pt x="1744979" y="684276"/>
                  </a:lnTo>
                  <a:lnTo>
                    <a:pt x="1060703" y="1368552"/>
                  </a:lnTo>
                  <a:lnTo>
                    <a:pt x="1060703" y="1026413"/>
                  </a:lnTo>
                  <a:lnTo>
                    <a:pt x="0" y="1026413"/>
                  </a:lnTo>
                  <a:lnTo>
                    <a:pt x="0" y="342137"/>
                  </a:lnTo>
                  <a:close/>
                </a:path>
              </a:pathLst>
            </a:custGeom>
            <a:ln w="12192">
              <a:solidFill>
                <a:srgbClr val="507D31"/>
              </a:solidFill>
            </a:ln>
          </p:spPr>
          <p:txBody>
            <a:bodyPr wrap="square" lIns="0" tIns="0" rIns="0" bIns="0" rtlCol="0"/>
            <a:lstStyle/>
            <a:p>
              <a:endParaRPr/>
            </a:p>
          </p:txBody>
        </p:sp>
      </p:grpSp>
      <p:sp>
        <p:nvSpPr>
          <p:cNvPr id="5" name="object 5"/>
          <p:cNvSpPr txBox="1">
            <a:spLocks noGrp="1"/>
          </p:cNvSpPr>
          <p:nvPr>
            <p:ph type="title"/>
          </p:nvPr>
        </p:nvSpPr>
        <p:spPr>
          <a:xfrm>
            <a:off x="4982971" y="912621"/>
            <a:ext cx="5797550" cy="1016635"/>
          </a:xfrm>
          <a:prstGeom prst="rect">
            <a:avLst/>
          </a:prstGeom>
        </p:spPr>
        <p:txBody>
          <a:bodyPr vert="horz" wrap="square" lIns="0" tIns="12700" rIns="0" bIns="0" rtlCol="0">
            <a:spAutoFit/>
          </a:bodyPr>
          <a:lstStyle/>
          <a:p>
            <a:pPr marL="12700">
              <a:lnSpc>
                <a:spcPct val="100000"/>
              </a:lnSpc>
              <a:spcBef>
                <a:spcPts val="100"/>
              </a:spcBef>
            </a:pPr>
            <a:r>
              <a:rPr spc="-20" dirty="0">
                <a:solidFill>
                  <a:srgbClr val="00AF50"/>
                </a:solidFill>
              </a:rPr>
              <a:t>La</a:t>
            </a:r>
            <a:r>
              <a:rPr spc="-120" dirty="0">
                <a:solidFill>
                  <a:srgbClr val="00AF50"/>
                </a:solidFill>
              </a:rPr>
              <a:t> </a:t>
            </a:r>
            <a:r>
              <a:rPr spc="-70" dirty="0">
                <a:solidFill>
                  <a:srgbClr val="00AF50"/>
                </a:solidFill>
              </a:rPr>
              <a:t>normativa</a:t>
            </a:r>
            <a:r>
              <a:rPr spc="-140" dirty="0">
                <a:solidFill>
                  <a:srgbClr val="00AF50"/>
                </a:solidFill>
              </a:rPr>
              <a:t> </a:t>
            </a:r>
            <a:r>
              <a:rPr spc="-25" dirty="0">
                <a:solidFill>
                  <a:srgbClr val="00AF50"/>
                </a:solidFill>
              </a:rPr>
              <a:t>oggi</a:t>
            </a:r>
          </a:p>
        </p:txBody>
      </p:sp>
      <p:sp>
        <p:nvSpPr>
          <p:cNvPr id="6" name="object 6"/>
          <p:cNvSpPr txBox="1"/>
          <p:nvPr/>
        </p:nvSpPr>
        <p:spPr>
          <a:xfrm>
            <a:off x="978599" y="2207259"/>
            <a:ext cx="13282802" cy="7337265"/>
          </a:xfrm>
          <a:prstGeom prst="rect">
            <a:avLst/>
          </a:prstGeom>
        </p:spPr>
        <p:txBody>
          <a:bodyPr vert="horz" wrap="square" lIns="0" tIns="12065" rIns="0" bIns="0" rtlCol="0">
            <a:spAutoFit/>
          </a:bodyPr>
          <a:lstStyle/>
          <a:p>
            <a:pPr marL="12700" marR="5080" algn="just">
              <a:lnSpc>
                <a:spcPct val="100000"/>
              </a:lnSpc>
              <a:spcBef>
                <a:spcPts val="5"/>
              </a:spcBef>
            </a:pPr>
            <a:r>
              <a:rPr sz="2800" b="1" u="heavy" spc="-15" dirty="0" err="1">
                <a:solidFill>
                  <a:srgbClr val="00AF50"/>
                </a:solidFill>
                <a:uFill>
                  <a:solidFill>
                    <a:srgbClr val="00AF50"/>
                  </a:solidFill>
                </a:uFill>
                <a:latin typeface="Calibri"/>
                <a:cs typeface="Calibri"/>
              </a:rPr>
              <a:t>Protocollo</a:t>
            </a:r>
            <a:r>
              <a:rPr sz="2800" b="1" u="heavy" spc="15" dirty="0">
                <a:solidFill>
                  <a:srgbClr val="00AF50"/>
                </a:solidFill>
                <a:uFill>
                  <a:solidFill>
                    <a:srgbClr val="00AF50"/>
                  </a:solidFill>
                </a:uFill>
                <a:latin typeface="Calibri"/>
                <a:cs typeface="Calibri"/>
              </a:rPr>
              <a:t> </a:t>
            </a:r>
            <a:r>
              <a:rPr sz="2800" b="1" u="heavy" spc="-15" dirty="0">
                <a:solidFill>
                  <a:srgbClr val="00AF50"/>
                </a:solidFill>
                <a:uFill>
                  <a:solidFill>
                    <a:srgbClr val="00AF50"/>
                  </a:solidFill>
                </a:uFill>
                <a:latin typeface="Calibri"/>
                <a:cs typeface="Calibri"/>
              </a:rPr>
              <a:t>d’Intesa</a:t>
            </a:r>
            <a:r>
              <a:rPr sz="2800" b="1" spc="35" dirty="0">
                <a:solidFill>
                  <a:srgbClr val="00AF50"/>
                </a:solidFill>
                <a:latin typeface="Calibri"/>
                <a:cs typeface="Calibri"/>
              </a:rPr>
              <a:t> </a:t>
            </a:r>
            <a:r>
              <a:rPr sz="2800" spc="-10" dirty="0">
                <a:latin typeface="Calibri"/>
                <a:cs typeface="Calibri"/>
              </a:rPr>
              <a:t>per</a:t>
            </a:r>
            <a:r>
              <a:rPr sz="2800" spc="5" dirty="0">
                <a:latin typeface="Calibri"/>
                <a:cs typeface="Calibri"/>
              </a:rPr>
              <a:t> </a:t>
            </a:r>
            <a:r>
              <a:rPr sz="2800" spc="-25" dirty="0">
                <a:latin typeface="Calibri"/>
                <a:cs typeface="Calibri"/>
              </a:rPr>
              <a:t>garantire</a:t>
            </a:r>
            <a:r>
              <a:rPr sz="2800" spc="10" dirty="0">
                <a:latin typeface="Calibri"/>
                <a:cs typeface="Calibri"/>
              </a:rPr>
              <a:t> </a:t>
            </a:r>
            <a:r>
              <a:rPr sz="2800" spc="-40" dirty="0">
                <a:latin typeface="Calibri"/>
                <a:cs typeface="Calibri"/>
              </a:rPr>
              <a:t>l’avvio</a:t>
            </a:r>
            <a:r>
              <a:rPr sz="2800" spc="20" dirty="0">
                <a:latin typeface="Calibri"/>
                <a:cs typeface="Calibri"/>
              </a:rPr>
              <a:t> </a:t>
            </a:r>
            <a:r>
              <a:rPr sz="2800" spc="-30" dirty="0">
                <a:latin typeface="Calibri"/>
                <a:cs typeface="Calibri"/>
              </a:rPr>
              <a:t>dell’anno</a:t>
            </a:r>
            <a:r>
              <a:rPr sz="2800" spc="30" dirty="0">
                <a:latin typeface="Calibri"/>
                <a:cs typeface="Calibri"/>
              </a:rPr>
              <a:t> </a:t>
            </a:r>
            <a:r>
              <a:rPr sz="2800" spc="-15" dirty="0">
                <a:latin typeface="Calibri"/>
                <a:cs typeface="Calibri"/>
              </a:rPr>
              <a:t>scolastico</a:t>
            </a:r>
            <a:r>
              <a:rPr sz="2800" spc="30" dirty="0">
                <a:latin typeface="Calibri"/>
                <a:cs typeface="Calibri"/>
              </a:rPr>
              <a:t> </a:t>
            </a:r>
            <a:r>
              <a:rPr sz="2800" spc="-5" dirty="0">
                <a:latin typeface="Calibri"/>
                <a:cs typeface="Calibri"/>
              </a:rPr>
              <a:t>nel </a:t>
            </a:r>
            <a:r>
              <a:rPr sz="2800" spc="-15" dirty="0">
                <a:latin typeface="Calibri"/>
                <a:cs typeface="Calibri"/>
              </a:rPr>
              <a:t>rispetto</a:t>
            </a:r>
            <a:r>
              <a:rPr sz="2800" spc="20" dirty="0">
                <a:latin typeface="Calibri"/>
                <a:cs typeface="Calibri"/>
              </a:rPr>
              <a:t> </a:t>
            </a:r>
            <a:r>
              <a:rPr sz="2800" spc="-10" dirty="0">
                <a:latin typeface="Calibri"/>
                <a:cs typeface="Calibri"/>
              </a:rPr>
              <a:t>delle</a:t>
            </a:r>
            <a:r>
              <a:rPr sz="2800" spc="15" dirty="0">
                <a:latin typeface="Calibri"/>
                <a:cs typeface="Calibri"/>
              </a:rPr>
              <a:t> </a:t>
            </a:r>
            <a:r>
              <a:rPr sz="2800" spc="-15" dirty="0">
                <a:latin typeface="Calibri"/>
                <a:cs typeface="Calibri"/>
              </a:rPr>
              <a:t>regole </a:t>
            </a:r>
            <a:r>
              <a:rPr sz="2800" spc="-615" dirty="0">
                <a:latin typeface="Calibri"/>
                <a:cs typeface="Calibri"/>
              </a:rPr>
              <a:t> </a:t>
            </a:r>
            <a:r>
              <a:rPr sz="2800" spc="-5" dirty="0">
                <a:latin typeface="Calibri"/>
                <a:cs typeface="Calibri"/>
              </a:rPr>
              <a:t>di</a:t>
            </a:r>
            <a:r>
              <a:rPr sz="2800" dirty="0">
                <a:latin typeface="Calibri"/>
                <a:cs typeface="Calibri"/>
              </a:rPr>
              <a:t> </a:t>
            </a:r>
            <a:r>
              <a:rPr sz="2800" spc="-20" dirty="0">
                <a:latin typeface="Calibri"/>
                <a:cs typeface="Calibri"/>
              </a:rPr>
              <a:t>sicurezza</a:t>
            </a:r>
            <a:r>
              <a:rPr sz="2800" spc="5" dirty="0">
                <a:latin typeface="Calibri"/>
                <a:cs typeface="Calibri"/>
              </a:rPr>
              <a:t> </a:t>
            </a:r>
            <a:r>
              <a:rPr sz="2800" spc="-10" dirty="0">
                <a:latin typeface="Calibri"/>
                <a:cs typeface="Calibri"/>
              </a:rPr>
              <a:t>per</a:t>
            </a:r>
            <a:r>
              <a:rPr sz="2800" dirty="0">
                <a:latin typeface="Calibri"/>
                <a:cs typeface="Calibri"/>
              </a:rPr>
              <a:t> </a:t>
            </a:r>
            <a:r>
              <a:rPr sz="2800" spc="-5" dirty="0">
                <a:latin typeface="Calibri"/>
                <a:cs typeface="Calibri"/>
              </a:rPr>
              <a:t>il</a:t>
            </a:r>
            <a:r>
              <a:rPr sz="2800" spc="10" dirty="0">
                <a:latin typeface="Calibri"/>
                <a:cs typeface="Calibri"/>
              </a:rPr>
              <a:t> </a:t>
            </a:r>
            <a:r>
              <a:rPr sz="2800" spc="-20" dirty="0">
                <a:latin typeface="Calibri"/>
                <a:cs typeface="Calibri"/>
              </a:rPr>
              <a:t>contenimento</a:t>
            </a:r>
            <a:r>
              <a:rPr sz="2800" spc="15" dirty="0">
                <a:latin typeface="Calibri"/>
                <a:cs typeface="Calibri"/>
              </a:rPr>
              <a:t> </a:t>
            </a:r>
            <a:r>
              <a:rPr sz="2800" spc="-10" dirty="0">
                <a:latin typeface="Calibri"/>
                <a:cs typeface="Calibri"/>
              </a:rPr>
              <a:t>della</a:t>
            </a:r>
            <a:r>
              <a:rPr sz="2800" spc="15" dirty="0">
                <a:latin typeface="Calibri"/>
                <a:cs typeface="Calibri"/>
              </a:rPr>
              <a:t> </a:t>
            </a:r>
            <a:r>
              <a:rPr sz="2800" spc="-15" dirty="0">
                <a:latin typeface="Calibri"/>
                <a:cs typeface="Calibri"/>
              </a:rPr>
              <a:t>diffusione</a:t>
            </a:r>
            <a:r>
              <a:rPr sz="2800" spc="15" dirty="0">
                <a:latin typeface="Calibri"/>
                <a:cs typeface="Calibri"/>
              </a:rPr>
              <a:t> </a:t>
            </a:r>
            <a:r>
              <a:rPr sz="2800" spc="-5" dirty="0">
                <a:latin typeface="Calibri"/>
                <a:cs typeface="Calibri"/>
              </a:rPr>
              <a:t>di</a:t>
            </a:r>
            <a:r>
              <a:rPr sz="2800" spc="15" dirty="0">
                <a:latin typeface="Calibri"/>
                <a:cs typeface="Calibri"/>
              </a:rPr>
              <a:t> </a:t>
            </a:r>
            <a:r>
              <a:rPr sz="2800" spc="-10" dirty="0">
                <a:latin typeface="Calibri"/>
                <a:cs typeface="Calibri"/>
              </a:rPr>
              <a:t>COVID-19</a:t>
            </a:r>
            <a:r>
              <a:rPr lang="it-IT" sz="2800" spc="-10" dirty="0">
                <a:latin typeface="Calibri"/>
                <a:cs typeface="Calibri"/>
              </a:rPr>
              <a:t> – </a:t>
            </a:r>
            <a:r>
              <a:rPr lang="it-IT" sz="2800" spc="-10" dirty="0" err="1">
                <a:latin typeface="Calibri"/>
                <a:cs typeface="Calibri"/>
              </a:rPr>
              <a:t>a.s.</a:t>
            </a:r>
            <a:r>
              <a:rPr lang="it-IT" sz="2800" spc="-10" dirty="0">
                <a:latin typeface="Calibri"/>
                <a:cs typeface="Calibri"/>
              </a:rPr>
              <a:t> 2021/22 – </a:t>
            </a:r>
            <a:r>
              <a:rPr sz="2800" spc="-5" dirty="0">
                <a:latin typeface="Calibri"/>
                <a:cs typeface="Calibri"/>
              </a:rPr>
              <a:t>del</a:t>
            </a:r>
            <a:r>
              <a:rPr sz="2800" dirty="0">
                <a:latin typeface="Calibri"/>
                <a:cs typeface="Calibri"/>
              </a:rPr>
              <a:t> </a:t>
            </a:r>
            <a:r>
              <a:rPr sz="2800" spc="-20" dirty="0" err="1">
                <a:latin typeface="Calibri"/>
                <a:cs typeface="Calibri"/>
              </a:rPr>
              <a:t>Ministero</a:t>
            </a:r>
            <a:r>
              <a:rPr lang="it-IT" sz="2800" dirty="0">
                <a:latin typeface="Calibri"/>
                <a:cs typeface="Calibri"/>
              </a:rPr>
              <a:t> </a:t>
            </a:r>
            <a:r>
              <a:rPr sz="2800" spc="-10" dirty="0" err="1">
                <a:latin typeface="Calibri"/>
                <a:cs typeface="Calibri"/>
              </a:rPr>
              <a:t>dell’Istruzione</a:t>
            </a:r>
            <a:r>
              <a:rPr sz="2800" spc="10" dirty="0">
                <a:latin typeface="Calibri"/>
                <a:cs typeface="Calibri"/>
              </a:rPr>
              <a:t> </a:t>
            </a:r>
            <a:r>
              <a:rPr sz="2800" spc="-5" dirty="0">
                <a:latin typeface="Calibri"/>
                <a:cs typeface="Calibri"/>
              </a:rPr>
              <a:t>(</a:t>
            </a:r>
            <a:r>
              <a:rPr lang="it-IT" sz="2800" spc="-5" dirty="0">
                <a:latin typeface="Calibri"/>
                <a:cs typeface="Calibri"/>
              </a:rPr>
              <a:t>14</a:t>
            </a:r>
            <a:r>
              <a:rPr sz="2800" spc="-5" dirty="0">
                <a:latin typeface="Calibri"/>
                <a:cs typeface="Calibri"/>
              </a:rPr>
              <a:t>/08/202</a:t>
            </a:r>
            <a:r>
              <a:rPr lang="it-IT" sz="2800" spc="-5" dirty="0">
                <a:latin typeface="Calibri"/>
                <a:cs typeface="Calibri"/>
              </a:rPr>
              <a:t>1</a:t>
            </a:r>
            <a:r>
              <a:rPr sz="2800" spc="-5" dirty="0">
                <a:latin typeface="Calibri"/>
                <a:cs typeface="Calibri"/>
              </a:rPr>
              <a:t>)</a:t>
            </a:r>
            <a:r>
              <a:rPr lang="it-IT" sz="2800" spc="-5" dirty="0">
                <a:latin typeface="Calibri"/>
                <a:cs typeface="Calibri"/>
              </a:rPr>
              <a:t>;</a:t>
            </a:r>
            <a:endParaRPr sz="2800" dirty="0">
              <a:latin typeface="Calibri"/>
              <a:cs typeface="Calibri"/>
            </a:endParaRPr>
          </a:p>
          <a:p>
            <a:pPr marL="12700">
              <a:lnSpc>
                <a:spcPct val="100000"/>
              </a:lnSpc>
            </a:pPr>
            <a:r>
              <a:rPr lang="it-IT" sz="2800" b="1" u="heavy" spc="-25" dirty="0" err="1">
                <a:solidFill>
                  <a:srgbClr val="00AF50"/>
                </a:solidFill>
                <a:uFill>
                  <a:solidFill>
                    <a:srgbClr val="00AF50"/>
                  </a:solidFill>
                </a:uFill>
                <a:latin typeface="Calibri"/>
                <a:cs typeface="Calibri"/>
              </a:rPr>
              <a:t>D.Lgs.</a:t>
            </a:r>
            <a:r>
              <a:rPr lang="it-IT" sz="2800" b="1" u="heavy" spc="-25" dirty="0">
                <a:solidFill>
                  <a:srgbClr val="00AF50"/>
                </a:solidFill>
                <a:uFill>
                  <a:solidFill>
                    <a:srgbClr val="00AF50"/>
                  </a:solidFill>
                </a:uFill>
                <a:latin typeface="Calibri"/>
                <a:cs typeface="Calibri"/>
              </a:rPr>
              <a:t> 81/08 e </a:t>
            </a:r>
            <a:r>
              <a:rPr lang="it-IT" sz="2800" b="1" u="heavy" spc="-25" dirty="0" err="1">
                <a:solidFill>
                  <a:srgbClr val="00AF50"/>
                </a:solidFill>
                <a:uFill>
                  <a:solidFill>
                    <a:srgbClr val="00AF50"/>
                  </a:solidFill>
                </a:uFill>
                <a:latin typeface="Calibri"/>
                <a:cs typeface="Calibri"/>
              </a:rPr>
              <a:t>s.m.i.</a:t>
            </a:r>
            <a:r>
              <a:rPr lang="it-IT" sz="2800" b="1" u="heavy" spc="30" dirty="0">
                <a:solidFill>
                  <a:srgbClr val="00AF50"/>
                </a:solidFill>
                <a:uFill>
                  <a:solidFill>
                    <a:srgbClr val="00AF50"/>
                  </a:solidFill>
                </a:uFill>
                <a:latin typeface="Calibri"/>
                <a:cs typeface="Calibri"/>
              </a:rPr>
              <a:t> </a:t>
            </a:r>
            <a:r>
              <a:rPr lang="it-IT" sz="2800" spc="-5" dirty="0">
                <a:latin typeface="Calibri"/>
                <a:cs typeface="Calibri"/>
              </a:rPr>
              <a:t>ed</a:t>
            </a:r>
            <a:r>
              <a:rPr sz="2800" dirty="0">
                <a:latin typeface="Calibri"/>
                <a:cs typeface="Calibri"/>
              </a:rPr>
              <a:t> </a:t>
            </a:r>
            <a:r>
              <a:rPr lang="it-IT" sz="2800" dirty="0">
                <a:latin typeface="Calibri"/>
                <a:cs typeface="Calibri"/>
              </a:rPr>
              <a:t>in particolare l’art. 41 recante «</a:t>
            </a:r>
            <a:r>
              <a:rPr lang="it-IT" sz="2800" i="1" dirty="0">
                <a:latin typeface="Calibri"/>
                <a:cs typeface="Calibri"/>
              </a:rPr>
              <a:t>Sorveglianza sanitaria»;</a:t>
            </a:r>
          </a:p>
          <a:p>
            <a:pPr marL="12700" algn="just">
              <a:lnSpc>
                <a:spcPct val="100000"/>
              </a:lnSpc>
            </a:pPr>
            <a:r>
              <a:rPr lang="it-IT" sz="2800" b="1" u="heavy" spc="-15" dirty="0">
                <a:solidFill>
                  <a:srgbClr val="00AF50"/>
                </a:solidFill>
                <a:uFill>
                  <a:solidFill>
                    <a:srgbClr val="00AF50"/>
                  </a:solidFill>
                </a:uFill>
                <a:latin typeface="Calibri"/>
                <a:cs typeface="Calibri"/>
              </a:rPr>
              <a:t>Art. 83 del D.L. 19 maggio 2020, n. 34, convertito in Legge 17 luglio 2020, n. 77,</a:t>
            </a:r>
            <a:r>
              <a:rPr lang="it-IT" sz="2800" dirty="0"/>
              <a:t> in materia di “Sorveglianza sanitaria eccezionale”, che resta in vigore fino al 31 dicembre 2021, ai sensi dell’art. 6 del D.L. 23 luglio 2021, n. 105, stante l’avvenuta proroga dello stato di emergenza fino a tale data, ai sensi dell’art. 1 del D.L. 105/2021;</a:t>
            </a:r>
          </a:p>
          <a:p>
            <a:pPr marL="12700" algn="just"/>
            <a:r>
              <a:rPr lang="it-IT" sz="2800" b="1" u="heavy" spc="-25" dirty="0">
                <a:solidFill>
                  <a:srgbClr val="00AF50"/>
                </a:solidFill>
                <a:uFill>
                  <a:solidFill>
                    <a:srgbClr val="00AF50"/>
                  </a:solidFill>
                </a:uFill>
                <a:latin typeface="Calibri"/>
                <a:cs typeface="Calibri"/>
              </a:rPr>
              <a:t>Art. 58 del D.L. 25 maggio 2021, n. 73, convertito in Legge 23 luglio 2021, n. 106</a:t>
            </a:r>
            <a:r>
              <a:rPr lang="it-IT" sz="2800" dirty="0"/>
              <a:t>, recante “Misure urgenti per la scuola”;</a:t>
            </a:r>
            <a:r>
              <a:rPr lang="it-IT" sz="2800" b="1" u="heavy" spc="-25" dirty="0">
                <a:solidFill>
                  <a:srgbClr val="00AF50"/>
                </a:solidFill>
                <a:uFill>
                  <a:solidFill>
                    <a:srgbClr val="00AF50"/>
                  </a:solidFill>
                </a:uFill>
                <a:cs typeface="Calibri"/>
              </a:rPr>
              <a:t> D.L. 6 agosto 2021, n. 111, </a:t>
            </a:r>
            <a:r>
              <a:rPr lang="it-IT" sz="2800" dirty="0"/>
              <a:t>recante Misure urgenti per l’esercizio in sicurezza delle attività scolastiche, universitarie, sociali e in materia di trasporti” con particolare riferimento all’articolo 1;</a:t>
            </a:r>
          </a:p>
          <a:p>
            <a:pPr marL="12700" algn="just">
              <a:lnSpc>
                <a:spcPct val="100000"/>
              </a:lnSpc>
            </a:pPr>
            <a:r>
              <a:rPr lang="it-IT" sz="2800" b="1" u="heavy" spc="-25" dirty="0">
                <a:solidFill>
                  <a:srgbClr val="00AF50"/>
                </a:solidFill>
                <a:uFill>
                  <a:solidFill>
                    <a:srgbClr val="00AF50"/>
                  </a:solidFill>
                </a:uFill>
                <a:latin typeface="Calibri"/>
                <a:cs typeface="Calibri"/>
              </a:rPr>
              <a:t>Circolare del Ministero della salute dell’11 agosto 2021, n. 36254 </a:t>
            </a:r>
            <a:r>
              <a:rPr lang="it-IT" sz="2800" dirty="0"/>
              <a:t>avente ad oggetto “Aggiornamento sulle misure di quarantena e di isolamento raccomandate alla luce della circolazione delle nuove varianti SARS – CoV-2 in Italia e in particolare della diffusione della variante Delta”;</a:t>
            </a:r>
            <a:endParaRPr sz="2800" dirty="0">
              <a:latin typeface="Calibri"/>
              <a:cs typeface="Calibri"/>
            </a:endParaRPr>
          </a:p>
          <a:p>
            <a:pPr marL="12700" marR="156845">
              <a:lnSpc>
                <a:spcPct val="100000"/>
              </a:lnSpc>
            </a:pPr>
            <a:endParaRPr sz="2800" dirty="0">
              <a:latin typeface="Calibri"/>
              <a:cs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981200" y="650875"/>
            <a:ext cx="1757680" cy="1381125"/>
            <a:chOff x="1996439" y="832103"/>
            <a:chExt cx="1757680" cy="1381125"/>
          </a:xfrm>
        </p:grpSpPr>
        <p:sp>
          <p:nvSpPr>
            <p:cNvPr id="3" name="object 3"/>
            <p:cNvSpPr/>
            <p:nvPr/>
          </p:nvSpPr>
          <p:spPr>
            <a:xfrm>
              <a:off x="2002535" y="838199"/>
              <a:ext cx="1744980" cy="1369060"/>
            </a:xfrm>
            <a:custGeom>
              <a:avLst/>
              <a:gdLst/>
              <a:ahLst/>
              <a:cxnLst/>
              <a:rect l="l" t="t" r="r" b="b"/>
              <a:pathLst>
                <a:path w="1744979" h="1369060">
                  <a:moveTo>
                    <a:pt x="1060703" y="0"/>
                  </a:moveTo>
                  <a:lnTo>
                    <a:pt x="1060703" y="342137"/>
                  </a:lnTo>
                  <a:lnTo>
                    <a:pt x="0" y="342137"/>
                  </a:lnTo>
                  <a:lnTo>
                    <a:pt x="0" y="1026413"/>
                  </a:lnTo>
                  <a:lnTo>
                    <a:pt x="1060703" y="1026413"/>
                  </a:lnTo>
                  <a:lnTo>
                    <a:pt x="1060703" y="1368552"/>
                  </a:lnTo>
                  <a:lnTo>
                    <a:pt x="1744979" y="684276"/>
                  </a:lnTo>
                  <a:lnTo>
                    <a:pt x="1060703" y="0"/>
                  </a:lnTo>
                  <a:close/>
                </a:path>
              </a:pathLst>
            </a:custGeom>
            <a:solidFill>
              <a:srgbClr val="6FAC46"/>
            </a:solidFill>
          </p:spPr>
          <p:txBody>
            <a:bodyPr wrap="square" lIns="0" tIns="0" rIns="0" bIns="0" rtlCol="0"/>
            <a:lstStyle/>
            <a:p>
              <a:endParaRPr/>
            </a:p>
          </p:txBody>
        </p:sp>
        <p:sp>
          <p:nvSpPr>
            <p:cNvPr id="4" name="object 4"/>
            <p:cNvSpPr/>
            <p:nvPr/>
          </p:nvSpPr>
          <p:spPr>
            <a:xfrm>
              <a:off x="2002535" y="838199"/>
              <a:ext cx="1744980" cy="1369060"/>
            </a:xfrm>
            <a:custGeom>
              <a:avLst/>
              <a:gdLst/>
              <a:ahLst/>
              <a:cxnLst/>
              <a:rect l="l" t="t" r="r" b="b"/>
              <a:pathLst>
                <a:path w="1744979" h="1369060">
                  <a:moveTo>
                    <a:pt x="0" y="342137"/>
                  </a:moveTo>
                  <a:lnTo>
                    <a:pt x="1060703" y="342137"/>
                  </a:lnTo>
                  <a:lnTo>
                    <a:pt x="1060703" y="0"/>
                  </a:lnTo>
                  <a:lnTo>
                    <a:pt x="1744979" y="684276"/>
                  </a:lnTo>
                  <a:lnTo>
                    <a:pt x="1060703" y="1368552"/>
                  </a:lnTo>
                  <a:lnTo>
                    <a:pt x="1060703" y="1026413"/>
                  </a:lnTo>
                  <a:lnTo>
                    <a:pt x="0" y="1026413"/>
                  </a:lnTo>
                  <a:lnTo>
                    <a:pt x="0" y="342137"/>
                  </a:lnTo>
                  <a:close/>
                </a:path>
              </a:pathLst>
            </a:custGeom>
            <a:ln w="12192">
              <a:solidFill>
                <a:srgbClr val="507D31"/>
              </a:solidFill>
            </a:ln>
          </p:spPr>
          <p:txBody>
            <a:bodyPr wrap="square" lIns="0" tIns="0" rIns="0" bIns="0" rtlCol="0"/>
            <a:lstStyle/>
            <a:p>
              <a:endParaRPr/>
            </a:p>
          </p:txBody>
        </p:sp>
      </p:grpSp>
      <p:sp>
        <p:nvSpPr>
          <p:cNvPr id="5" name="object 5"/>
          <p:cNvSpPr txBox="1">
            <a:spLocks noGrp="1"/>
          </p:cNvSpPr>
          <p:nvPr>
            <p:ph type="title"/>
          </p:nvPr>
        </p:nvSpPr>
        <p:spPr>
          <a:xfrm>
            <a:off x="4982971" y="912621"/>
            <a:ext cx="5797550" cy="1016635"/>
          </a:xfrm>
          <a:prstGeom prst="rect">
            <a:avLst/>
          </a:prstGeom>
        </p:spPr>
        <p:txBody>
          <a:bodyPr vert="horz" wrap="square" lIns="0" tIns="12700" rIns="0" bIns="0" rtlCol="0">
            <a:spAutoFit/>
          </a:bodyPr>
          <a:lstStyle/>
          <a:p>
            <a:pPr marL="12700">
              <a:lnSpc>
                <a:spcPct val="100000"/>
              </a:lnSpc>
              <a:spcBef>
                <a:spcPts val="100"/>
              </a:spcBef>
            </a:pPr>
            <a:r>
              <a:rPr spc="-20" dirty="0">
                <a:solidFill>
                  <a:srgbClr val="00AF50"/>
                </a:solidFill>
              </a:rPr>
              <a:t>La</a:t>
            </a:r>
            <a:r>
              <a:rPr spc="-120" dirty="0">
                <a:solidFill>
                  <a:srgbClr val="00AF50"/>
                </a:solidFill>
              </a:rPr>
              <a:t> </a:t>
            </a:r>
            <a:r>
              <a:rPr spc="-70" dirty="0">
                <a:solidFill>
                  <a:srgbClr val="00AF50"/>
                </a:solidFill>
              </a:rPr>
              <a:t>normativa</a:t>
            </a:r>
            <a:r>
              <a:rPr spc="-140" dirty="0">
                <a:solidFill>
                  <a:srgbClr val="00AF50"/>
                </a:solidFill>
              </a:rPr>
              <a:t> </a:t>
            </a:r>
            <a:r>
              <a:rPr spc="-25" dirty="0">
                <a:solidFill>
                  <a:srgbClr val="00AF50"/>
                </a:solidFill>
              </a:rPr>
              <a:t>oggi</a:t>
            </a:r>
          </a:p>
        </p:txBody>
      </p:sp>
      <p:sp>
        <p:nvSpPr>
          <p:cNvPr id="6" name="object 6"/>
          <p:cNvSpPr txBox="1"/>
          <p:nvPr/>
        </p:nvSpPr>
        <p:spPr>
          <a:xfrm>
            <a:off x="1143000" y="2032000"/>
            <a:ext cx="13587602" cy="7337265"/>
          </a:xfrm>
          <a:prstGeom prst="rect">
            <a:avLst/>
          </a:prstGeom>
        </p:spPr>
        <p:txBody>
          <a:bodyPr vert="horz" wrap="square" lIns="0" tIns="12065" rIns="0" bIns="0" rtlCol="0">
            <a:spAutoFit/>
          </a:bodyPr>
          <a:lstStyle/>
          <a:p>
            <a:pPr marL="12700" marR="5080" algn="just">
              <a:lnSpc>
                <a:spcPct val="100000"/>
              </a:lnSpc>
              <a:spcBef>
                <a:spcPts val="5"/>
              </a:spcBef>
            </a:pPr>
            <a:r>
              <a:rPr lang="it-IT" sz="2800" b="1" u="heavy" spc="-15" dirty="0">
                <a:solidFill>
                  <a:srgbClr val="00AF50"/>
                </a:solidFill>
                <a:uFill>
                  <a:solidFill>
                    <a:srgbClr val="00AF50"/>
                  </a:solidFill>
                </a:uFill>
                <a:latin typeface="Calibri"/>
                <a:cs typeface="Calibri"/>
              </a:rPr>
              <a:t>Verbale del CTS n. 10 del 21 aprile 2021 </a:t>
            </a:r>
            <a:r>
              <a:rPr lang="it-IT" sz="2800" spc="-40" dirty="0">
                <a:latin typeface="Calibri"/>
                <a:cs typeface="Calibri"/>
              </a:rPr>
              <a:t>e la successiva nota del Ministero Istruzione n. 698 del 6 maggio 2021;</a:t>
            </a:r>
          </a:p>
          <a:p>
            <a:pPr marL="12700" marR="5080" algn="just">
              <a:lnSpc>
                <a:spcPct val="100000"/>
              </a:lnSpc>
              <a:spcBef>
                <a:spcPts val="5"/>
              </a:spcBef>
            </a:pPr>
            <a:r>
              <a:rPr lang="it-IT" sz="2800" b="1" i="1" u="heavy" spc="-15" dirty="0">
                <a:solidFill>
                  <a:srgbClr val="00AF50"/>
                </a:solidFill>
                <a:uFill>
                  <a:solidFill>
                    <a:srgbClr val="00AF50"/>
                  </a:solidFill>
                </a:uFill>
                <a:latin typeface="Calibri"/>
                <a:cs typeface="Calibri"/>
              </a:rPr>
              <a:t>“Protocollo condiviso di aggiornamento delle misure per il contrasto e il contenimento della diffusione del virus SARS-CoV-2/COVID-19 negli ambienti di lavoro” </a:t>
            </a:r>
            <a:r>
              <a:rPr lang="it-IT" sz="2800" b="1" u="heavy" spc="-15" dirty="0">
                <a:solidFill>
                  <a:srgbClr val="00AF50"/>
                </a:solidFill>
                <a:uFill>
                  <a:solidFill>
                    <a:srgbClr val="00AF50"/>
                  </a:solidFill>
                </a:uFill>
                <a:latin typeface="Calibri"/>
                <a:cs typeface="Calibri"/>
              </a:rPr>
              <a:t>del 6 aprile 2021;</a:t>
            </a:r>
          </a:p>
          <a:p>
            <a:pPr marL="12700" marR="5080" algn="just">
              <a:lnSpc>
                <a:spcPct val="100000"/>
              </a:lnSpc>
              <a:spcBef>
                <a:spcPts val="5"/>
              </a:spcBef>
            </a:pPr>
            <a:r>
              <a:rPr lang="it-IT" sz="2800" b="1" i="1" u="heavy" spc="-15" dirty="0">
                <a:solidFill>
                  <a:srgbClr val="00AF50"/>
                </a:solidFill>
                <a:uFill>
                  <a:solidFill>
                    <a:srgbClr val="00AF50"/>
                  </a:solidFill>
                </a:uFill>
                <a:latin typeface="Calibri"/>
                <a:cs typeface="Calibri"/>
              </a:rPr>
              <a:t>Rapporto ISS COVID-19 n. 11/2021</a:t>
            </a:r>
            <a:r>
              <a:rPr lang="it-IT" sz="2800" dirty="0"/>
              <a:t>, recante “Indicazioni ad interim per la prevenzione e gestione degli ambienti indoor in relazione alla trasmissione dell’infezione da virus SARS-CoV-2”; </a:t>
            </a:r>
            <a:endParaRPr sz="2800" dirty="0">
              <a:latin typeface="Calibri"/>
              <a:cs typeface="Calibri"/>
            </a:endParaRPr>
          </a:p>
          <a:p>
            <a:pPr marL="12700">
              <a:lnSpc>
                <a:spcPct val="100000"/>
              </a:lnSpc>
            </a:pPr>
            <a:r>
              <a:rPr lang="it-IT" sz="2800" b="1" i="1" u="heavy" spc="-15" dirty="0">
                <a:solidFill>
                  <a:srgbClr val="00AF50"/>
                </a:solidFill>
                <a:uFill>
                  <a:solidFill>
                    <a:srgbClr val="00AF50"/>
                  </a:solidFill>
                </a:uFill>
                <a:latin typeface="Calibri"/>
                <a:cs typeface="Calibri"/>
              </a:rPr>
              <a:t>Rapporto ISS COVID-19 n. 12/2021</a:t>
            </a:r>
            <a:r>
              <a:rPr lang="it-IT" sz="2800" dirty="0"/>
              <a:t>, recante “Raccomandazioni ad interim sulla sanificazione di strutture non sanitarie nell'attuale emergenza COVID-19: ambienti /superfici”;</a:t>
            </a:r>
          </a:p>
          <a:p>
            <a:pPr marL="12700">
              <a:lnSpc>
                <a:spcPct val="100000"/>
              </a:lnSpc>
            </a:pPr>
            <a:r>
              <a:rPr lang="it-IT" sz="2800" b="1" i="1" u="heavy" spc="-15" dirty="0">
                <a:solidFill>
                  <a:srgbClr val="00AF50"/>
                </a:solidFill>
                <a:uFill>
                  <a:solidFill>
                    <a:srgbClr val="00AF50"/>
                  </a:solidFill>
                </a:uFill>
                <a:latin typeface="Calibri"/>
                <a:cs typeface="Calibri"/>
              </a:rPr>
              <a:t>Verbale n. 31 della seduta del Comitato Tecnico Scientifico del 25 giugno 2021</a:t>
            </a:r>
            <a:r>
              <a:rPr lang="it-IT" sz="2800" dirty="0"/>
              <a:t>; </a:t>
            </a:r>
          </a:p>
          <a:p>
            <a:pPr marL="12700">
              <a:lnSpc>
                <a:spcPct val="100000"/>
              </a:lnSpc>
            </a:pPr>
            <a:r>
              <a:rPr lang="it-IT" sz="2800" b="1" i="1" u="heavy" spc="-15" dirty="0">
                <a:solidFill>
                  <a:srgbClr val="00AF50"/>
                </a:solidFill>
                <a:uFill>
                  <a:solidFill>
                    <a:srgbClr val="00AF50"/>
                  </a:solidFill>
                </a:uFill>
                <a:latin typeface="Calibri"/>
                <a:cs typeface="Calibri"/>
              </a:rPr>
              <a:t>Verbale n. 34 della seduta del Comitato Tecnico Scientifico del 12 luglio 2021</a:t>
            </a:r>
            <a:r>
              <a:rPr lang="it-IT" sz="2800" dirty="0"/>
              <a:t>;</a:t>
            </a:r>
          </a:p>
          <a:p>
            <a:pPr marL="12700">
              <a:lnSpc>
                <a:spcPct val="100000"/>
              </a:lnSpc>
            </a:pPr>
            <a:r>
              <a:rPr lang="it-IT" sz="2800" b="1" i="1" u="heavy" spc="-15" dirty="0">
                <a:solidFill>
                  <a:srgbClr val="00AF50"/>
                </a:solidFill>
                <a:uFill>
                  <a:solidFill>
                    <a:srgbClr val="00AF50"/>
                  </a:solidFill>
                </a:uFill>
                <a:latin typeface="Calibri"/>
                <a:cs typeface="Calibri"/>
              </a:rPr>
              <a:t>Nota del Ministero istruzione, prot. 22 luglio 2021, n. 1107 </a:t>
            </a:r>
            <a:r>
              <a:rPr lang="it-IT" sz="2800" dirty="0"/>
              <a:t>“</a:t>
            </a:r>
            <a:r>
              <a:rPr lang="it-IT" sz="2800" i="1" dirty="0"/>
              <a:t>Avvio dell'anno scolastico 2021/22</a:t>
            </a:r>
            <a:r>
              <a:rPr lang="it-IT" sz="2800" dirty="0"/>
              <a:t>”</a:t>
            </a:r>
            <a:r>
              <a:rPr lang="it-IT" sz="2800" i="1" dirty="0"/>
              <a:t> </a:t>
            </a:r>
            <a:r>
              <a:rPr lang="it-IT" sz="2800" dirty="0"/>
              <a:t>Nota di accompagnamento alle indicazioni del Comitato Tecnico Scientifico del 12 luglio 2021 (verbale n. 34);</a:t>
            </a:r>
          </a:p>
          <a:p>
            <a:pPr marL="12700" algn="just">
              <a:lnSpc>
                <a:spcPct val="100000"/>
              </a:lnSpc>
            </a:pPr>
            <a:r>
              <a:rPr lang="it-IT" sz="2800" b="1" i="1" u="heavy" spc="-15" dirty="0">
                <a:solidFill>
                  <a:srgbClr val="00AF50"/>
                </a:solidFill>
                <a:uFill>
                  <a:solidFill>
                    <a:srgbClr val="00AF50"/>
                  </a:solidFill>
                </a:uFill>
                <a:latin typeface="Calibri"/>
                <a:cs typeface="Calibri"/>
              </a:rPr>
              <a:t>“Patto per la scuola al centro del Paese”, sottoscritto a Palazzo Chigi il 20 maggio </a:t>
            </a:r>
            <a:r>
              <a:rPr lang="it-IT" sz="2800" dirty="0"/>
              <a:t>tra le OO.SS. e il Ministro dell’istruzione, Patrizio Bianchi; </a:t>
            </a:r>
            <a:endParaRPr sz="2800" dirty="0">
              <a:latin typeface="Calibri"/>
              <a:cs typeface="Calibri"/>
            </a:endParaRPr>
          </a:p>
          <a:p>
            <a:pPr marL="12700" marR="156845">
              <a:lnSpc>
                <a:spcPct val="100000"/>
              </a:lnSpc>
            </a:pPr>
            <a:endParaRPr sz="2800" dirty="0">
              <a:latin typeface="Calibri"/>
              <a:cs typeface="Calibri"/>
            </a:endParaRPr>
          </a:p>
        </p:txBody>
      </p:sp>
    </p:spTree>
    <p:extLst>
      <p:ext uri="{BB962C8B-B14F-4D97-AF65-F5344CB8AC3E}">
        <p14:creationId xmlns:p14="http://schemas.microsoft.com/office/powerpoint/2010/main" val="20964882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043939" y="2337815"/>
            <a:ext cx="1757680" cy="1379220"/>
            <a:chOff x="1043939" y="2337815"/>
            <a:chExt cx="1757680" cy="1379220"/>
          </a:xfrm>
        </p:grpSpPr>
        <p:sp>
          <p:nvSpPr>
            <p:cNvPr id="3" name="object 3"/>
            <p:cNvSpPr/>
            <p:nvPr/>
          </p:nvSpPr>
          <p:spPr>
            <a:xfrm>
              <a:off x="1050035" y="2343911"/>
              <a:ext cx="1744980" cy="1367155"/>
            </a:xfrm>
            <a:custGeom>
              <a:avLst/>
              <a:gdLst/>
              <a:ahLst/>
              <a:cxnLst/>
              <a:rect l="l" t="t" r="r" b="b"/>
              <a:pathLst>
                <a:path w="1744980" h="1367154">
                  <a:moveTo>
                    <a:pt x="1061465" y="0"/>
                  </a:moveTo>
                  <a:lnTo>
                    <a:pt x="1061465" y="341756"/>
                  </a:lnTo>
                  <a:lnTo>
                    <a:pt x="0" y="341756"/>
                  </a:lnTo>
                  <a:lnTo>
                    <a:pt x="0" y="1025271"/>
                  </a:lnTo>
                  <a:lnTo>
                    <a:pt x="1061465" y="1025271"/>
                  </a:lnTo>
                  <a:lnTo>
                    <a:pt x="1061465" y="1367027"/>
                  </a:lnTo>
                  <a:lnTo>
                    <a:pt x="1744980" y="683514"/>
                  </a:lnTo>
                  <a:lnTo>
                    <a:pt x="1061465" y="0"/>
                  </a:lnTo>
                  <a:close/>
                </a:path>
              </a:pathLst>
            </a:custGeom>
            <a:solidFill>
              <a:srgbClr val="4471C4"/>
            </a:solidFill>
          </p:spPr>
          <p:txBody>
            <a:bodyPr wrap="square" lIns="0" tIns="0" rIns="0" bIns="0" rtlCol="0"/>
            <a:lstStyle/>
            <a:p>
              <a:endParaRPr/>
            </a:p>
          </p:txBody>
        </p:sp>
        <p:sp>
          <p:nvSpPr>
            <p:cNvPr id="4" name="object 4"/>
            <p:cNvSpPr/>
            <p:nvPr/>
          </p:nvSpPr>
          <p:spPr>
            <a:xfrm>
              <a:off x="1050035" y="2343911"/>
              <a:ext cx="1744980" cy="1367155"/>
            </a:xfrm>
            <a:custGeom>
              <a:avLst/>
              <a:gdLst/>
              <a:ahLst/>
              <a:cxnLst/>
              <a:rect l="l" t="t" r="r" b="b"/>
              <a:pathLst>
                <a:path w="1744980" h="1367154">
                  <a:moveTo>
                    <a:pt x="0" y="341756"/>
                  </a:moveTo>
                  <a:lnTo>
                    <a:pt x="1061465" y="341756"/>
                  </a:lnTo>
                  <a:lnTo>
                    <a:pt x="1061465" y="0"/>
                  </a:lnTo>
                  <a:lnTo>
                    <a:pt x="1744980" y="683514"/>
                  </a:lnTo>
                  <a:lnTo>
                    <a:pt x="1061465" y="1367027"/>
                  </a:lnTo>
                  <a:lnTo>
                    <a:pt x="1061465" y="1025271"/>
                  </a:lnTo>
                  <a:lnTo>
                    <a:pt x="0" y="1025271"/>
                  </a:lnTo>
                  <a:lnTo>
                    <a:pt x="0" y="341756"/>
                  </a:lnTo>
                  <a:close/>
                </a:path>
              </a:pathLst>
            </a:custGeom>
            <a:ln w="12191">
              <a:solidFill>
                <a:srgbClr val="2E528F"/>
              </a:solidFill>
            </a:ln>
          </p:spPr>
          <p:txBody>
            <a:bodyPr wrap="square" lIns="0" tIns="0" rIns="0" bIns="0" rtlCol="0"/>
            <a:lstStyle/>
            <a:p>
              <a:endParaRPr/>
            </a:p>
          </p:txBody>
        </p:sp>
      </p:grpSp>
      <p:sp>
        <p:nvSpPr>
          <p:cNvPr id="5" name="object 5"/>
          <p:cNvSpPr txBox="1">
            <a:spLocks noGrp="1"/>
          </p:cNvSpPr>
          <p:nvPr>
            <p:ph type="title"/>
          </p:nvPr>
        </p:nvSpPr>
        <p:spPr>
          <a:xfrm>
            <a:off x="3071622" y="2640533"/>
            <a:ext cx="7805420" cy="651510"/>
          </a:xfrm>
          <a:prstGeom prst="rect">
            <a:avLst/>
          </a:prstGeom>
        </p:spPr>
        <p:txBody>
          <a:bodyPr vert="horz" wrap="square" lIns="0" tIns="13335" rIns="0" bIns="0" rtlCol="0">
            <a:spAutoFit/>
          </a:bodyPr>
          <a:lstStyle/>
          <a:p>
            <a:pPr marL="12700">
              <a:lnSpc>
                <a:spcPct val="100000"/>
              </a:lnSpc>
              <a:spcBef>
                <a:spcPts val="105"/>
              </a:spcBef>
            </a:pPr>
            <a:r>
              <a:rPr sz="4100" spc="-5" dirty="0">
                <a:solidFill>
                  <a:srgbClr val="000000"/>
                </a:solidFill>
                <a:latin typeface="Calibri"/>
                <a:cs typeface="Calibri"/>
              </a:rPr>
              <a:t>OBBLIGHI</a:t>
            </a:r>
            <a:r>
              <a:rPr sz="4100" spc="-45" dirty="0">
                <a:solidFill>
                  <a:srgbClr val="000000"/>
                </a:solidFill>
                <a:latin typeface="Calibri"/>
                <a:cs typeface="Calibri"/>
              </a:rPr>
              <a:t> </a:t>
            </a:r>
            <a:r>
              <a:rPr sz="4100" spc="-10" dirty="0">
                <a:solidFill>
                  <a:srgbClr val="000000"/>
                </a:solidFill>
                <a:latin typeface="Calibri"/>
                <a:cs typeface="Calibri"/>
              </a:rPr>
              <a:t>DEGLI</a:t>
            </a:r>
            <a:r>
              <a:rPr sz="4100" spc="-20" dirty="0">
                <a:solidFill>
                  <a:srgbClr val="000000"/>
                </a:solidFill>
                <a:latin typeface="Calibri"/>
                <a:cs typeface="Calibri"/>
              </a:rPr>
              <a:t> </a:t>
            </a:r>
            <a:r>
              <a:rPr sz="4100" spc="-5" dirty="0">
                <a:solidFill>
                  <a:srgbClr val="000000"/>
                </a:solidFill>
                <a:latin typeface="Calibri"/>
                <a:cs typeface="Calibri"/>
              </a:rPr>
              <a:t>ISTITUTI</a:t>
            </a:r>
            <a:r>
              <a:rPr sz="4100" spc="-20" dirty="0">
                <a:solidFill>
                  <a:srgbClr val="000000"/>
                </a:solidFill>
                <a:latin typeface="Calibri"/>
                <a:cs typeface="Calibri"/>
              </a:rPr>
              <a:t> </a:t>
            </a:r>
            <a:r>
              <a:rPr sz="4100" spc="-10" dirty="0">
                <a:solidFill>
                  <a:srgbClr val="000000"/>
                </a:solidFill>
                <a:latin typeface="Calibri"/>
                <a:cs typeface="Calibri"/>
              </a:rPr>
              <a:t>SCOLASTICI</a:t>
            </a:r>
            <a:endParaRPr sz="4100">
              <a:latin typeface="Calibri"/>
              <a:cs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50051" y="912621"/>
            <a:ext cx="2741930" cy="1016635"/>
          </a:xfrm>
          <a:prstGeom prst="rect">
            <a:avLst/>
          </a:prstGeom>
        </p:spPr>
        <p:txBody>
          <a:bodyPr vert="horz" wrap="square" lIns="0" tIns="12700" rIns="0" bIns="0" rtlCol="0">
            <a:spAutoFit/>
          </a:bodyPr>
          <a:lstStyle/>
          <a:p>
            <a:pPr marL="12700">
              <a:lnSpc>
                <a:spcPct val="100000"/>
              </a:lnSpc>
              <a:spcBef>
                <a:spcPts val="100"/>
              </a:spcBef>
            </a:pPr>
            <a:r>
              <a:rPr spc="-50" dirty="0">
                <a:solidFill>
                  <a:srgbClr val="006FC0"/>
                </a:solidFill>
              </a:rPr>
              <a:t>Obblighi</a:t>
            </a:r>
          </a:p>
        </p:txBody>
      </p:sp>
      <p:sp>
        <p:nvSpPr>
          <p:cNvPr id="3" name="object 3"/>
          <p:cNvSpPr txBox="1"/>
          <p:nvPr/>
        </p:nvSpPr>
        <p:spPr>
          <a:xfrm>
            <a:off x="609600" y="2643580"/>
            <a:ext cx="13944600" cy="6560129"/>
          </a:xfrm>
          <a:prstGeom prst="rect">
            <a:avLst/>
          </a:prstGeom>
        </p:spPr>
        <p:txBody>
          <a:bodyPr vert="horz" wrap="square" lIns="0" tIns="73025" rIns="0" bIns="0" rtlCol="0">
            <a:spAutoFit/>
          </a:bodyPr>
          <a:lstStyle/>
          <a:p>
            <a:pPr marL="350520" marR="5080" indent="-338455" algn="just">
              <a:lnSpc>
                <a:spcPct val="90000"/>
              </a:lnSpc>
              <a:spcBef>
                <a:spcPts val="575"/>
              </a:spcBef>
              <a:buFont typeface="Arial MT"/>
              <a:buChar char="•"/>
              <a:tabLst>
                <a:tab pos="351155" algn="l"/>
              </a:tabLst>
            </a:pPr>
            <a:r>
              <a:rPr lang="it-IT" sz="4000" dirty="0"/>
              <a:t>Ogni istituto scolastico dà attuazione alle indicazioni di cui al presente protocollo, nel rispetto della normativa vigente;</a:t>
            </a:r>
            <a:endParaRPr sz="4000" dirty="0">
              <a:latin typeface="Calibri"/>
              <a:cs typeface="Calibri"/>
            </a:endParaRPr>
          </a:p>
          <a:p>
            <a:pPr marL="350520" marR="699135" indent="-338455" algn="just">
              <a:lnSpc>
                <a:spcPct val="90000"/>
              </a:lnSpc>
              <a:spcBef>
                <a:spcPts val="1500"/>
              </a:spcBef>
              <a:buFont typeface="Arial MT"/>
              <a:buChar char="•"/>
              <a:tabLst>
                <a:tab pos="351155" algn="l"/>
              </a:tabLst>
            </a:pPr>
            <a:r>
              <a:rPr lang="it-IT" sz="4000" dirty="0"/>
              <a:t>Il Dirigente scolastico (che esercita le funzioni di datore di lavoro nelle scuole statali, ovvero, per le scuole paritarie, il Datore di lavoro), per prevenire la diffusione del Virus, è tenuto a informare, attraverso un'apposita comunicazione rivolta a tutto il personale, agli studenti e alle famiglie degli alunni, sulle regole fondamentali di igiene che devono essere adottate in tutti gli ambienti della scuola;</a:t>
            </a:r>
            <a:endParaRPr sz="4000" dirty="0">
              <a:latin typeface="Calibri"/>
              <a:cs typeface="Calibri"/>
            </a:endParaRPr>
          </a:p>
          <a:p>
            <a:pPr marL="350520" marR="2303145" indent="-338455" algn="just">
              <a:lnSpc>
                <a:spcPts val="4320"/>
              </a:lnSpc>
              <a:spcBef>
                <a:spcPts val="1570"/>
              </a:spcBef>
              <a:buFont typeface="Arial MT"/>
              <a:buChar char="•"/>
              <a:tabLst>
                <a:tab pos="351155" algn="l"/>
              </a:tabLst>
            </a:pPr>
            <a:r>
              <a:rPr lang="it-IT" sz="4000" dirty="0"/>
              <a:t>E’ prevista la formazione e l’aggiornamento in materia di COVID, per il personale scolastico</a:t>
            </a:r>
            <a:r>
              <a:rPr sz="4000" spc="-5" dirty="0">
                <a:latin typeface="Calibri"/>
                <a:cs typeface="Calibri"/>
              </a:rPr>
              <a:t>.</a:t>
            </a:r>
            <a:endParaRPr sz="4000" dirty="0">
              <a:latin typeface="Calibri"/>
              <a:cs typeface="Calibri"/>
            </a:endParaRPr>
          </a:p>
        </p:txBody>
      </p:sp>
      <p:grpSp>
        <p:nvGrpSpPr>
          <p:cNvPr id="4" name="object 4"/>
          <p:cNvGrpSpPr/>
          <p:nvPr/>
        </p:nvGrpSpPr>
        <p:grpSpPr>
          <a:xfrm>
            <a:off x="2787395" y="833627"/>
            <a:ext cx="1760220" cy="1379220"/>
            <a:chOff x="2787395" y="833627"/>
            <a:chExt cx="1760220" cy="1379220"/>
          </a:xfrm>
        </p:grpSpPr>
        <p:sp>
          <p:nvSpPr>
            <p:cNvPr id="5" name="object 5"/>
            <p:cNvSpPr/>
            <p:nvPr/>
          </p:nvSpPr>
          <p:spPr>
            <a:xfrm>
              <a:off x="2793491" y="839723"/>
              <a:ext cx="1748155" cy="1367155"/>
            </a:xfrm>
            <a:custGeom>
              <a:avLst/>
              <a:gdLst/>
              <a:ahLst/>
              <a:cxnLst/>
              <a:rect l="l" t="t" r="r" b="b"/>
              <a:pathLst>
                <a:path w="1748154" h="1367155">
                  <a:moveTo>
                    <a:pt x="1064513" y="0"/>
                  </a:moveTo>
                  <a:lnTo>
                    <a:pt x="1064513" y="341756"/>
                  </a:lnTo>
                  <a:lnTo>
                    <a:pt x="0" y="341756"/>
                  </a:lnTo>
                  <a:lnTo>
                    <a:pt x="0" y="1025270"/>
                  </a:lnTo>
                  <a:lnTo>
                    <a:pt x="1064513" y="1025270"/>
                  </a:lnTo>
                  <a:lnTo>
                    <a:pt x="1064513" y="1367027"/>
                  </a:lnTo>
                  <a:lnTo>
                    <a:pt x="1748028" y="683513"/>
                  </a:lnTo>
                  <a:lnTo>
                    <a:pt x="1064513" y="0"/>
                  </a:lnTo>
                  <a:close/>
                </a:path>
              </a:pathLst>
            </a:custGeom>
            <a:solidFill>
              <a:srgbClr val="4471C4"/>
            </a:solidFill>
          </p:spPr>
          <p:txBody>
            <a:bodyPr wrap="square" lIns="0" tIns="0" rIns="0" bIns="0" rtlCol="0"/>
            <a:lstStyle/>
            <a:p>
              <a:endParaRPr/>
            </a:p>
          </p:txBody>
        </p:sp>
        <p:sp>
          <p:nvSpPr>
            <p:cNvPr id="6" name="object 6"/>
            <p:cNvSpPr/>
            <p:nvPr/>
          </p:nvSpPr>
          <p:spPr>
            <a:xfrm>
              <a:off x="2793491" y="839723"/>
              <a:ext cx="1748155" cy="1367155"/>
            </a:xfrm>
            <a:custGeom>
              <a:avLst/>
              <a:gdLst/>
              <a:ahLst/>
              <a:cxnLst/>
              <a:rect l="l" t="t" r="r" b="b"/>
              <a:pathLst>
                <a:path w="1748154" h="1367155">
                  <a:moveTo>
                    <a:pt x="0" y="341756"/>
                  </a:moveTo>
                  <a:lnTo>
                    <a:pt x="1064513" y="341756"/>
                  </a:lnTo>
                  <a:lnTo>
                    <a:pt x="1064513" y="0"/>
                  </a:lnTo>
                  <a:lnTo>
                    <a:pt x="1748028" y="683513"/>
                  </a:lnTo>
                  <a:lnTo>
                    <a:pt x="1064513" y="1367027"/>
                  </a:lnTo>
                  <a:lnTo>
                    <a:pt x="1064513" y="1025270"/>
                  </a:lnTo>
                  <a:lnTo>
                    <a:pt x="0" y="1025270"/>
                  </a:lnTo>
                  <a:lnTo>
                    <a:pt x="0" y="341756"/>
                  </a:lnTo>
                  <a:close/>
                </a:path>
              </a:pathLst>
            </a:custGeom>
            <a:ln w="12192">
              <a:solidFill>
                <a:srgbClr val="2E528F"/>
              </a:solidFill>
            </a:ln>
          </p:spPr>
          <p:txBody>
            <a:bodyPr wrap="square" lIns="0" tIns="0" rIns="0" bIns="0" rtlCol="0"/>
            <a:lstStyle/>
            <a:p>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50051" y="912621"/>
            <a:ext cx="2741930" cy="1016635"/>
          </a:xfrm>
          <a:prstGeom prst="rect">
            <a:avLst/>
          </a:prstGeom>
        </p:spPr>
        <p:txBody>
          <a:bodyPr vert="horz" wrap="square" lIns="0" tIns="12700" rIns="0" bIns="0" rtlCol="0">
            <a:spAutoFit/>
          </a:bodyPr>
          <a:lstStyle/>
          <a:p>
            <a:pPr marL="12700">
              <a:lnSpc>
                <a:spcPct val="100000"/>
              </a:lnSpc>
              <a:spcBef>
                <a:spcPts val="100"/>
              </a:spcBef>
            </a:pPr>
            <a:r>
              <a:rPr spc="-50" dirty="0">
                <a:solidFill>
                  <a:srgbClr val="006FC0"/>
                </a:solidFill>
              </a:rPr>
              <a:t>Obblighi</a:t>
            </a:r>
          </a:p>
        </p:txBody>
      </p:sp>
      <p:sp>
        <p:nvSpPr>
          <p:cNvPr id="3" name="object 3"/>
          <p:cNvSpPr txBox="1"/>
          <p:nvPr/>
        </p:nvSpPr>
        <p:spPr>
          <a:xfrm>
            <a:off x="514350" y="1966273"/>
            <a:ext cx="14211300" cy="7662995"/>
          </a:xfrm>
          <a:prstGeom prst="rect">
            <a:avLst/>
          </a:prstGeom>
        </p:spPr>
        <p:txBody>
          <a:bodyPr vert="horz" wrap="square" lIns="0" tIns="73025" rIns="0" bIns="0" rtlCol="0">
            <a:spAutoFit/>
          </a:bodyPr>
          <a:lstStyle/>
          <a:p>
            <a:pPr marL="350520" marR="5080" indent="-338455" algn="just">
              <a:lnSpc>
                <a:spcPct val="90000"/>
              </a:lnSpc>
              <a:spcBef>
                <a:spcPts val="575"/>
              </a:spcBef>
              <a:buFont typeface="Arial MT"/>
              <a:buChar char="•"/>
              <a:tabLst>
                <a:tab pos="351155" algn="l"/>
              </a:tabLst>
            </a:pPr>
            <a:r>
              <a:rPr lang="it-IT" sz="4000" dirty="0"/>
              <a:t>Ciascun lavoratore è tenuto ad informare tempestivamente il Dirigente scolastico o un suo delegato di eventuali contatti stretti con persone positive, della presenza di qualsiasi sintomo influenzale durante l’espletamento della propria prestazione lavorativa o della presenza di sintomi negli studenti presenti all’interno dell’istituto;</a:t>
            </a:r>
            <a:endParaRPr sz="4000" dirty="0">
              <a:latin typeface="Calibri"/>
              <a:cs typeface="Calibri"/>
            </a:endParaRPr>
          </a:p>
          <a:p>
            <a:pPr marL="350520" marR="699135" indent="-338455" algn="just">
              <a:lnSpc>
                <a:spcPct val="90000"/>
              </a:lnSpc>
              <a:spcBef>
                <a:spcPts val="1500"/>
              </a:spcBef>
              <a:buFont typeface="Arial MT"/>
              <a:buChar char="•"/>
              <a:tabLst>
                <a:tab pos="351155" algn="l"/>
              </a:tabLst>
            </a:pPr>
            <a:r>
              <a:rPr lang="it-IT" sz="4000" dirty="0"/>
              <a:t>Il personale scolastico rispetta le prescrizioni previste dalla normativa vigente in materia di prevenzione e contrasto della diffusione del Covid19;</a:t>
            </a:r>
            <a:endParaRPr sz="4000" dirty="0">
              <a:latin typeface="Calibri"/>
              <a:cs typeface="Calibri"/>
            </a:endParaRPr>
          </a:p>
          <a:p>
            <a:pPr marL="350520" marR="2303145" indent="-338455" algn="just">
              <a:lnSpc>
                <a:spcPts val="4320"/>
              </a:lnSpc>
              <a:spcBef>
                <a:spcPts val="1570"/>
              </a:spcBef>
              <a:buFont typeface="Arial MT"/>
              <a:buChar char="•"/>
              <a:tabLst>
                <a:tab pos="351155" algn="l"/>
              </a:tabLst>
            </a:pPr>
            <a:r>
              <a:rPr lang="it-IT" sz="4000" dirty="0"/>
              <a:t>Il Dirigente scolastico dovrà inoltre informare chiunque entri nei locali dell’Istituto circa le disposizioni delle Autorità, anche utilizzando gli strumenti digitali disponibili.</a:t>
            </a:r>
            <a:endParaRPr sz="4000" dirty="0">
              <a:latin typeface="Calibri"/>
              <a:cs typeface="Calibri"/>
            </a:endParaRPr>
          </a:p>
        </p:txBody>
      </p:sp>
      <p:grpSp>
        <p:nvGrpSpPr>
          <p:cNvPr id="4" name="object 4"/>
          <p:cNvGrpSpPr/>
          <p:nvPr/>
        </p:nvGrpSpPr>
        <p:grpSpPr>
          <a:xfrm>
            <a:off x="2743200" y="524636"/>
            <a:ext cx="1760220" cy="1379220"/>
            <a:chOff x="2787395" y="833627"/>
            <a:chExt cx="1760220" cy="1379220"/>
          </a:xfrm>
        </p:grpSpPr>
        <p:sp>
          <p:nvSpPr>
            <p:cNvPr id="5" name="object 5"/>
            <p:cNvSpPr/>
            <p:nvPr/>
          </p:nvSpPr>
          <p:spPr>
            <a:xfrm>
              <a:off x="2793491" y="839723"/>
              <a:ext cx="1748155" cy="1367155"/>
            </a:xfrm>
            <a:custGeom>
              <a:avLst/>
              <a:gdLst/>
              <a:ahLst/>
              <a:cxnLst/>
              <a:rect l="l" t="t" r="r" b="b"/>
              <a:pathLst>
                <a:path w="1748154" h="1367155">
                  <a:moveTo>
                    <a:pt x="1064513" y="0"/>
                  </a:moveTo>
                  <a:lnTo>
                    <a:pt x="1064513" y="341756"/>
                  </a:lnTo>
                  <a:lnTo>
                    <a:pt x="0" y="341756"/>
                  </a:lnTo>
                  <a:lnTo>
                    <a:pt x="0" y="1025270"/>
                  </a:lnTo>
                  <a:lnTo>
                    <a:pt x="1064513" y="1025270"/>
                  </a:lnTo>
                  <a:lnTo>
                    <a:pt x="1064513" y="1367027"/>
                  </a:lnTo>
                  <a:lnTo>
                    <a:pt x="1748028" y="683513"/>
                  </a:lnTo>
                  <a:lnTo>
                    <a:pt x="1064513" y="0"/>
                  </a:lnTo>
                  <a:close/>
                </a:path>
              </a:pathLst>
            </a:custGeom>
            <a:solidFill>
              <a:srgbClr val="4471C4"/>
            </a:solidFill>
          </p:spPr>
          <p:txBody>
            <a:bodyPr wrap="square" lIns="0" tIns="0" rIns="0" bIns="0" rtlCol="0"/>
            <a:lstStyle/>
            <a:p>
              <a:endParaRPr/>
            </a:p>
          </p:txBody>
        </p:sp>
        <p:sp>
          <p:nvSpPr>
            <p:cNvPr id="6" name="object 6"/>
            <p:cNvSpPr/>
            <p:nvPr/>
          </p:nvSpPr>
          <p:spPr>
            <a:xfrm>
              <a:off x="2793491" y="839723"/>
              <a:ext cx="1748155" cy="1367155"/>
            </a:xfrm>
            <a:custGeom>
              <a:avLst/>
              <a:gdLst/>
              <a:ahLst/>
              <a:cxnLst/>
              <a:rect l="l" t="t" r="r" b="b"/>
              <a:pathLst>
                <a:path w="1748154" h="1367155">
                  <a:moveTo>
                    <a:pt x="0" y="341756"/>
                  </a:moveTo>
                  <a:lnTo>
                    <a:pt x="1064513" y="341756"/>
                  </a:lnTo>
                  <a:lnTo>
                    <a:pt x="1064513" y="0"/>
                  </a:lnTo>
                  <a:lnTo>
                    <a:pt x="1748028" y="683513"/>
                  </a:lnTo>
                  <a:lnTo>
                    <a:pt x="1064513" y="1367027"/>
                  </a:lnTo>
                  <a:lnTo>
                    <a:pt x="1064513" y="1025270"/>
                  </a:lnTo>
                  <a:lnTo>
                    <a:pt x="0" y="1025270"/>
                  </a:lnTo>
                  <a:lnTo>
                    <a:pt x="0" y="341756"/>
                  </a:lnTo>
                  <a:close/>
                </a:path>
              </a:pathLst>
            </a:custGeom>
            <a:ln w="12192">
              <a:solidFill>
                <a:srgbClr val="2E528F"/>
              </a:solidFill>
            </a:ln>
          </p:spPr>
          <p:txBody>
            <a:bodyPr wrap="square" lIns="0" tIns="0" rIns="0" bIns="0" rtlCol="0"/>
            <a:lstStyle/>
            <a:p>
              <a:endParaRPr/>
            </a:p>
          </p:txBody>
        </p:sp>
      </p:grpSp>
    </p:spTree>
    <p:extLst>
      <p:ext uri="{BB962C8B-B14F-4D97-AF65-F5344CB8AC3E}">
        <p14:creationId xmlns:p14="http://schemas.microsoft.com/office/powerpoint/2010/main" val="18482207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17647" y="2640533"/>
            <a:ext cx="2136775" cy="651510"/>
          </a:xfrm>
          <a:prstGeom prst="rect">
            <a:avLst/>
          </a:prstGeom>
        </p:spPr>
        <p:txBody>
          <a:bodyPr vert="horz" wrap="square" lIns="0" tIns="13335" rIns="0" bIns="0" rtlCol="0">
            <a:spAutoFit/>
          </a:bodyPr>
          <a:lstStyle/>
          <a:p>
            <a:pPr marL="12700">
              <a:lnSpc>
                <a:spcPct val="100000"/>
              </a:lnSpc>
              <a:spcBef>
                <a:spcPts val="105"/>
              </a:spcBef>
            </a:pPr>
            <a:r>
              <a:rPr sz="4100" spc="-5" dirty="0">
                <a:solidFill>
                  <a:srgbClr val="000000"/>
                </a:solidFill>
                <a:latin typeface="Calibri"/>
                <a:cs typeface="Calibri"/>
              </a:rPr>
              <a:t>CRITICI</a:t>
            </a:r>
            <a:r>
              <a:rPr sz="4100" spc="-335" dirty="0">
                <a:solidFill>
                  <a:srgbClr val="000000"/>
                </a:solidFill>
                <a:latin typeface="Calibri"/>
                <a:cs typeface="Calibri"/>
              </a:rPr>
              <a:t>T</a:t>
            </a:r>
            <a:r>
              <a:rPr sz="4100" spc="-155" dirty="0">
                <a:solidFill>
                  <a:srgbClr val="000000"/>
                </a:solidFill>
                <a:latin typeface="Calibri"/>
                <a:cs typeface="Calibri"/>
              </a:rPr>
              <a:t>A</a:t>
            </a:r>
            <a:r>
              <a:rPr sz="4100" dirty="0">
                <a:solidFill>
                  <a:srgbClr val="000000"/>
                </a:solidFill>
                <a:latin typeface="Calibri"/>
                <a:cs typeface="Calibri"/>
              </a:rPr>
              <a:t>’</a:t>
            </a:r>
            <a:endParaRPr sz="4100">
              <a:latin typeface="Calibri"/>
              <a:cs typeface="Calibri"/>
            </a:endParaRPr>
          </a:p>
        </p:txBody>
      </p:sp>
      <p:grpSp>
        <p:nvGrpSpPr>
          <p:cNvPr id="3" name="object 3"/>
          <p:cNvGrpSpPr/>
          <p:nvPr/>
        </p:nvGrpSpPr>
        <p:grpSpPr>
          <a:xfrm>
            <a:off x="1043939" y="2337815"/>
            <a:ext cx="1757680" cy="1379220"/>
            <a:chOff x="1043939" y="2337815"/>
            <a:chExt cx="1757680" cy="1379220"/>
          </a:xfrm>
        </p:grpSpPr>
        <p:sp>
          <p:nvSpPr>
            <p:cNvPr id="4" name="object 4"/>
            <p:cNvSpPr/>
            <p:nvPr/>
          </p:nvSpPr>
          <p:spPr>
            <a:xfrm>
              <a:off x="1050035" y="2343911"/>
              <a:ext cx="1744980" cy="1367155"/>
            </a:xfrm>
            <a:custGeom>
              <a:avLst/>
              <a:gdLst/>
              <a:ahLst/>
              <a:cxnLst/>
              <a:rect l="l" t="t" r="r" b="b"/>
              <a:pathLst>
                <a:path w="1744980" h="1367154">
                  <a:moveTo>
                    <a:pt x="1061465" y="0"/>
                  </a:moveTo>
                  <a:lnTo>
                    <a:pt x="1061465" y="341756"/>
                  </a:lnTo>
                  <a:lnTo>
                    <a:pt x="0" y="341756"/>
                  </a:lnTo>
                  <a:lnTo>
                    <a:pt x="0" y="1025271"/>
                  </a:lnTo>
                  <a:lnTo>
                    <a:pt x="1061465" y="1025271"/>
                  </a:lnTo>
                  <a:lnTo>
                    <a:pt x="1061465" y="1367027"/>
                  </a:lnTo>
                  <a:lnTo>
                    <a:pt x="1744980" y="683514"/>
                  </a:lnTo>
                  <a:lnTo>
                    <a:pt x="1061465" y="0"/>
                  </a:lnTo>
                  <a:close/>
                </a:path>
              </a:pathLst>
            </a:custGeom>
            <a:solidFill>
              <a:srgbClr val="FFC000"/>
            </a:solidFill>
          </p:spPr>
          <p:txBody>
            <a:bodyPr wrap="square" lIns="0" tIns="0" rIns="0" bIns="0" rtlCol="0"/>
            <a:lstStyle/>
            <a:p>
              <a:endParaRPr/>
            </a:p>
          </p:txBody>
        </p:sp>
        <p:sp>
          <p:nvSpPr>
            <p:cNvPr id="5" name="object 5"/>
            <p:cNvSpPr/>
            <p:nvPr/>
          </p:nvSpPr>
          <p:spPr>
            <a:xfrm>
              <a:off x="1050035" y="2343911"/>
              <a:ext cx="1744980" cy="1367155"/>
            </a:xfrm>
            <a:custGeom>
              <a:avLst/>
              <a:gdLst/>
              <a:ahLst/>
              <a:cxnLst/>
              <a:rect l="l" t="t" r="r" b="b"/>
              <a:pathLst>
                <a:path w="1744980" h="1367154">
                  <a:moveTo>
                    <a:pt x="0" y="341756"/>
                  </a:moveTo>
                  <a:lnTo>
                    <a:pt x="1061465" y="341756"/>
                  </a:lnTo>
                  <a:lnTo>
                    <a:pt x="1061465" y="0"/>
                  </a:lnTo>
                  <a:lnTo>
                    <a:pt x="1744980" y="683514"/>
                  </a:lnTo>
                  <a:lnTo>
                    <a:pt x="1061465" y="1367027"/>
                  </a:lnTo>
                  <a:lnTo>
                    <a:pt x="1061465" y="1025271"/>
                  </a:lnTo>
                  <a:lnTo>
                    <a:pt x="0" y="1025271"/>
                  </a:lnTo>
                  <a:lnTo>
                    <a:pt x="0" y="341756"/>
                  </a:lnTo>
                  <a:close/>
                </a:path>
              </a:pathLst>
            </a:custGeom>
            <a:ln w="12191">
              <a:solidFill>
                <a:srgbClr val="BB8B00"/>
              </a:solidFill>
            </a:ln>
          </p:spPr>
          <p:txBody>
            <a:bodyPr wrap="square" lIns="0" tIns="0" rIns="0" bIns="0" rtlCol="0"/>
            <a:lstStyle/>
            <a:p>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143000" y="1261313"/>
            <a:ext cx="1757680" cy="1379220"/>
            <a:chOff x="1043939" y="2337815"/>
            <a:chExt cx="1757680" cy="1379220"/>
          </a:xfrm>
        </p:grpSpPr>
        <p:sp>
          <p:nvSpPr>
            <p:cNvPr id="3" name="object 3"/>
            <p:cNvSpPr/>
            <p:nvPr/>
          </p:nvSpPr>
          <p:spPr>
            <a:xfrm>
              <a:off x="1050035" y="2343911"/>
              <a:ext cx="1744980" cy="1367155"/>
            </a:xfrm>
            <a:custGeom>
              <a:avLst/>
              <a:gdLst/>
              <a:ahLst/>
              <a:cxnLst/>
              <a:rect l="l" t="t" r="r" b="b"/>
              <a:pathLst>
                <a:path w="1744980" h="1367154">
                  <a:moveTo>
                    <a:pt x="1061465" y="0"/>
                  </a:moveTo>
                  <a:lnTo>
                    <a:pt x="1061465" y="341756"/>
                  </a:lnTo>
                  <a:lnTo>
                    <a:pt x="0" y="341756"/>
                  </a:lnTo>
                  <a:lnTo>
                    <a:pt x="0" y="1025271"/>
                  </a:lnTo>
                  <a:lnTo>
                    <a:pt x="1061465" y="1025271"/>
                  </a:lnTo>
                  <a:lnTo>
                    <a:pt x="1061465" y="1367027"/>
                  </a:lnTo>
                  <a:lnTo>
                    <a:pt x="1744980" y="683514"/>
                  </a:lnTo>
                  <a:lnTo>
                    <a:pt x="1061465" y="0"/>
                  </a:lnTo>
                  <a:close/>
                </a:path>
              </a:pathLst>
            </a:custGeom>
            <a:solidFill>
              <a:srgbClr val="FFC000"/>
            </a:solidFill>
          </p:spPr>
          <p:txBody>
            <a:bodyPr wrap="square" lIns="0" tIns="0" rIns="0" bIns="0" rtlCol="0"/>
            <a:lstStyle/>
            <a:p>
              <a:endParaRPr/>
            </a:p>
          </p:txBody>
        </p:sp>
        <p:sp>
          <p:nvSpPr>
            <p:cNvPr id="4" name="object 4"/>
            <p:cNvSpPr/>
            <p:nvPr/>
          </p:nvSpPr>
          <p:spPr>
            <a:xfrm>
              <a:off x="1050035" y="2343911"/>
              <a:ext cx="1744980" cy="1367155"/>
            </a:xfrm>
            <a:custGeom>
              <a:avLst/>
              <a:gdLst/>
              <a:ahLst/>
              <a:cxnLst/>
              <a:rect l="l" t="t" r="r" b="b"/>
              <a:pathLst>
                <a:path w="1744980" h="1367154">
                  <a:moveTo>
                    <a:pt x="0" y="341756"/>
                  </a:moveTo>
                  <a:lnTo>
                    <a:pt x="1061465" y="341756"/>
                  </a:lnTo>
                  <a:lnTo>
                    <a:pt x="1061465" y="0"/>
                  </a:lnTo>
                  <a:lnTo>
                    <a:pt x="1744980" y="683514"/>
                  </a:lnTo>
                  <a:lnTo>
                    <a:pt x="1061465" y="1367027"/>
                  </a:lnTo>
                  <a:lnTo>
                    <a:pt x="1061465" y="1025271"/>
                  </a:lnTo>
                  <a:lnTo>
                    <a:pt x="0" y="1025271"/>
                  </a:lnTo>
                  <a:lnTo>
                    <a:pt x="0" y="341756"/>
                  </a:lnTo>
                  <a:close/>
                </a:path>
              </a:pathLst>
            </a:custGeom>
            <a:ln w="12191">
              <a:solidFill>
                <a:srgbClr val="BB8B00"/>
              </a:solidFill>
            </a:ln>
          </p:spPr>
          <p:txBody>
            <a:bodyPr wrap="square" lIns="0" tIns="0" rIns="0" bIns="0" rtlCol="0"/>
            <a:lstStyle/>
            <a:p>
              <a:endParaRPr/>
            </a:p>
          </p:txBody>
        </p:sp>
      </p:grpSp>
      <p:sp>
        <p:nvSpPr>
          <p:cNvPr id="5" name="object 5"/>
          <p:cNvSpPr txBox="1">
            <a:spLocks noGrp="1"/>
          </p:cNvSpPr>
          <p:nvPr>
            <p:ph type="title"/>
          </p:nvPr>
        </p:nvSpPr>
        <p:spPr>
          <a:xfrm>
            <a:off x="3276600" y="1625231"/>
            <a:ext cx="2136775" cy="651510"/>
          </a:xfrm>
          <a:prstGeom prst="rect">
            <a:avLst/>
          </a:prstGeom>
        </p:spPr>
        <p:txBody>
          <a:bodyPr vert="horz" wrap="square" lIns="0" tIns="13335" rIns="0" bIns="0" rtlCol="0">
            <a:spAutoFit/>
          </a:bodyPr>
          <a:lstStyle/>
          <a:p>
            <a:pPr marL="12700">
              <a:lnSpc>
                <a:spcPct val="100000"/>
              </a:lnSpc>
              <a:spcBef>
                <a:spcPts val="105"/>
              </a:spcBef>
            </a:pPr>
            <a:r>
              <a:rPr sz="4100" spc="-5" dirty="0">
                <a:solidFill>
                  <a:srgbClr val="000000"/>
                </a:solidFill>
                <a:latin typeface="Calibri"/>
                <a:cs typeface="Calibri"/>
              </a:rPr>
              <a:t>CRITICI</a:t>
            </a:r>
            <a:r>
              <a:rPr sz="4100" spc="-335" dirty="0">
                <a:solidFill>
                  <a:srgbClr val="000000"/>
                </a:solidFill>
                <a:latin typeface="Calibri"/>
                <a:cs typeface="Calibri"/>
              </a:rPr>
              <a:t>T</a:t>
            </a:r>
            <a:r>
              <a:rPr sz="4100" spc="-155" dirty="0">
                <a:solidFill>
                  <a:srgbClr val="000000"/>
                </a:solidFill>
                <a:latin typeface="Calibri"/>
                <a:cs typeface="Calibri"/>
              </a:rPr>
              <a:t>A</a:t>
            </a:r>
            <a:r>
              <a:rPr sz="4100" dirty="0">
                <a:solidFill>
                  <a:srgbClr val="000000"/>
                </a:solidFill>
                <a:latin typeface="Calibri"/>
                <a:cs typeface="Calibri"/>
              </a:rPr>
              <a:t>’</a:t>
            </a:r>
            <a:endParaRPr sz="4100" dirty="0">
              <a:latin typeface="Calibri"/>
              <a:cs typeface="Calibri"/>
            </a:endParaRPr>
          </a:p>
        </p:txBody>
      </p:sp>
      <p:sp>
        <p:nvSpPr>
          <p:cNvPr id="6" name="object 6"/>
          <p:cNvSpPr txBox="1"/>
          <p:nvPr/>
        </p:nvSpPr>
        <p:spPr>
          <a:xfrm>
            <a:off x="2901003" y="2489200"/>
            <a:ext cx="8223250" cy="6276718"/>
          </a:xfrm>
          <a:prstGeom prst="rect">
            <a:avLst/>
          </a:prstGeom>
        </p:spPr>
        <p:txBody>
          <a:bodyPr vert="horz" wrap="square" lIns="0" tIns="147955" rIns="0" bIns="0" rtlCol="0">
            <a:spAutoFit/>
          </a:bodyPr>
          <a:lstStyle/>
          <a:p>
            <a:pPr marL="350520" indent="-338455">
              <a:lnSpc>
                <a:spcPct val="100000"/>
              </a:lnSpc>
              <a:spcBef>
                <a:spcPts val="1165"/>
              </a:spcBef>
              <a:buFont typeface="Arial MT"/>
              <a:buChar char="•"/>
              <a:tabLst>
                <a:tab pos="351155" algn="l"/>
              </a:tabLst>
            </a:pPr>
            <a:r>
              <a:rPr sz="3600" b="1" u="heavy" spc="-10" dirty="0">
                <a:solidFill>
                  <a:srgbClr val="FFC000"/>
                </a:solidFill>
                <a:uFill>
                  <a:solidFill>
                    <a:srgbClr val="FFC000"/>
                  </a:solidFill>
                </a:uFill>
                <a:latin typeface="Calibri"/>
                <a:cs typeface="Calibri"/>
              </a:rPr>
              <a:t>Ingresso</a:t>
            </a:r>
            <a:r>
              <a:rPr sz="3600" b="1" u="heavy" spc="-15" dirty="0">
                <a:solidFill>
                  <a:srgbClr val="FFC000"/>
                </a:solidFill>
                <a:uFill>
                  <a:solidFill>
                    <a:srgbClr val="FFC000"/>
                  </a:solidFill>
                </a:uFill>
                <a:latin typeface="Calibri"/>
                <a:cs typeface="Calibri"/>
              </a:rPr>
              <a:t> </a:t>
            </a:r>
            <a:r>
              <a:rPr sz="3600" b="1" u="heavy" dirty="0">
                <a:solidFill>
                  <a:srgbClr val="FFC000"/>
                </a:solidFill>
                <a:uFill>
                  <a:solidFill>
                    <a:srgbClr val="FFC000"/>
                  </a:solidFill>
                </a:uFill>
                <a:latin typeface="Calibri"/>
                <a:cs typeface="Calibri"/>
              </a:rPr>
              <a:t>e</a:t>
            </a:r>
            <a:r>
              <a:rPr sz="3600" b="1" u="heavy" spc="-15" dirty="0">
                <a:solidFill>
                  <a:srgbClr val="FFC000"/>
                </a:solidFill>
                <a:uFill>
                  <a:solidFill>
                    <a:srgbClr val="FFC000"/>
                  </a:solidFill>
                </a:uFill>
                <a:latin typeface="Calibri"/>
                <a:cs typeface="Calibri"/>
              </a:rPr>
              <a:t> </a:t>
            </a:r>
            <a:r>
              <a:rPr sz="3600" b="1" u="heavy" spc="-10" dirty="0" err="1">
                <a:solidFill>
                  <a:srgbClr val="FFC000"/>
                </a:solidFill>
                <a:uFill>
                  <a:solidFill>
                    <a:srgbClr val="FFC000"/>
                  </a:solidFill>
                </a:uFill>
                <a:latin typeface="Calibri"/>
                <a:cs typeface="Calibri"/>
              </a:rPr>
              <a:t>uscita</a:t>
            </a:r>
            <a:endParaRPr lang="it-IT" sz="3600" b="1" u="heavy" spc="-10" dirty="0">
              <a:solidFill>
                <a:srgbClr val="FFC000"/>
              </a:solidFill>
              <a:uFill>
                <a:solidFill>
                  <a:srgbClr val="FFC000"/>
                </a:solidFill>
              </a:uFill>
              <a:latin typeface="Calibri"/>
              <a:cs typeface="Calibri"/>
            </a:endParaRPr>
          </a:p>
          <a:p>
            <a:pPr marL="350520" indent="-338455">
              <a:lnSpc>
                <a:spcPct val="100000"/>
              </a:lnSpc>
              <a:spcBef>
                <a:spcPts val="1165"/>
              </a:spcBef>
              <a:buFont typeface="Arial MT"/>
              <a:buChar char="•"/>
              <a:tabLst>
                <a:tab pos="351155" algn="l"/>
              </a:tabLst>
            </a:pPr>
            <a:r>
              <a:rPr lang="it-IT" sz="3600" b="1" u="heavy" spc="-10" dirty="0">
                <a:solidFill>
                  <a:srgbClr val="FFC000"/>
                </a:solidFill>
                <a:uFill>
                  <a:solidFill>
                    <a:srgbClr val="FFC000"/>
                  </a:solidFill>
                </a:uFill>
                <a:latin typeface="Calibri"/>
                <a:cs typeface="Calibri"/>
              </a:rPr>
              <a:t>Green Pass</a:t>
            </a:r>
            <a:endParaRPr sz="3600" dirty="0">
              <a:latin typeface="Calibri"/>
              <a:cs typeface="Calibri"/>
            </a:endParaRPr>
          </a:p>
          <a:p>
            <a:pPr marL="350520" indent="-338455">
              <a:lnSpc>
                <a:spcPct val="100000"/>
              </a:lnSpc>
              <a:spcBef>
                <a:spcPts val="1070"/>
              </a:spcBef>
              <a:buFont typeface="Arial MT"/>
              <a:buChar char="•"/>
              <a:tabLst>
                <a:tab pos="351155" algn="l"/>
              </a:tabLst>
            </a:pPr>
            <a:r>
              <a:rPr sz="3600" b="1" u="heavy" spc="-5" dirty="0">
                <a:solidFill>
                  <a:srgbClr val="FFC000"/>
                </a:solidFill>
                <a:uFill>
                  <a:solidFill>
                    <a:srgbClr val="FFC000"/>
                  </a:solidFill>
                </a:uFill>
                <a:latin typeface="Calibri"/>
                <a:cs typeface="Calibri"/>
              </a:rPr>
              <a:t>Certificazioni</a:t>
            </a:r>
            <a:r>
              <a:rPr sz="3600" b="1" u="heavy" spc="-35" dirty="0">
                <a:solidFill>
                  <a:srgbClr val="FFC000"/>
                </a:solidFill>
                <a:uFill>
                  <a:solidFill>
                    <a:srgbClr val="FFC000"/>
                  </a:solidFill>
                </a:uFill>
                <a:latin typeface="Calibri"/>
                <a:cs typeface="Calibri"/>
              </a:rPr>
              <a:t> </a:t>
            </a:r>
            <a:r>
              <a:rPr sz="3600" b="1" u="heavy" dirty="0">
                <a:solidFill>
                  <a:srgbClr val="FFC000"/>
                </a:solidFill>
                <a:uFill>
                  <a:solidFill>
                    <a:srgbClr val="FFC000"/>
                  </a:solidFill>
                </a:uFill>
                <a:latin typeface="Calibri"/>
                <a:cs typeface="Calibri"/>
              </a:rPr>
              <a:t>e</a:t>
            </a:r>
            <a:r>
              <a:rPr sz="3600" b="1" u="heavy" spc="-30" dirty="0">
                <a:solidFill>
                  <a:srgbClr val="FFC000"/>
                </a:solidFill>
                <a:uFill>
                  <a:solidFill>
                    <a:srgbClr val="FFC000"/>
                  </a:solidFill>
                </a:uFill>
                <a:latin typeface="Calibri"/>
                <a:cs typeface="Calibri"/>
              </a:rPr>
              <a:t> </a:t>
            </a:r>
            <a:r>
              <a:rPr sz="3600" b="1" u="heavy" spc="-5" dirty="0">
                <a:solidFill>
                  <a:srgbClr val="FFC000"/>
                </a:solidFill>
                <a:uFill>
                  <a:solidFill>
                    <a:srgbClr val="FFC000"/>
                  </a:solidFill>
                </a:uFill>
                <a:latin typeface="Calibri"/>
                <a:cs typeface="Calibri"/>
              </a:rPr>
              <a:t>DPI</a:t>
            </a:r>
            <a:endParaRPr lang="it-IT" sz="3600" b="1" u="heavy" spc="-5" dirty="0">
              <a:solidFill>
                <a:srgbClr val="FFC000"/>
              </a:solidFill>
              <a:uFill>
                <a:solidFill>
                  <a:srgbClr val="FFC000"/>
                </a:solidFill>
              </a:uFill>
              <a:latin typeface="Calibri"/>
              <a:cs typeface="Calibri"/>
            </a:endParaRPr>
          </a:p>
          <a:p>
            <a:pPr marL="350520" indent="-338455">
              <a:lnSpc>
                <a:spcPct val="100000"/>
              </a:lnSpc>
              <a:spcBef>
                <a:spcPts val="1070"/>
              </a:spcBef>
              <a:buFont typeface="Arial MT"/>
              <a:buChar char="•"/>
              <a:tabLst>
                <a:tab pos="351155" algn="l"/>
              </a:tabLst>
            </a:pPr>
            <a:r>
              <a:rPr lang="it-IT" sz="3600" b="1" u="heavy" spc="-5" dirty="0">
                <a:solidFill>
                  <a:srgbClr val="FFC000"/>
                </a:solidFill>
                <a:uFill>
                  <a:solidFill>
                    <a:srgbClr val="FFC000"/>
                  </a:solidFill>
                </a:uFill>
                <a:latin typeface="Calibri"/>
                <a:cs typeface="Calibri"/>
              </a:rPr>
              <a:t>Misure di distanziamento</a:t>
            </a:r>
            <a:endParaRPr sz="3600" dirty="0">
              <a:latin typeface="Calibri"/>
              <a:cs typeface="Calibri"/>
            </a:endParaRPr>
          </a:p>
          <a:p>
            <a:pPr marL="350520" indent="-338455">
              <a:lnSpc>
                <a:spcPct val="100000"/>
              </a:lnSpc>
              <a:spcBef>
                <a:spcPts val="1070"/>
              </a:spcBef>
              <a:buFont typeface="Arial MT"/>
              <a:buChar char="•"/>
              <a:tabLst>
                <a:tab pos="351155" algn="l"/>
              </a:tabLst>
            </a:pPr>
            <a:r>
              <a:rPr sz="3600" b="1" u="heavy" spc="-5" dirty="0">
                <a:solidFill>
                  <a:srgbClr val="FFC000"/>
                </a:solidFill>
                <a:uFill>
                  <a:solidFill>
                    <a:srgbClr val="FFC000"/>
                  </a:solidFill>
                </a:uFill>
                <a:latin typeface="Calibri"/>
                <a:cs typeface="Calibri"/>
              </a:rPr>
              <a:t>Formazione</a:t>
            </a:r>
            <a:r>
              <a:rPr sz="3600" b="1" u="heavy" spc="-10" dirty="0">
                <a:solidFill>
                  <a:srgbClr val="FFC000"/>
                </a:solidFill>
                <a:uFill>
                  <a:solidFill>
                    <a:srgbClr val="FFC000"/>
                  </a:solidFill>
                </a:uFill>
                <a:latin typeface="Calibri"/>
                <a:cs typeface="Calibri"/>
              </a:rPr>
              <a:t> </a:t>
            </a:r>
            <a:r>
              <a:rPr sz="3600" b="1" u="heavy" dirty="0">
                <a:solidFill>
                  <a:srgbClr val="FFC000"/>
                </a:solidFill>
                <a:uFill>
                  <a:solidFill>
                    <a:srgbClr val="FFC000"/>
                  </a:solidFill>
                </a:uFill>
                <a:latin typeface="Calibri"/>
                <a:cs typeface="Calibri"/>
              </a:rPr>
              <a:t>e</a:t>
            </a:r>
            <a:r>
              <a:rPr sz="3600" b="1" u="heavy" spc="-10" dirty="0">
                <a:solidFill>
                  <a:srgbClr val="FFC000"/>
                </a:solidFill>
                <a:uFill>
                  <a:solidFill>
                    <a:srgbClr val="FFC000"/>
                  </a:solidFill>
                </a:uFill>
                <a:latin typeface="Calibri"/>
                <a:cs typeface="Calibri"/>
              </a:rPr>
              <a:t> </a:t>
            </a:r>
            <a:r>
              <a:rPr sz="3600" b="1" u="heavy" spc="-15" dirty="0">
                <a:solidFill>
                  <a:srgbClr val="FFC000"/>
                </a:solidFill>
                <a:uFill>
                  <a:solidFill>
                    <a:srgbClr val="FFC000"/>
                  </a:solidFill>
                </a:uFill>
                <a:latin typeface="Calibri"/>
                <a:cs typeface="Calibri"/>
              </a:rPr>
              <a:t>gestione</a:t>
            </a:r>
            <a:r>
              <a:rPr sz="3600" b="1" u="heavy" spc="-5" dirty="0">
                <a:solidFill>
                  <a:srgbClr val="FFC000"/>
                </a:solidFill>
                <a:uFill>
                  <a:solidFill>
                    <a:srgbClr val="FFC000"/>
                  </a:solidFill>
                </a:uFill>
                <a:latin typeface="Calibri"/>
                <a:cs typeface="Calibri"/>
              </a:rPr>
              <a:t> </a:t>
            </a:r>
            <a:r>
              <a:rPr sz="3600" b="1" u="heavy" dirty="0">
                <a:solidFill>
                  <a:srgbClr val="FFC000"/>
                </a:solidFill>
                <a:uFill>
                  <a:solidFill>
                    <a:srgbClr val="FFC000"/>
                  </a:solidFill>
                </a:uFill>
                <a:latin typeface="Calibri"/>
                <a:cs typeface="Calibri"/>
              </a:rPr>
              <a:t>dei</a:t>
            </a:r>
            <a:r>
              <a:rPr sz="3600" b="1" u="heavy" spc="-10" dirty="0">
                <a:solidFill>
                  <a:srgbClr val="FFC000"/>
                </a:solidFill>
                <a:uFill>
                  <a:solidFill>
                    <a:srgbClr val="FFC000"/>
                  </a:solidFill>
                </a:uFill>
                <a:latin typeface="Calibri"/>
                <a:cs typeface="Calibri"/>
              </a:rPr>
              <a:t> </a:t>
            </a:r>
            <a:r>
              <a:rPr sz="3600" b="1" u="heavy" spc="-5" dirty="0">
                <a:solidFill>
                  <a:srgbClr val="FFC000"/>
                </a:solidFill>
                <a:uFill>
                  <a:solidFill>
                    <a:srgbClr val="FFC000"/>
                  </a:solidFill>
                </a:uFill>
                <a:latin typeface="Calibri"/>
                <a:cs typeface="Calibri"/>
              </a:rPr>
              <a:t>gruppi </a:t>
            </a:r>
            <a:r>
              <a:rPr sz="3600" b="1" u="heavy" dirty="0">
                <a:solidFill>
                  <a:srgbClr val="FFC000"/>
                </a:solidFill>
                <a:uFill>
                  <a:solidFill>
                    <a:srgbClr val="FFC000"/>
                  </a:solidFill>
                </a:uFill>
                <a:latin typeface="Calibri"/>
                <a:cs typeface="Calibri"/>
              </a:rPr>
              <a:t>–</a:t>
            </a:r>
            <a:r>
              <a:rPr sz="3600" b="1" u="heavy" spc="-15" dirty="0">
                <a:solidFill>
                  <a:srgbClr val="FFC000"/>
                </a:solidFill>
                <a:uFill>
                  <a:solidFill>
                    <a:srgbClr val="FFC000"/>
                  </a:solidFill>
                </a:uFill>
                <a:latin typeface="Calibri"/>
                <a:cs typeface="Calibri"/>
              </a:rPr>
              <a:t> </a:t>
            </a:r>
            <a:r>
              <a:rPr sz="3600" b="1" u="heavy" spc="-5" dirty="0">
                <a:solidFill>
                  <a:srgbClr val="FFC000"/>
                </a:solidFill>
                <a:uFill>
                  <a:solidFill>
                    <a:srgbClr val="FFC000"/>
                  </a:solidFill>
                </a:uFill>
                <a:latin typeface="Calibri"/>
                <a:cs typeface="Calibri"/>
              </a:rPr>
              <a:t>classe</a:t>
            </a:r>
            <a:endParaRPr sz="3600" dirty="0">
              <a:latin typeface="Calibri"/>
              <a:cs typeface="Calibri"/>
            </a:endParaRPr>
          </a:p>
          <a:p>
            <a:pPr marL="350520" indent="-338455">
              <a:lnSpc>
                <a:spcPct val="100000"/>
              </a:lnSpc>
              <a:spcBef>
                <a:spcPts val="1070"/>
              </a:spcBef>
              <a:buFont typeface="Arial MT"/>
              <a:buChar char="•"/>
              <a:tabLst>
                <a:tab pos="351155" algn="l"/>
              </a:tabLst>
            </a:pPr>
            <a:r>
              <a:rPr sz="3600" b="1" u="heavy" spc="-15" dirty="0">
                <a:solidFill>
                  <a:srgbClr val="FFC000"/>
                </a:solidFill>
                <a:uFill>
                  <a:solidFill>
                    <a:srgbClr val="FFC000"/>
                  </a:solidFill>
                </a:uFill>
                <a:latin typeface="Calibri"/>
                <a:cs typeface="Calibri"/>
              </a:rPr>
              <a:t>Organizzazione </a:t>
            </a:r>
            <a:r>
              <a:rPr sz="3600" b="1" u="heavy" dirty="0">
                <a:solidFill>
                  <a:srgbClr val="FFC000"/>
                </a:solidFill>
                <a:uFill>
                  <a:solidFill>
                    <a:srgbClr val="FFC000"/>
                  </a:solidFill>
                </a:uFill>
                <a:latin typeface="Calibri"/>
                <a:cs typeface="Calibri"/>
              </a:rPr>
              <a:t>degli spazi</a:t>
            </a:r>
            <a:endParaRPr sz="3600" dirty="0">
              <a:latin typeface="Calibri"/>
              <a:cs typeface="Calibri"/>
            </a:endParaRPr>
          </a:p>
          <a:p>
            <a:pPr marL="350520" indent="-338455">
              <a:lnSpc>
                <a:spcPct val="100000"/>
              </a:lnSpc>
              <a:spcBef>
                <a:spcPts val="1065"/>
              </a:spcBef>
              <a:buFont typeface="Arial MT"/>
              <a:buChar char="•"/>
              <a:tabLst>
                <a:tab pos="351155" algn="l"/>
              </a:tabLst>
            </a:pPr>
            <a:r>
              <a:rPr sz="3600" b="1" u="heavy" spc="-10" dirty="0">
                <a:solidFill>
                  <a:srgbClr val="FFC000"/>
                </a:solidFill>
                <a:uFill>
                  <a:solidFill>
                    <a:srgbClr val="FFC000"/>
                  </a:solidFill>
                </a:uFill>
                <a:latin typeface="Calibri"/>
                <a:cs typeface="Calibri"/>
              </a:rPr>
              <a:t>Gestione</a:t>
            </a:r>
            <a:r>
              <a:rPr sz="3600" b="1" u="heavy" dirty="0">
                <a:solidFill>
                  <a:srgbClr val="FFC000"/>
                </a:solidFill>
                <a:uFill>
                  <a:solidFill>
                    <a:srgbClr val="FFC000"/>
                  </a:solidFill>
                </a:uFill>
                <a:latin typeface="Calibri"/>
                <a:cs typeface="Calibri"/>
              </a:rPr>
              <a:t> del </a:t>
            </a:r>
            <a:r>
              <a:rPr sz="3600" b="1" u="heavy" spc="-5" dirty="0">
                <a:solidFill>
                  <a:srgbClr val="FFC000"/>
                </a:solidFill>
                <a:uFill>
                  <a:solidFill>
                    <a:srgbClr val="FFC000"/>
                  </a:solidFill>
                </a:uFill>
                <a:latin typeface="Calibri"/>
                <a:cs typeface="Calibri"/>
              </a:rPr>
              <a:t>caso </a:t>
            </a:r>
            <a:r>
              <a:rPr sz="3600" b="1" u="heavy" spc="-15" dirty="0">
                <a:solidFill>
                  <a:srgbClr val="FFC000"/>
                </a:solidFill>
                <a:uFill>
                  <a:solidFill>
                    <a:srgbClr val="FFC000"/>
                  </a:solidFill>
                </a:uFill>
                <a:latin typeface="Calibri"/>
                <a:cs typeface="Calibri"/>
              </a:rPr>
              <a:t>sintomatico</a:t>
            </a:r>
            <a:endParaRPr sz="3600" dirty="0">
              <a:latin typeface="Calibri"/>
              <a:cs typeface="Calibri"/>
            </a:endParaRPr>
          </a:p>
          <a:p>
            <a:pPr marL="350520" indent="-338455">
              <a:lnSpc>
                <a:spcPct val="100000"/>
              </a:lnSpc>
              <a:spcBef>
                <a:spcPts val="1070"/>
              </a:spcBef>
              <a:buFont typeface="Arial MT"/>
              <a:buChar char="•"/>
              <a:tabLst>
                <a:tab pos="351155" algn="l"/>
              </a:tabLst>
            </a:pPr>
            <a:r>
              <a:rPr sz="3600" b="1" u="heavy" spc="-10" dirty="0">
                <a:solidFill>
                  <a:srgbClr val="FFC000"/>
                </a:solidFill>
                <a:uFill>
                  <a:solidFill>
                    <a:srgbClr val="FFC000"/>
                  </a:solidFill>
                </a:uFill>
                <a:latin typeface="Calibri"/>
                <a:cs typeface="Calibri"/>
              </a:rPr>
              <a:t>Gestione</a:t>
            </a:r>
            <a:r>
              <a:rPr sz="3600" b="1" u="heavy" spc="-15" dirty="0">
                <a:solidFill>
                  <a:srgbClr val="FFC000"/>
                </a:solidFill>
                <a:uFill>
                  <a:solidFill>
                    <a:srgbClr val="FFC000"/>
                  </a:solidFill>
                </a:uFill>
                <a:latin typeface="Calibri"/>
                <a:cs typeface="Calibri"/>
              </a:rPr>
              <a:t> </a:t>
            </a:r>
            <a:r>
              <a:rPr sz="3600" b="1" u="heavy" dirty="0">
                <a:solidFill>
                  <a:srgbClr val="FFC000"/>
                </a:solidFill>
                <a:uFill>
                  <a:solidFill>
                    <a:srgbClr val="FFC000"/>
                  </a:solidFill>
                </a:uFill>
                <a:latin typeface="Calibri"/>
                <a:cs typeface="Calibri"/>
              </a:rPr>
              <a:t>delle</a:t>
            </a:r>
            <a:r>
              <a:rPr sz="3600" b="1" u="heavy" spc="-15" dirty="0">
                <a:solidFill>
                  <a:srgbClr val="FFC000"/>
                </a:solidFill>
                <a:uFill>
                  <a:solidFill>
                    <a:srgbClr val="FFC000"/>
                  </a:solidFill>
                </a:uFill>
                <a:latin typeface="Calibri"/>
                <a:cs typeface="Calibri"/>
              </a:rPr>
              <a:t> </a:t>
            </a:r>
            <a:r>
              <a:rPr sz="3600" b="1" u="heavy" dirty="0">
                <a:solidFill>
                  <a:srgbClr val="FFC000"/>
                </a:solidFill>
                <a:uFill>
                  <a:solidFill>
                    <a:srgbClr val="FFC000"/>
                  </a:solidFill>
                </a:uFill>
                <a:latin typeface="Calibri"/>
                <a:cs typeface="Calibri"/>
              </a:rPr>
              <a:t>pulizie</a:t>
            </a:r>
            <a:endParaRPr sz="3600" dirty="0">
              <a:latin typeface="Calibri"/>
              <a:cs typeface="Calibri"/>
            </a:endParaRPr>
          </a:p>
          <a:p>
            <a:pPr marL="350520" indent="-338455">
              <a:lnSpc>
                <a:spcPct val="100000"/>
              </a:lnSpc>
              <a:spcBef>
                <a:spcPts val="1070"/>
              </a:spcBef>
              <a:buFont typeface="Arial MT"/>
              <a:buChar char="•"/>
              <a:tabLst>
                <a:tab pos="351155" algn="l"/>
              </a:tabLst>
            </a:pPr>
            <a:r>
              <a:rPr sz="3600" b="1" u="heavy" spc="-10" dirty="0">
                <a:solidFill>
                  <a:srgbClr val="FFC000"/>
                </a:solidFill>
                <a:uFill>
                  <a:solidFill>
                    <a:srgbClr val="FFC000"/>
                  </a:solidFill>
                </a:uFill>
                <a:latin typeface="Calibri"/>
                <a:cs typeface="Calibri"/>
              </a:rPr>
              <a:t>Sorveglianza</a:t>
            </a:r>
            <a:r>
              <a:rPr sz="3600" b="1" u="heavy" spc="-30" dirty="0">
                <a:solidFill>
                  <a:srgbClr val="FFC000"/>
                </a:solidFill>
                <a:uFill>
                  <a:solidFill>
                    <a:srgbClr val="FFC000"/>
                  </a:solidFill>
                </a:uFill>
                <a:latin typeface="Calibri"/>
                <a:cs typeface="Calibri"/>
              </a:rPr>
              <a:t> </a:t>
            </a:r>
            <a:r>
              <a:rPr sz="3600" b="1" u="heavy" spc="-5" dirty="0">
                <a:solidFill>
                  <a:srgbClr val="FFC000"/>
                </a:solidFill>
                <a:uFill>
                  <a:solidFill>
                    <a:srgbClr val="FFC000"/>
                  </a:solidFill>
                </a:uFill>
                <a:latin typeface="Calibri"/>
                <a:cs typeface="Calibri"/>
              </a:rPr>
              <a:t>sanitaria</a:t>
            </a:r>
            <a:endParaRPr sz="3600" dirty="0">
              <a:latin typeface="Calibri"/>
              <a:cs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989075" y="3997451"/>
            <a:ext cx="1760220" cy="1381125"/>
            <a:chOff x="989075" y="3997451"/>
            <a:chExt cx="1760220" cy="1381125"/>
          </a:xfrm>
        </p:grpSpPr>
        <p:sp>
          <p:nvSpPr>
            <p:cNvPr id="3" name="object 3"/>
            <p:cNvSpPr/>
            <p:nvPr/>
          </p:nvSpPr>
          <p:spPr>
            <a:xfrm>
              <a:off x="995171" y="4003547"/>
              <a:ext cx="1748155" cy="1369060"/>
            </a:xfrm>
            <a:custGeom>
              <a:avLst/>
              <a:gdLst/>
              <a:ahLst/>
              <a:cxnLst/>
              <a:rect l="l" t="t" r="r" b="b"/>
              <a:pathLst>
                <a:path w="1748155" h="1369060">
                  <a:moveTo>
                    <a:pt x="1063752" y="0"/>
                  </a:moveTo>
                  <a:lnTo>
                    <a:pt x="1063752" y="342138"/>
                  </a:lnTo>
                  <a:lnTo>
                    <a:pt x="0" y="342138"/>
                  </a:lnTo>
                  <a:lnTo>
                    <a:pt x="0" y="1026413"/>
                  </a:lnTo>
                  <a:lnTo>
                    <a:pt x="1063752" y="1026413"/>
                  </a:lnTo>
                  <a:lnTo>
                    <a:pt x="1063752" y="1368552"/>
                  </a:lnTo>
                  <a:lnTo>
                    <a:pt x="1748027" y="684276"/>
                  </a:lnTo>
                  <a:lnTo>
                    <a:pt x="1063752" y="0"/>
                  </a:lnTo>
                  <a:close/>
                </a:path>
              </a:pathLst>
            </a:custGeom>
            <a:solidFill>
              <a:srgbClr val="6FAC46"/>
            </a:solidFill>
          </p:spPr>
          <p:txBody>
            <a:bodyPr wrap="square" lIns="0" tIns="0" rIns="0" bIns="0" rtlCol="0"/>
            <a:lstStyle/>
            <a:p>
              <a:endParaRPr/>
            </a:p>
          </p:txBody>
        </p:sp>
        <p:sp>
          <p:nvSpPr>
            <p:cNvPr id="4" name="object 4"/>
            <p:cNvSpPr/>
            <p:nvPr/>
          </p:nvSpPr>
          <p:spPr>
            <a:xfrm>
              <a:off x="995171" y="4003547"/>
              <a:ext cx="1748155" cy="1369060"/>
            </a:xfrm>
            <a:custGeom>
              <a:avLst/>
              <a:gdLst/>
              <a:ahLst/>
              <a:cxnLst/>
              <a:rect l="l" t="t" r="r" b="b"/>
              <a:pathLst>
                <a:path w="1748155" h="1369060">
                  <a:moveTo>
                    <a:pt x="0" y="342138"/>
                  </a:moveTo>
                  <a:lnTo>
                    <a:pt x="1063752" y="342138"/>
                  </a:lnTo>
                  <a:lnTo>
                    <a:pt x="1063752" y="0"/>
                  </a:lnTo>
                  <a:lnTo>
                    <a:pt x="1748027" y="684276"/>
                  </a:lnTo>
                  <a:lnTo>
                    <a:pt x="1063752" y="1368552"/>
                  </a:lnTo>
                  <a:lnTo>
                    <a:pt x="1063752" y="1026413"/>
                  </a:lnTo>
                  <a:lnTo>
                    <a:pt x="0" y="1026413"/>
                  </a:lnTo>
                  <a:lnTo>
                    <a:pt x="0" y="342138"/>
                  </a:lnTo>
                  <a:close/>
                </a:path>
              </a:pathLst>
            </a:custGeom>
            <a:ln w="12191">
              <a:solidFill>
                <a:srgbClr val="507D31"/>
              </a:solidFill>
            </a:ln>
          </p:spPr>
          <p:txBody>
            <a:bodyPr wrap="square" lIns="0" tIns="0" rIns="0" bIns="0" rtlCol="0"/>
            <a:lstStyle/>
            <a:p>
              <a:endParaRPr/>
            </a:p>
          </p:txBody>
        </p:sp>
      </p:grpSp>
      <p:grpSp>
        <p:nvGrpSpPr>
          <p:cNvPr id="5" name="object 5"/>
          <p:cNvGrpSpPr/>
          <p:nvPr/>
        </p:nvGrpSpPr>
        <p:grpSpPr>
          <a:xfrm>
            <a:off x="1019555" y="2301239"/>
            <a:ext cx="1760220" cy="1379220"/>
            <a:chOff x="1019555" y="2301239"/>
            <a:chExt cx="1760220" cy="1379220"/>
          </a:xfrm>
        </p:grpSpPr>
        <p:sp>
          <p:nvSpPr>
            <p:cNvPr id="6" name="object 6"/>
            <p:cNvSpPr/>
            <p:nvPr/>
          </p:nvSpPr>
          <p:spPr>
            <a:xfrm>
              <a:off x="1025651" y="2307335"/>
              <a:ext cx="1748155" cy="1367155"/>
            </a:xfrm>
            <a:custGeom>
              <a:avLst/>
              <a:gdLst/>
              <a:ahLst/>
              <a:cxnLst/>
              <a:rect l="l" t="t" r="r" b="b"/>
              <a:pathLst>
                <a:path w="1748155" h="1367154">
                  <a:moveTo>
                    <a:pt x="1064514" y="0"/>
                  </a:moveTo>
                  <a:lnTo>
                    <a:pt x="1064514" y="341756"/>
                  </a:lnTo>
                  <a:lnTo>
                    <a:pt x="0" y="341756"/>
                  </a:lnTo>
                  <a:lnTo>
                    <a:pt x="0" y="1025271"/>
                  </a:lnTo>
                  <a:lnTo>
                    <a:pt x="1064514" y="1025271"/>
                  </a:lnTo>
                  <a:lnTo>
                    <a:pt x="1064514" y="1367027"/>
                  </a:lnTo>
                  <a:lnTo>
                    <a:pt x="1748027" y="683514"/>
                  </a:lnTo>
                  <a:lnTo>
                    <a:pt x="1064514" y="0"/>
                  </a:lnTo>
                  <a:close/>
                </a:path>
              </a:pathLst>
            </a:custGeom>
            <a:solidFill>
              <a:srgbClr val="EC7C30"/>
            </a:solidFill>
          </p:spPr>
          <p:txBody>
            <a:bodyPr wrap="square" lIns="0" tIns="0" rIns="0" bIns="0" rtlCol="0"/>
            <a:lstStyle/>
            <a:p>
              <a:endParaRPr/>
            </a:p>
          </p:txBody>
        </p:sp>
        <p:sp>
          <p:nvSpPr>
            <p:cNvPr id="7" name="object 7"/>
            <p:cNvSpPr/>
            <p:nvPr/>
          </p:nvSpPr>
          <p:spPr>
            <a:xfrm>
              <a:off x="1025651" y="2307335"/>
              <a:ext cx="1748155" cy="1367155"/>
            </a:xfrm>
            <a:custGeom>
              <a:avLst/>
              <a:gdLst/>
              <a:ahLst/>
              <a:cxnLst/>
              <a:rect l="l" t="t" r="r" b="b"/>
              <a:pathLst>
                <a:path w="1748155" h="1367154">
                  <a:moveTo>
                    <a:pt x="0" y="341756"/>
                  </a:moveTo>
                  <a:lnTo>
                    <a:pt x="1064514" y="341756"/>
                  </a:lnTo>
                  <a:lnTo>
                    <a:pt x="1064514" y="0"/>
                  </a:lnTo>
                  <a:lnTo>
                    <a:pt x="1748027" y="683514"/>
                  </a:lnTo>
                  <a:lnTo>
                    <a:pt x="1064514" y="1367027"/>
                  </a:lnTo>
                  <a:lnTo>
                    <a:pt x="1064514" y="1025271"/>
                  </a:lnTo>
                  <a:lnTo>
                    <a:pt x="0" y="1025271"/>
                  </a:lnTo>
                  <a:lnTo>
                    <a:pt x="0" y="341756"/>
                  </a:lnTo>
                  <a:close/>
                </a:path>
              </a:pathLst>
            </a:custGeom>
            <a:ln w="12192">
              <a:solidFill>
                <a:srgbClr val="AD5A20"/>
              </a:solidFill>
            </a:ln>
          </p:spPr>
          <p:txBody>
            <a:bodyPr wrap="square" lIns="0" tIns="0" rIns="0" bIns="0" rtlCol="0"/>
            <a:lstStyle/>
            <a:p>
              <a:endParaRPr/>
            </a:p>
          </p:txBody>
        </p:sp>
      </p:grpSp>
      <p:grpSp>
        <p:nvGrpSpPr>
          <p:cNvPr id="8" name="object 8"/>
          <p:cNvGrpSpPr/>
          <p:nvPr/>
        </p:nvGrpSpPr>
        <p:grpSpPr>
          <a:xfrm>
            <a:off x="943355" y="7382255"/>
            <a:ext cx="1760220" cy="1381125"/>
            <a:chOff x="943355" y="7382255"/>
            <a:chExt cx="1760220" cy="1381125"/>
          </a:xfrm>
        </p:grpSpPr>
        <p:sp>
          <p:nvSpPr>
            <p:cNvPr id="9" name="object 9"/>
            <p:cNvSpPr/>
            <p:nvPr/>
          </p:nvSpPr>
          <p:spPr>
            <a:xfrm>
              <a:off x="949451" y="7388351"/>
              <a:ext cx="1748155" cy="1369060"/>
            </a:xfrm>
            <a:custGeom>
              <a:avLst/>
              <a:gdLst/>
              <a:ahLst/>
              <a:cxnLst/>
              <a:rect l="l" t="t" r="r" b="b"/>
              <a:pathLst>
                <a:path w="1748155" h="1369059">
                  <a:moveTo>
                    <a:pt x="1063752" y="0"/>
                  </a:moveTo>
                  <a:lnTo>
                    <a:pt x="1063752" y="342137"/>
                  </a:lnTo>
                  <a:lnTo>
                    <a:pt x="0" y="342137"/>
                  </a:lnTo>
                  <a:lnTo>
                    <a:pt x="0" y="1026413"/>
                  </a:lnTo>
                  <a:lnTo>
                    <a:pt x="1063752" y="1026413"/>
                  </a:lnTo>
                  <a:lnTo>
                    <a:pt x="1063752" y="1368551"/>
                  </a:lnTo>
                  <a:lnTo>
                    <a:pt x="1748027" y="684275"/>
                  </a:lnTo>
                  <a:lnTo>
                    <a:pt x="1063752" y="0"/>
                  </a:lnTo>
                  <a:close/>
                </a:path>
              </a:pathLst>
            </a:custGeom>
            <a:solidFill>
              <a:srgbClr val="FFC000"/>
            </a:solidFill>
          </p:spPr>
          <p:txBody>
            <a:bodyPr wrap="square" lIns="0" tIns="0" rIns="0" bIns="0" rtlCol="0"/>
            <a:lstStyle/>
            <a:p>
              <a:endParaRPr/>
            </a:p>
          </p:txBody>
        </p:sp>
        <p:sp>
          <p:nvSpPr>
            <p:cNvPr id="10" name="object 10"/>
            <p:cNvSpPr/>
            <p:nvPr/>
          </p:nvSpPr>
          <p:spPr>
            <a:xfrm>
              <a:off x="949451" y="7388351"/>
              <a:ext cx="1748155" cy="1369060"/>
            </a:xfrm>
            <a:custGeom>
              <a:avLst/>
              <a:gdLst/>
              <a:ahLst/>
              <a:cxnLst/>
              <a:rect l="l" t="t" r="r" b="b"/>
              <a:pathLst>
                <a:path w="1748155" h="1369059">
                  <a:moveTo>
                    <a:pt x="0" y="342137"/>
                  </a:moveTo>
                  <a:lnTo>
                    <a:pt x="1063752" y="342137"/>
                  </a:lnTo>
                  <a:lnTo>
                    <a:pt x="1063752" y="0"/>
                  </a:lnTo>
                  <a:lnTo>
                    <a:pt x="1748027" y="684275"/>
                  </a:lnTo>
                  <a:lnTo>
                    <a:pt x="1063752" y="1368551"/>
                  </a:lnTo>
                  <a:lnTo>
                    <a:pt x="1063752" y="1026413"/>
                  </a:lnTo>
                  <a:lnTo>
                    <a:pt x="0" y="1026413"/>
                  </a:lnTo>
                  <a:lnTo>
                    <a:pt x="0" y="342137"/>
                  </a:lnTo>
                  <a:close/>
                </a:path>
              </a:pathLst>
            </a:custGeom>
            <a:ln w="12191">
              <a:solidFill>
                <a:srgbClr val="BB8B00"/>
              </a:solidFill>
            </a:ln>
          </p:spPr>
          <p:txBody>
            <a:bodyPr wrap="square" lIns="0" tIns="0" rIns="0" bIns="0" rtlCol="0"/>
            <a:lstStyle/>
            <a:p>
              <a:endParaRPr/>
            </a:p>
          </p:txBody>
        </p:sp>
      </p:grpSp>
      <p:grpSp>
        <p:nvGrpSpPr>
          <p:cNvPr id="11" name="object 11"/>
          <p:cNvGrpSpPr/>
          <p:nvPr/>
        </p:nvGrpSpPr>
        <p:grpSpPr>
          <a:xfrm>
            <a:off x="975360" y="5692139"/>
            <a:ext cx="1758950" cy="1376680"/>
            <a:chOff x="975360" y="5692139"/>
            <a:chExt cx="1758950" cy="1376680"/>
          </a:xfrm>
        </p:grpSpPr>
        <p:sp>
          <p:nvSpPr>
            <p:cNvPr id="12" name="object 12"/>
            <p:cNvSpPr/>
            <p:nvPr/>
          </p:nvSpPr>
          <p:spPr>
            <a:xfrm>
              <a:off x="981456" y="5698235"/>
              <a:ext cx="1746885" cy="1363980"/>
            </a:xfrm>
            <a:custGeom>
              <a:avLst/>
              <a:gdLst/>
              <a:ahLst/>
              <a:cxnLst/>
              <a:rect l="l" t="t" r="r" b="b"/>
              <a:pathLst>
                <a:path w="1746885" h="1363979">
                  <a:moveTo>
                    <a:pt x="1064514" y="0"/>
                  </a:moveTo>
                  <a:lnTo>
                    <a:pt x="1064514" y="340995"/>
                  </a:lnTo>
                  <a:lnTo>
                    <a:pt x="0" y="340995"/>
                  </a:lnTo>
                  <a:lnTo>
                    <a:pt x="0" y="1022985"/>
                  </a:lnTo>
                  <a:lnTo>
                    <a:pt x="1064514" y="1022985"/>
                  </a:lnTo>
                  <a:lnTo>
                    <a:pt x="1064514" y="1363980"/>
                  </a:lnTo>
                  <a:lnTo>
                    <a:pt x="1746504" y="681989"/>
                  </a:lnTo>
                  <a:lnTo>
                    <a:pt x="1064514" y="0"/>
                  </a:lnTo>
                  <a:close/>
                </a:path>
              </a:pathLst>
            </a:custGeom>
            <a:solidFill>
              <a:srgbClr val="4471C4"/>
            </a:solidFill>
          </p:spPr>
          <p:txBody>
            <a:bodyPr wrap="square" lIns="0" tIns="0" rIns="0" bIns="0" rtlCol="0"/>
            <a:lstStyle/>
            <a:p>
              <a:endParaRPr/>
            </a:p>
          </p:txBody>
        </p:sp>
        <p:sp>
          <p:nvSpPr>
            <p:cNvPr id="13" name="object 13"/>
            <p:cNvSpPr/>
            <p:nvPr/>
          </p:nvSpPr>
          <p:spPr>
            <a:xfrm>
              <a:off x="981456" y="5698235"/>
              <a:ext cx="1746885" cy="1363980"/>
            </a:xfrm>
            <a:custGeom>
              <a:avLst/>
              <a:gdLst/>
              <a:ahLst/>
              <a:cxnLst/>
              <a:rect l="l" t="t" r="r" b="b"/>
              <a:pathLst>
                <a:path w="1746885" h="1363979">
                  <a:moveTo>
                    <a:pt x="0" y="340995"/>
                  </a:moveTo>
                  <a:lnTo>
                    <a:pt x="1064514" y="340995"/>
                  </a:lnTo>
                  <a:lnTo>
                    <a:pt x="1064514" y="0"/>
                  </a:lnTo>
                  <a:lnTo>
                    <a:pt x="1746504" y="681989"/>
                  </a:lnTo>
                  <a:lnTo>
                    <a:pt x="1064514" y="1363980"/>
                  </a:lnTo>
                  <a:lnTo>
                    <a:pt x="1064514" y="1022985"/>
                  </a:lnTo>
                  <a:lnTo>
                    <a:pt x="0" y="1022985"/>
                  </a:lnTo>
                  <a:lnTo>
                    <a:pt x="0" y="340995"/>
                  </a:lnTo>
                  <a:close/>
                </a:path>
              </a:pathLst>
            </a:custGeom>
            <a:ln w="12192">
              <a:solidFill>
                <a:srgbClr val="2E528F"/>
              </a:solidFill>
            </a:ln>
          </p:spPr>
          <p:txBody>
            <a:bodyPr wrap="square" lIns="0" tIns="0" rIns="0" bIns="0" rtlCol="0"/>
            <a:lstStyle/>
            <a:p>
              <a:endParaRPr/>
            </a:p>
          </p:txBody>
        </p:sp>
      </p:grpSp>
      <p:sp>
        <p:nvSpPr>
          <p:cNvPr id="14" name="object 14"/>
          <p:cNvSpPr txBox="1"/>
          <p:nvPr/>
        </p:nvSpPr>
        <p:spPr>
          <a:xfrm>
            <a:off x="2965195" y="2604643"/>
            <a:ext cx="7856855" cy="5734685"/>
          </a:xfrm>
          <a:prstGeom prst="rect">
            <a:avLst/>
          </a:prstGeom>
        </p:spPr>
        <p:txBody>
          <a:bodyPr vert="horz" wrap="square" lIns="0" tIns="12700" rIns="0" bIns="0" rtlCol="0">
            <a:spAutoFit/>
          </a:bodyPr>
          <a:lstStyle/>
          <a:p>
            <a:pPr marL="46990">
              <a:lnSpc>
                <a:spcPct val="100000"/>
              </a:lnSpc>
              <a:spcBef>
                <a:spcPts val="100"/>
              </a:spcBef>
            </a:pPr>
            <a:r>
              <a:rPr sz="4100" dirty="0">
                <a:latin typeface="Calibri"/>
                <a:cs typeface="Calibri"/>
              </a:rPr>
              <a:t>IL</a:t>
            </a:r>
            <a:r>
              <a:rPr sz="4100" spc="-40" dirty="0">
                <a:latin typeface="Calibri"/>
                <a:cs typeface="Calibri"/>
              </a:rPr>
              <a:t> </a:t>
            </a:r>
            <a:r>
              <a:rPr sz="4100" spc="-25" dirty="0">
                <a:latin typeface="Calibri"/>
                <a:cs typeface="Calibri"/>
              </a:rPr>
              <a:t>CORONAVIRUS</a:t>
            </a:r>
            <a:endParaRPr sz="4100">
              <a:latin typeface="Calibri"/>
              <a:cs typeface="Calibri"/>
            </a:endParaRPr>
          </a:p>
          <a:p>
            <a:pPr marL="64769" marR="5080" indent="-52705">
              <a:lnSpc>
                <a:spcPct val="267700"/>
              </a:lnSpc>
              <a:spcBef>
                <a:spcPts val="520"/>
              </a:spcBef>
            </a:pPr>
            <a:r>
              <a:rPr sz="4100" spc="-5" dirty="0">
                <a:latin typeface="Calibri"/>
                <a:cs typeface="Calibri"/>
              </a:rPr>
              <a:t>LA</a:t>
            </a:r>
            <a:r>
              <a:rPr sz="4100" spc="-10" dirty="0">
                <a:latin typeface="Calibri"/>
                <a:cs typeface="Calibri"/>
              </a:rPr>
              <a:t> </a:t>
            </a:r>
            <a:r>
              <a:rPr sz="4100" spc="-60" dirty="0">
                <a:latin typeface="Calibri"/>
                <a:cs typeface="Calibri"/>
              </a:rPr>
              <a:t>NORMATIVA</a:t>
            </a:r>
            <a:r>
              <a:rPr sz="4100" spc="-20" dirty="0">
                <a:latin typeface="Calibri"/>
                <a:cs typeface="Calibri"/>
              </a:rPr>
              <a:t> </a:t>
            </a:r>
            <a:r>
              <a:rPr sz="4100" spc="-5" dirty="0">
                <a:latin typeface="Calibri"/>
                <a:cs typeface="Calibri"/>
              </a:rPr>
              <a:t>DI </a:t>
            </a:r>
            <a:r>
              <a:rPr sz="4100" spc="-10" dirty="0">
                <a:latin typeface="Calibri"/>
                <a:cs typeface="Calibri"/>
              </a:rPr>
              <a:t>RIFERIMENTO </a:t>
            </a:r>
            <a:r>
              <a:rPr sz="4100" spc="-5" dirty="0">
                <a:latin typeface="Calibri"/>
                <a:cs typeface="Calibri"/>
              </a:rPr>
              <a:t> OBBLIGHI </a:t>
            </a:r>
            <a:r>
              <a:rPr sz="4100" spc="-15" dirty="0">
                <a:latin typeface="Calibri"/>
                <a:cs typeface="Calibri"/>
              </a:rPr>
              <a:t>DEGLI </a:t>
            </a:r>
            <a:r>
              <a:rPr sz="4100" spc="-5" dirty="0">
                <a:latin typeface="Calibri"/>
                <a:cs typeface="Calibri"/>
              </a:rPr>
              <a:t>ISTITUTI </a:t>
            </a:r>
            <a:r>
              <a:rPr sz="4100" spc="-10" dirty="0">
                <a:latin typeface="Calibri"/>
                <a:cs typeface="Calibri"/>
              </a:rPr>
              <a:t>SCOLASTICI </a:t>
            </a:r>
            <a:r>
              <a:rPr sz="4100" spc="-915" dirty="0">
                <a:latin typeface="Calibri"/>
                <a:cs typeface="Calibri"/>
              </a:rPr>
              <a:t> </a:t>
            </a:r>
            <a:r>
              <a:rPr sz="4100" spc="-50" dirty="0">
                <a:latin typeface="Calibri"/>
                <a:cs typeface="Calibri"/>
              </a:rPr>
              <a:t>CRITICITA’</a:t>
            </a:r>
            <a:endParaRPr sz="4100">
              <a:latin typeface="Calibri"/>
              <a:cs typeface="Calibri"/>
            </a:endParaRPr>
          </a:p>
        </p:txBody>
      </p:sp>
      <p:sp>
        <p:nvSpPr>
          <p:cNvPr id="15" name="object 15"/>
          <p:cNvSpPr txBox="1">
            <a:spLocks noGrp="1"/>
          </p:cNvSpPr>
          <p:nvPr>
            <p:ph type="title"/>
          </p:nvPr>
        </p:nvSpPr>
        <p:spPr>
          <a:xfrm>
            <a:off x="3677158" y="912621"/>
            <a:ext cx="7884159" cy="1016635"/>
          </a:xfrm>
          <a:prstGeom prst="rect">
            <a:avLst/>
          </a:prstGeom>
        </p:spPr>
        <p:txBody>
          <a:bodyPr vert="horz" wrap="square" lIns="0" tIns="12700" rIns="0" bIns="0" rtlCol="0">
            <a:spAutoFit/>
          </a:bodyPr>
          <a:lstStyle/>
          <a:p>
            <a:pPr marL="12700">
              <a:lnSpc>
                <a:spcPct val="100000"/>
              </a:lnSpc>
              <a:spcBef>
                <a:spcPts val="100"/>
              </a:spcBef>
            </a:pPr>
            <a:r>
              <a:rPr spc="-25" dirty="0">
                <a:solidFill>
                  <a:srgbClr val="000000"/>
                </a:solidFill>
              </a:rPr>
              <a:t>Argomenti</a:t>
            </a:r>
            <a:r>
              <a:rPr spc="-55" dirty="0">
                <a:solidFill>
                  <a:srgbClr val="000000"/>
                </a:solidFill>
              </a:rPr>
              <a:t> </a:t>
            </a:r>
            <a:r>
              <a:rPr spc="-20" dirty="0">
                <a:solidFill>
                  <a:srgbClr val="000000"/>
                </a:solidFill>
              </a:rPr>
              <a:t>dell’incontro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26642" y="2640533"/>
            <a:ext cx="12648565" cy="4970145"/>
          </a:xfrm>
          <a:prstGeom prst="rect">
            <a:avLst/>
          </a:prstGeom>
        </p:spPr>
        <p:txBody>
          <a:bodyPr vert="horz" wrap="square" lIns="0" tIns="75565" rIns="0" bIns="0" rtlCol="0">
            <a:spAutoFit/>
          </a:bodyPr>
          <a:lstStyle/>
          <a:p>
            <a:pPr marL="12700" marR="798830" algn="just">
              <a:lnSpc>
                <a:spcPct val="90000"/>
              </a:lnSpc>
              <a:spcBef>
                <a:spcPts val="595"/>
              </a:spcBef>
            </a:pPr>
            <a:r>
              <a:rPr sz="4100" spc="-35" dirty="0">
                <a:latin typeface="Calibri"/>
                <a:cs typeface="Calibri"/>
              </a:rPr>
              <a:t>L’ingresso </a:t>
            </a:r>
            <a:r>
              <a:rPr sz="4100" dirty="0">
                <a:latin typeface="Calibri"/>
                <a:cs typeface="Calibri"/>
              </a:rPr>
              <a:t>e </a:t>
            </a:r>
            <a:r>
              <a:rPr sz="4100" spc="-20" dirty="0">
                <a:latin typeface="Calibri"/>
                <a:cs typeface="Calibri"/>
              </a:rPr>
              <a:t>l’uscita </a:t>
            </a:r>
            <a:r>
              <a:rPr sz="4100" spc="-5" dirty="0">
                <a:latin typeface="Calibri"/>
                <a:cs typeface="Calibri"/>
              </a:rPr>
              <a:t>degli </a:t>
            </a:r>
            <a:r>
              <a:rPr sz="4100" spc="-10" dirty="0">
                <a:latin typeface="Calibri"/>
                <a:cs typeface="Calibri"/>
              </a:rPr>
              <a:t>allievi </a:t>
            </a:r>
            <a:r>
              <a:rPr sz="4100" spc="-25" dirty="0">
                <a:latin typeface="Calibri"/>
                <a:cs typeface="Calibri"/>
              </a:rPr>
              <a:t>dovrà </a:t>
            </a:r>
            <a:r>
              <a:rPr sz="4100" spc="-10" dirty="0">
                <a:latin typeface="Calibri"/>
                <a:cs typeface="Calibri"/>
              </a:rPr>
              <a:t>essere </a:t>
            </a:r>
            <a:r>
              <a:rPr sz="4100" dirty="0">
                <a:latin typeface="Calibri"/>
                <a:cs typeface="Calibri"/>
              </a:rPr>
              <a:t>se </a:t>
            </a:r>
            <a:r>
              <a:rPr sz="4100" spc="-5" dirty="0">
                <a:latin typeface="Calibri"/>
                <a:cs typeface="Calibri"/>
              </a:rPr>
              <a:t>possibile </a:t>
            </a:r>
            <a:r>
              <a:rPr sz="4100" spc="-915" dirty="0">
                <a:latin typeface="Calibri"/>
                <a:cs typeface="Calibri"/>
              </a:rPr>
              <a:t> </a:t>
            </a:r>
            <a:r>
              <a:rPr sz="4100" spc="-15" dirty="0">
                <a:latin typeface="Calibri"/>
                <a:cs typeface="Calibri"/>
              </a:rPr>
              <a:t>scaglionata </a:t>
            </a:r>
            <a:r>
              <a:rPr sz="4100" dirty="0">
                <a:latin typeface="Calibri"/>
                <a:cs typeface="Calibri"/>
              </a:rPr>
              <a:t>e </a:t>
            </a:r>
            <a:r>
              <a:rPr sz="4100" spc="-5" dirty="0">
                <a:latin typeface="Calibri"/>
                <a:cs typeface="Calibri"/>
              </a:rPr>
              <a:t>divisa </a:t>
            </a:r>
            <a:r>
              <a:rPr sz="4100" dirty="0">
                <a:latin typeface="Calibri"/>
                <a:cs typeface="Calibri"/>
              </a:rPr>
              <a:t>in gruppi, </a:t>
            </a:r>
            <a:r>
              <a:rPr sz="4100" spc="-5" dirty="0">
                <a:latin typeface="Calibri"/>
                <a:cs typeface="Calibri"/>
              </a:rPr>
              <a:t>se possibile </a:t>
            </a:r>
            <a:r>
              <a:rPr sz="4100" spc="-15" dirty="0">
                <a:latin typeface="Calibri"/>
                <a:cs typeface="Calibri"/>
              </a:rPr>
              <a:t>con </a:t>
            </a:r>
            <a:r>
              <a:rPr sz="4100" spc="-10" dirty="0">
                <a:latin typeface="Calibri"/>
                <a:cs typeface="Calibri"/>
              </a:rPr>
              <a:t>punti </a:t>
            </a:r>
            <a:r>
              <a:rPr sz="4100" spc="-5" dirty="0">
                <a:latin typeface="Calibri"/>
                <a:cs typeface="Calibri"/>
              </a:rPr>
              <a:t>di </a:t>
            </a:r>
            <a:r>
              <a:rPr sz="4100" dirty="0">
                <a:latin typeface="Calibri"/>
                <a:cs typeface="Calibri"/>
              </a:rPr>
              <a:t> </a:t>
            </a:r>
            <a:r>
              <a:rPr sz="4100" spc="-10" dirty="0">
                <a:latin typeface="Calibri"/>
                <a:cs typeface="Calibri"/>
              </a:rPr>
              <a:t>ingresso </a:t>
            </a:r>
            <a:r>
              <a:rPr sz="4100" spc="-20" dirty="0">
                <a:latin typeface="Calibri"/>
                <a:cs typeface="Calibri"/>
              </a:rPr>
              <a:t>differenziati </a:t>
            </a:r>
            <a:r>
              <a:rPr sz="4100" spc="-5" dirty="0">
                <a:latin typeface="Calibri"/>
                <a:cs typeface="Calibri"/>
              </a:rPr>
              <a:t>dai </a:t>
            </a:r>
            <a:r>
              <a:rPr sz="4100" spc="-10" dirty="0">
                <a:latin typeface="Calibri"/>
                <a:cs typeface="Calibri"/>
              </a:rPr>
              <a:t>punti </a:t>
            </a:r>
            <a:r>
              <a:rPr sz="4100" spc="-5" dirty="0">
                <a:latin typeface="Calibri"/>
                <a:cs typeface="Calibri"/>
              </a:rPr>
              <a:t>di </a:t>
            </a:r>
            <a:r>
              <a:rPr sz="4100" spc="-10" dirty="0">
                <a:latin typeface="Calibri"/>
                <a:cs typeface="Calibri"/>
              </a:rPr>
              <a:t>uscita, </a:t>
            </a:r>
            <a:r>
              <a:rPr sz="4100" spc="-5" dirty="0">
                <a:latin typeface="Calibri"/>
                <a:cs typeface="Calibri"/>
              </a:rPr>
              <a:t>individuando </a:t>
            </a:r>
            <a:r>
              <a:rPr sz="4100" dirty="0">
                <a:latin typeface="Calibri"/>
                <a:cs typeface="Calibri"/>
              </a:rPr>
              <a:t> </a:t>
            </a:r>
            <a:r>
              <a:rPr sz="4100" spc="-25" dirty="0">
                <a:latin typeface="Calibri"/>
                <a:cs typeface="Calibri"/>
              </a:rPr>
              <a:t>percorsi</a:t>
            </a:r>
            <a:r>
              <a:rPr sz="4100" spc="-40" dirty="0">
                <a:latin typeface="Calibri"/>
                <a:cs typeface="Calibri"/>
              </a:rPr>
              <a:t> </a:t>
            </a:r>
            <a:r>
              <a:rPr sz="4100" spc="-15" dirty="0">
                <a:latin typeface="Calibri"/>
                <a:cs typeface="Calibri"/>
              </a:rPr>
              <a:t>obbligati.</a:t>
            </a:r>
            <a:endParaRPr sz="4100" dirty="0">
              <a:latin typeface="Calibri"/>
              <a:cs typeface="Calibri"/>
            </a:endParaRPr>
          </a:p>
          <a:p>
            <a:pPr>
              <a:lnSpc>
                <a:spcPct val="100000"/>
              </a:lnSpc>
              <a:spcBef>
                <a:spcPts val="45"/>
              </a:spcBef>
            </a:pPr>
            <a:endParaRPr sz="6050" dirty="0">
              <a:latin typeface="Calibri"/>
              <a:cs typeface="Calibri"/>
            </a:endParaRPr>
          </a:p>
          <a:p>
            <a:pPr marL="12700" marR="5080" algn="just">
              <a:lnSpc>
                <a:spcPct val="90000"/>
              </a:lnSpc>
            </a:pPr>
            <a:r>
              <a:rPr sz="4100" dirty="0">
                <a:latin typeface="Calibri"/>
                <a:cs typeface="Calibri"/>
              </a:rPr>
              <a:t>È </a:t>
            </a:r>
            <a:r>
              <a:rPr sz="4100" spc="-25" dirty="0">
                <a:latin typeface="Calibri"/>
                <a:cs typeface="Calibri"/>
              </a:rPr>
              <a:t>preferibile organizzare </a:t>
            </a:r>
            <a:r>
              <a:rPr sz="4100" spc="-5" dirty="0">
                <a:latin typeface="Calibri"/>
                <a:cs typeface="Calibri"/>
              </a:rPr>
              <a:t>una </a:t>
            </a:r>
            <a:r>
              <a:rPr sz="4100" spc="-25" dirty="0">
                <a:latin typeface="Calibri"/>
                <a:cs typeface="Calibri"/>
              </a:rPr>
              <a:t>zona </a:t>
            </a:r>
            <a:r>
              <a:rPr sz="4100" spc="-15" dirty="0">
                <a:latin typeface="Calibri"/>
                <a:cs typeface="Calibri"/>
              </a:rPr>
              <a:t>accoglienza </a:t>
            </a:r>
            <a:r>
              <a:rPr sz="4100" spc="-40" dirty="0">
                <a:latin typeface="Calibri"/>
                <a:cs typeface="Calibri"/>
              </a:rPr>
              <a:t>all’esterno, </a:t>
            </a:r>
            <a:r>
              <a:rPr sz="4100" spc="-35" dirty="0">
                <a:latin typeface="Calibri"/>
                <a:cs typeface="Calibri"/>
              </a:rPr>
              <a:t> </a:t>
            </a:r>
            <a:r>
              <a:rPr sz="4100" spc="-15" dirty="0">
                <a:latin typeface="Calibri"/>
                <a:cs typeface="Calibri"/>
              </a:rPr>
              <a:t>facendo</a:t>
            </a:r>
            <a:r>
              <a:rPr sz="4100" spc="-20" dirty="0">
                <a:latin typeface="Calibri"/>
                <a:cs typeface="Calibri"/>
              </a:rPr>
              <a:t> rispettare</a:t>
            </a:r>
            <a:r>
              <a:rPr sz="4100" spc="-50" dirty="0">
                <a:latin typeface="Calibri"/>
                <a:cs typeface="Calibri"/>
              </a:rPr>
              <a:t> </a:t>
            </a:r>
            <a:r>
              <a:rPr sz="4100" dirty="0">
                <a:latin typeface="Calibri"/>
                <a:cs typeface="Calibri"/>
              </a:rPr>
              <a:t>il</a:t>
            </a:r>
            <a:r>
              <a:rPr sz="4100" spc="-10" dirty="0">
                <a:latin typeface="Calibri"/>
                <a:cs typeface="Calibri"/>
              </a:rPr>
              <a:t> </a:t>
            </a:r>
            <a:r>
              <a:rPr sz="4100" spc="-15" dirty="0">
                <a:latin typeface="Calibri"/>
                <a:cs typeface="Calibri"/>
              </a:rPr>
              <a:t>distanziamento</a:t>
            </a:r>
            <a:r>
              <a:rPr sz="4100" spc="-45" dirty="0">
                <a:latin typeface="Calibri"/>
                <a:cs typeface="Calibri"/>
              </a:rPr>
              <a:t> </a:t>
            </a:r>
            <a:r>
              <a:rPr sz="4100" spc="-30" dirty="0">
                <a:latin typeface="Calibri"/>
                <a:cs typeface="Calibri"/>
              </a:rPr>
              <a:t>tra</a:t>
            </a:r>
            <a:r>
              <a:rPr sz="4100" spc="-15" dirty="0">
                <a:latin typeface="Calibri"/>
                <a:cs typeface="Calibri"/>
              </a:rPr>
              <a:t> </a:t>
            </a:r>
            <a:r>
              <a:rPr sz="4100" dirty="0">
                <a:latin typeface="Calibri"/>
                <a:cs typeface="Calibri"/>
              </a:rPr>
              <a:t>gli</a:t>
            </a:r>
            <a:r>
              <a:rPr sz="4100" spc="-15" dirty="0">
                <a:latin typeface="Calibri"/>
                <a:cs typeface="Calibri"/>
              </a:rPr>
              <a:t> </a:t>
            </a:r>
            <a:r>
              <a:rPr sz="4100" dirty="0">
                <a:latin typeface="Calibri"/>
                <a:cs typeface="Calibri"/>
              </a:rPr>
              <a:t>adulti</a:t>
            </a:r>
            <a:r>
              <a:rPr sz="4100" spc="-35" dirty="0">
                <a:latin typeface="Calibri"/>
                <a:cs typeface="Calibri"/>
              </a:rPr>
              <a:t> </a:t>
            </a:r>
            <a:r>
              <a:rPr sz="4100" spc="-5" dirty="0">
                <a:latin typeface="Calibri"/>
                <a:cs typeface="Calibri"/>
              </a:rPr>
              <a:t>per</a:t>
            </a:r>
            <a:r>
              <a:rPr sz="4100" spc="-30" dirty="0">
                <a:latin typeface="Calibri"/>
                <a:cs typeface="Calibri"/>
              </a:rPr>
              <a:t> </a:t>
            </a:r>
            <a:r>
              <a:rPr sz="4100" spc="-20" dirty="0">
                <a:latin typeface="Calibri"/>
                <a:cs typeface="Calibri"/>
              </a:rPr>
              <a:t>evitare </a:t>
            </a:r>
            <a:r>
              <a:rPr sz="4100" spc="-910" dirty="0">
                <a:latin typeface="Calibri"/>
                <a:cs typeface="Calibri"/>
              </a:rPr>
              <a:t> </a:t>
            </a:r>
            <a:r>
              <a:rPr sz="4100" spc="-15" dirty="0">
                <a:latin typeface="Calibri"/>
                <a:cs typeface="Calibri"/>
              </a:rPr>
              <a:t>assembramento.</a:t>
            </a:r>
            <a:endParaRPr sz="4100" dirty="0">
              <a:latin typeface="Calibri"/>
              <a:cs typeface="Calibri"/>
            </a:endParaRPr>
          </a:p>
        </p:txBody>
      </p:sp>
      <p:sp>
        <p:nvSpPr>
          <p:cNvPr id="3" name="object 3"/>
          <p:cNvSpPr txBox="1">
            <a:spLocks noGrp="1"/>
          </p:cNvSpPr>
          <p:nvPr>
            <p:ph type="title"/>
          </p:nvPr>
        </p:nvSpPr>
        <p:spPr>
          <a:xfrm>
            <a:off x="4915027" y="912621"/>
            <a:ext cx="5417820" cy="1016635"/>
          </a:xfrm>
          <a:prstGeom prst="rect">
            <a:avLst/>
          </a:prstGeom>
        </p:spPr>
        <p:txBody>
          <a:bodyPr vert="horz" wrap="square" lIns="0" tIns="12700" rIns="0" bIns="0" rtlCol="0">
            <a:spAutoFit/>
          </a:bodyPr>
          <a:lstStyle/>
          <a:p>
            <a:pPr marL="12700">
              <a:lnSpc>
                <a:spcPct val="100000"/>
              </a:lnSpc>
              <a:spcBef>
                <a:spcPts val="100"/>
              </a:spcBef>
            </a:pPr>
            <a:r>
              <a:rPr spc="-55" dirty="0"/>
              <a:t>Ingresso</a:t>
            </a:r>
            <a:r>
              <a:rPr spc="-145" dirty="0"/>
              <a:t> </a:t>
            </a:r>
            <a:r>
              <a:rPr dirty="0"/>
              <a:t>e</a:t>
            </a:r>
            <a:r>
              <a:rPr spc="-110" dirty="0"/>
              <a:t> </a:t>
            </a:r>
            <a:r>
              <a:rPr spc="-50" dirty="0"/>
              <a:t>uscita</a:t>
            </a:r>
          </a:p>
        </p:txBody>
      </p:sp>
      <p:grpSp>
        <p:nvGrpSpPr>
          <p:cNvPr id="4" name="object 4"/>
          <p:cNvGrpSpPr/>
          <p:nvPr/>
        </p:nvGrpSpPr>
        <p:grpSpPr>
          <a:xfrm>
            <a:off x="2212848" y="941831"/>
            <a:ext cx="1325880" cy="1163320"/>
            <a:chOff x="2212848" y="941831"/>
            <a:chExt cx="1325880" cy="1163320"/>
          </a:xfrm>
        </p:grpSpPr>
        <p:sp>
          <p:nvSpPr>
            <p:cNvPr id="5" name="object 5"/>
            <p:cNvSpPr/>
            <p:nvPr/>
          </p:nvSpPr>
          <p:spPr>
            <a:xfrm>
              <a:off x="2218944" y="947927"/>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6" name="object 6"/>
            <p:cNvSpPr/>
            <p:nvPr/>
          </p:nvSpPr>
          <p:spPr>
            <a:xfrm>
              <a:off x="2218944" y="947927"/>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963411" y="1135379"/>
            <a:ext cx="6398260" cy="7886700"/>
            <a:chOff x="5963411" y="1135379"/>
            <a:chExt cx="6398260" cy="7886700"/>
          </a:xfrm>
        </p:grpSpPr>
        <p:pic>
          <p:nvPicPr>
            <p:cNvPr id="3" name="object 3"/>
            <p:cNvPicPr/>
            <p:nvPr/>
          </p:nvPicPr>
          <p:blipFill>
            <a:blip r:embed="rId2" cstate="print"/>
            <a:stretch>
              <a:fillRect/>
            </a:stretch>
          </p:blipFill>
          <p:spPr>
            <a:xfrm>
              <a:off x="5963411" y="1135379"/>
              <a:ext cx="6286499" cy="7886700"/>
            </a:xfrm>
            <a:prstGeom prst="rect">
              <a:avLst/>
            </a:prstGeom>
          </p:spPr>
        </p:pic>
        <p:sp>
          <p:nvSpPr>
            <p:cNvPr id="4" name="object 4"/>
            <p:cNvSpPr/>
            <p:nvPr/>
          </p:nvSpPr>
          <p:spPr>
            <a:xfrm>
              <a:off x="11795759" y="5006339"/>
              <a:ext cx="559435" cy="361315"/>
            </a:xfrm>
            <a:custGeom>
              <a:avLst/>
              <a:gdLst/>
              <a:ahLst/>
              <a:cxnLst/>
              <a:rect l="l" t="t" r="r" b="b"/>
              <a:pathLst>
                <a:path w="559434" h="361314">
                  <a:moveTo>
                    <a:pt x="180594" y="0"/>
                  </a:moveTo>
                  <a:lnTo>
                    <a:pt x="0" y="180594"/>
                  </a:lnTo>
                  <a:lnTo>
                    <a:pt x="180594" y="361188"/>
                  </a:lnTo>
                  <a:lnTo>
                    <a:pt x="180594" y="270891"/>
                  </a:lnTo>
                  <a:lnTo>
                    <a:pt x="559308" y="270891"/>
                  </a:lnTo>
                  <a:lnTo>
                    <a:pt x="559308" y="90297"/>
                  </a:lnTo>
                  <a:lnTo>
                    <a:pt x="180594" y="90297"/>
                  </a:lnTo>
                  <a:lnTo>
                    <a:pt x="180594" y="0"/>
                  </a:lnTo>
                  <a:close/>
                </a:path>
              </a:pathLst>
            </a:custGeom>
            <a:solidFill>
              <a:srgbClr val="FF0000"/>
            </a:solidFill>
          </p:spPr>
          <p:txBody>
            <a:bodyPr wrap="square" lIns="0" tIns="0" rIns="0" bIns="0" rtlCol="0"/>
            <a:lstStyle/>
            <a:p>
              <a:endParaRPr/>
            </a:p>
          </p:txBody>
        </p:sp>
        <p:sp>
          <p:nvSpPr>
            <p:cNvPr id="5" name="object 5"/>
            <p:cNvSpPr/>
            <p:nvPr/>
          </p:nvSpPr>
          <p:spPr>
            <a:xfrm>
              <a:off x="11795759" y="5006339"/>
              <a:ext cx="559435" cy="361315"/>
            </a:xfrm>
            <a:custGeom>
              <a:avLst/>
              <a:gdLst/>
              <a:ahLst/>
              <a:cxnLst/>
              <a:rect l="l" t="t" r="r" b="b"/>
              <a:pathLst>
                <a:path w="559434" h="361314">
                  <a:moveTo>
                    <a:pt x="559308" y="270891"/>
                  </a:moveTo>
                  <a:lnTo>
                    <a:pt x="180594" y="270891"/>
                  </a:lnTo>
                  <a:lnTo>
                    <a:pt x="180594" y="361188"/>
                  </a:lnTo>
                  <a:lnTo>
                    <a:pt x="0" y="180594"/>
                  </a:lnTo>
                  <a:lnTo>
                    <a:pt x="180594" y="0"/>
                  </a:lnTo>
                  <a:lnTo>
                    <a:pt x="180594" y="90297"/>
                  </a:lnTo>
                  <a:lnTo>
                    <a:pt x="559308" y="90297"/>
                  </a:lnTo>
                  <a:lnTo>
                    <a:pt x="559308" y="270891"/>
                  </a:lnTo>
                  <a:close/>
                </a:path>
              </a:pathLst>
            </a:custGeom>
            <a:ln w="12192">
              <a:solidFill>
                <a:srgbClr val="C00000"/>
              </a:solidFill>
            </a:ln>
          </p:spPr>
          <p:txBody>
            <a:bodyPr wrap="square" lIns="0" tIns="0" rIns="0" bIns="0" rtlCol="0"/>
            <a:lstStyle/>
            <a:p>
              <a:endParaRPr/>
            </a:p>
          </p:txBody>
        </p:sp>
        <p:sp>
          <p:nvSpPr>
            <p:cNvPr id="6" name="object 6"/>
            <p:cNvSpPr/>
            <p:nvPr/>
          </p:nvSpPr>
          <p:spPr>
            <a:xfrm>
              <a:off x="11821667" y="5295899"/>
              <a:ext cx="530860" cy="358140"/>
            </a:xfrm>
            <a:custGeom>
              <a:avLst/>
              <a:gdLst/>
              <a:ahLst/>
              <a:cxnLst/>
              <a:rect l="l" t="t" r="r" b="b"/>
              <a:pathLst>
                <a:path w="530859" h="358139">
                  <a:moveTo>
                    <a:pt x="351281" y="0"/>
                  </a:moveTo>
                  <a:lnTo>
                    <a:pt x="351281" y="89535"/>
                  </a:lnTo>
                  <a:lnTo>
                    <a:pt x="0" y="89535"/>
                  </a:lnTo>
                  <a:lnTo>
                    <a:pt x="0" y="268605"/>
                  </a:lnTo>
                  <a:lnTo>
                    <a:pt x="351281" y="268605"/>
                  </a:lnTo>
                  <a:lnTo>
                    <a:pt x="351281" y="358139"/>
                  </a:lnTo>
                  <a:lnTo>
                    <a:pt x="530351" y="179070"/>
                  </a:lnTo>
                  <a:lnTo>
                    <a:pt x="351281" y="0"/>
                  </a:lnTo>
                  <a:close/>
                </a:path>
              </a:pathLst>
            </a:custGeom>
            <a:solidFill>
              <a:srgbClr val="FF0000"/>
            </a:solidFill>
          </p:spPr>
          <p:txBody>
            <a:bodyPr wrap="square" lIns="0" tIns="0" rIns="0" bIns="0" rtlCol="0"/>
            <a:lstStyle/>
            <a:p>
              <a:endParaRPr/>
            </a:p>
          </p:txBody>
        </p:sp>
        <p:sp>
          <p:nvSpPr>
            <p:cNvPr id="7" name="object 7"/>
            <p:cNvSpPr/>
            <p:nvPr/>
          </p:nvSpPr>
          <p:spPr>
            <a:xfrm>
              <a:off x="11821667" y="5295899"/>
              <a:ext cx="530860" cy="358140"/>
            </a:xfrm>
            <a:custGeom>
              <a:avLst/>
              <a:gdLst/>
              <a:ahLst/>
              <a:cxnLst/>
              <a:rect l="l" t="t" r="r" b="b"/>
              <a:pathLst>
                <a:path w="530859" h="358139">
                  <a:moveTo>
                    <a:pt x="0" y="89535"/>
                  </a:moveTo>
                  <a:lnTo>
                    <a:pt x="351281" y="89535"/>
                  </a:lnTo>
                  <a:lnTo>
                    <a:pt x="351281" y="0"/>
                  </a:lnTo>
                  <a:lnTo>
                    <a:pt x="530351" y="179070"/>
                  </a:lnTo>
                  <a:lnTo>
                    <a:pt x="351281" y="358139"/>
                  </a:lnTo>
                  <a:lnTo>
                    <a:pt x="351281" y="268605"/>
                  </a:lnTo>
                  <a:lnTo>
                    <a:pt x="0" y="268605"/>
                  </a:lnTo>
                  <a:lnTo>
                    <a:pt x="0" y="89535"/>
                  </a:lnTo>
                  <a:close/>
                </a:path>
              </a:pathLst>
            </a:custGeom>
            <a:ln w="12192">
              <a:solidFill>
                <a:srgbClr val="C00000"/>
              </a:solidFill>
            </a:ln>
          </p:spPr>
          <p:txBody>
            <a:bodyPr wrap="square" lIns="0" tIns="0" rIns="0" bIns="0" rtlCol="0"/>
            <a:lstStyle/>
            <a:p>
              <a:endParaRPr/>
            </a:p>
          </p:txBody>
        </p:sp>
        <p:sp>
          <p:nvSpPr>
            <p:cNvPr id="8" name="object 8"/>
            <p:cNvSpPr/>
            <p:nvPr/>
          </p:nvSpPr>
          <p:spPr>
            <a:xfrm>
              <a:off x="8375904" y="3268979"/>
              <a:ext cx="370840" cy="441959"/>
            </a:xfrm>
            <a:custGeom>
              <a:avLst/>
              <a:gdLst/>
              <a:ahLst/>
              <a:cxnLst/>
              <a:rect l="l" t="t" r="r" b="b"/>
              <a:pathLst>
                <a:path w="370840" h="441960">
                  <a:moveTo>
                    <a:pt x="185166" y="0"/>
                  </a:moveTo>
                  <a:lnTo>
                    <a:pt x="0" y="185165"/>
                  </a:lnTo>
                  <a:lnTo>
                    <a:pt x="92582" y="185165"/>
                  </a:lnTo>
                  <a:lnTo>
                    <a:pt x="92582" y="441959"/>
                  </a:lnTo>
                  <a:lnTo>
                    <a:pt x="277749" y="441959"/>
                  </a:lnTo>
                  <a:lnTo>
                    <a:pt x="277749" y="185165"/>
                  </a:lnTo>
                  <a:lnTo>
                    <a:pt x="370331" y="185165"/>
                  </a:lnTo>
                  <a:lnTo>
                    <a:pt x="185166" y="0"/>
                  </a:lnTo>
                  <a:close/>
                </a:path>
              </a:pathLst>
            </a:custGeom>
            <a:solidFill>
              <a:srgbClr val="6FAC46"/>
            </a:solidFill>
          </p:spPr>
          <p:txBody>
            <a:bodyPr wrap="square" lIns="0" tIns="0" rIns="0" bIns="0" rtlCol="0"/>
            <a:lstStyle/>
            <a:p>
              <a:endParaRPr/>
            </a:p>
          </p:txBody>
        </p:sp>
        <p:sp>
          <p:nvSpPr>
            <p:cNvPr id="9" name="object 9"/>
            <p:cNvSpPr/>
            <p:nvPr/>
          </p:nvSpPr>
          <p:spPr>
            <a:xfrm>
              <a:off x="8375904" y="3268979"/>
              <a:ext cx="370840" cy="441959"/>
            </a:xfrm>
            <a:custGeom>
              <a:avLst/>
              <a:gdLst/>
              <a:ahLst/>
              <a:cxnLst/>
              <a:rect l="l" t="t" r="r" b="b"/>
              <a:pathLst>
                <a:path w="370840" h="441960">
                  <a:moveTo>
                    <a:pt x="92582" y="441959"/>
                  </a:moveTo>
                  <a:lnTo>
                    <a:pt x="92582" y="185165"/>
                  </a:lnTo>
                  <a:lnTo>
                    <a:pt x="0" y="185165"/>
                  </a:lnTo>
                  <a:lnTo>
                    <a:pt x="185166" y="0"/>
                  </a:lnTo>
                  <a:lnTo>
                    <a:pt x="370331" y="185165"/>
                  </a:lnTo>
                  <a:lnTo>
                    <a:pt x="277749" y="185165"/>
                  </a:lnTo>
                  <a:lnTo>
                    <a:pt x="277749" y="441959"/>
                  </a:lnTo>
                  <a:lnTo>
                    <a:pt x="92582" y="441959"/>
                  </a:lnTo>
                </a:path>
              </a:pathLst>
            </a:custGeom>
            <a:ln w="12191">
              <a:solidFill>
                <a:srgbClr val="00AF50"/>
              </a:solidFill>
            </a:ln>
          </p:spPr>
          <p:txBody>
            <a:bodyPr wrap="square" lIns="0" tIns="0" rIns="0" bIns="0" rtlCol="0"/>
            <a:lstStyle/>
            <a:p>
              <a:endParaRPr/>
            </a:p>
          </p:txBody>
        </p:sp>
        <p:sp>
          <p:nvSpPr>
            <p:cNvPr id="10" name="object 10"/>
            <p:cNvSpPr/>
            <p:nvPr/>
          </p:nvSpPr>
          <p:spPr>
            <a:xfrm>
              <a:off x="6658355" y="6940295"/>
              <a:ext cx="372110" cy="443865"/>
            </a:xfrm>
            <a:custGeom>
              <a:avLst/>
              <a:gdLst/>
              <a:ahLst/>
              <a:cxnLst/>
              <a:rect l="l" t="t" r="r" b="b"/>
              <a:pathLst>
                <a:path w="372109" h="443865">
                  <a:moveTo>
                    <a:pt x="278892" y="0"/>
                  </a:moveTo>
                  <a:lnTo>
                    <a:pt x="92964" y="0"/>
                  </a:lnTo>
                  <a:lnTo>
                    <a:pt x="92964" y="257556"/>
                  </a:lnTo>
                  <a:lnTo>
                    <a:pt x="0" y="257556"/>
                  </a:lnTo>
                  <a:lnTo>
                    <a:pt x="185927" y="443484"/>
                  </a:lnTo>
                  <a:lnTo>
                    <a:pt x="371855" y="257556"/>
                  </a:lnTo>
                  <a:lnTo>
                    <a:pt x="278892" y="257556"/>
                  </a:lnTo>
                  <a:lnTo>
                    <a:pt x="278892" y="0"/>
                  </a:lnTo>
                  <a:close/>
                </a:path>
              </a:pathLst>
            </a:custGeom>
            <a:solidFill>
              <a:srgbClr val="6FAC46"/>
            </a:solidFill>
          </p:spPr>
          <p:txBody>
            <a:bodyPr wrap="square" lIns="0" tIns="0" rIns="0" bIns="0" rtlCol="0"/>
            <a:lstStyle/>
            <a:p>
              <a:endParaRPr/>
            </a:p>
          </p:txBody>
        </p:sp>
        <p:sp>
          <p:nvSpPr>
            <p:cNvPr id="11" name="object 11"/>
            <p:cNvSpPr/>
            <p:nvPr/>
          </p:nvSpPr>
          <p:spPr>
            <a:xfrm>
              <a:off x="6658355" y="6940295"/>
              <a:ext cx="372110" cy="443865"/>
            </a:xfrm>
            <a:custGeom>
              <a:avLst/>
              <a:gdLst/>
              <a:ahLst/>
              <a:cxnLst/>
              <a:rect l="l" t="t" r="r" b="b"/>
              <a:pathLst>
                <a:path w="372109" h="443865">
                  <a:moveTo>
                    <a:pt x="278892" y="0"/>
                  </a:moveTo>
                  <a:lnTo>
                    <a:pt x="278892" y="257556"/>
                  </a:lnTo>
                  <a:lnTo>
                    <a:pt x="371855" y="257556"/>
                  </a:lnTo>
                  <a:lnTo>
                    <a:pt x="185927" y="443484"/>
                  </a:lnTo>
                  <a:lnTo>
                    <a:pt x="0" y="257556"/>
                  </a:lnTo>
                  <a:lnTo>
                    <a:pt x="92964" y="257556"/>
                  </a:lnTo>
                  <a:lnTo>
                    <a:pt x="92964" y="0"/>
                  </a:lnTo>
                  <a:lnTo>
                    <a:pt x="278892" y="0"/>
                  </a:lnTo>
                  <a:close/>
                </a:path>
              </a:pathLst>
            </a:custGeom>
            <a:ln w="12192">
              <a:solidFill>
                <a:srgbClr val="00AF50"/>
              </a:solidFill>
            </a:ln>
          </p:spPr>
          <p:txBody>
            <a:bodyPr wrap="square" lIns="0" tIns="0" rIns="0" bIns="0" rtlCol="0"/>
            <a:lstStyle/>
            <a:p>
              <a:endParaRPr/>
            </a:p>
          </p:txBody>
        </p:sp>
        <p:sp>
          <p:nvSpPr>
            <p:cNvPr id="12" name="object 12"/>
            <p:cNvSpPr/>
            <p:nvPr/>
          </p:nvSpPr>
          <p:spPr>
            <a:xfrm>
              <a:off x="10905744" y="6950963"/>
              <a:ext cx="372110" cy="443865"/>
            </a:xfrm>
            <a:custGeom>
              <a:avLst/>
              <a:gdLst/>
              <a:ahLst/>
              <a:cxnLst/>
              <a:rect l="l" t="t" r="r" b="b"/>
              <a:pathLst>
                <a:path w="372109" h="443865">
                  <a:moveTo>
                    <a:pt x="278891" y="0"/>
                  </a:moveTo>
                  <a:lnTo>
                    <a:pt x="92963" y="0"/>
                  </a:lnTo>
                  <a:lnTo>
                    <a:pt x="92963" y="257556"/>
                  </a:lnTo>
                  <a:lnTo>
                    <a:pt x="0" y="257556"/>
                  </a:lnTo>
                  <a:lnTo>
                    <a:pt x="185927" y="443484"/>
                  </a:lnTo>
                  <a:lnTo>
                    <a:pt x="371855" y="257556"/>
                  </a:lnTo>
                  <a:lnTo>
                    <a:pt x="278891" y="257556"/>
                  </a:lnTo>
                  <a:lnTo>
                    <a:pt x="278891" y="0"/>
                  </a:lnTo>
                  <a:close/>
                </a:path>
              </a:pathLst>
            </a:custGeom>
            <a:solidFill>
              <a:srgbClr val="6FAC46"/>
            </a:solidFill>
          </p:spPr>
          <p:txBody>
            <a:bodyPr wrap="square" lIns="0" tIns="0" rIns="0" bIns="0" rtlCol="0"/>
            <a:lstStyle/>
            <a:p>
              <a:endParaRPr/>
            </a:p>
          </p:txBody>
        </p:sp>
        <p:sp>
          <p:nvSpPr>
            <p:cNvPr id="13" name="object 13"/>
            <p:cNvSpPr/>
            <p:nvPr/>
          </p:nvSpPr>
          <p:spPr>
            <a:xfrm>
              <a:off x="10905744" y="6950963"/>
              <a:ext cx="372110" cy="443865"/>
            </a:xfrm>
            <a:custGeom>
              <a:avLst/>
              <a:gdLst/>
              <a:ahLst/>
              <a:cxnLst/>
              <a:rect l="l" t="t" r="r" b="b"/>
              <a:pathLst>
                <a:path w="372109" h="443865">
                  <a:moveTo>
                    <a:pt x="278891" y="0"/>
                  </a:moveTo>
                  <a:lnTo>
                    <a:pt x="278891" y="257556"/>
                  </a:lnTo>
                  <a:lnTo>
                    <a:pt x="371855" y="257556"/>
                  </a:lnTo>
                  <a:lnTo>
                    <a:pt x="185927" y="443484"/>
                  </a:lnTo>
                  <a:lnTo>
                    <a:pt x="0" y="257556"/>
                  </a:lnTo>
                  <a:lnTo>
                    <a:pt x="92963" y="257556"/>
                  </a:lnTo>
                  <a:lnTo>
                    <a:pt x="92963" y="0"/>
                  </a:lnTo>
                  <a:lnTo>
                    <a:pt x="278891" y="0"/>
                  </a:lnTo>
                  <a:close/>
                </a:path>
              </a:pathLst>
            </a:custGeom>
            <a:ln w="12192">
              <a:solidFill>
                <a:srgbClr val="00AF50"/>
              </a:solidFill>
            </a:ln>
          </p:spPr>
          <p:txBody>
            <a:bodyPr wrap="square" lIns="0" tIns="0" rIns="0" bIns="0" rtlCol="0"/>
            <a:lstStyle/>
            <a:p>
              <a:endParaRPr/>
            </a:p>
          </p:txBody>
        </p:sp>
        <p:sp>
          <p:nvSpPr>
            <p:cNvPr id="14" name="object 14"/>
            <p:cNvSpPr/>
            <p:nvPr/>
          </p:nvSpPr>
          <p:spPr>
            <a:xfrm>
              <a:off x="10715244" y="4791455"/>
              <a:ext cx="1009015" cy="1007744"/>
            </a:xfrm>
            <a:custGeom>
              <a:avLst/>
              <a:gdLst/>
              <a:ahLst/>
              <a:cxnLst/>
              <a:rect l="l" t="t" r="r" b="b"/>
              <a:pathLst>
                <a:path w="1009015" h="1007745">
                  <a:moveTo>
                    <a:pt x="0" y="167893"/>
                  </a:moveTo>
                  <a:lnTo>
                    <a:pt x="5998" y="123266"/>
                  </a:lnTo>
                  <a:lnTo>
                    <a:pt x="22925" y="83161"/>
                  </a:lnTo>
                  <a:lnTo>
                    <a:pt x="49180" y="49180"/>
                  </a:lnTo>
                  <a:lnTo>
                    <a:pt x="83161" y="22925"/>
                  </a:lnTo>
                  <a:lnTo>
                    <a:pt x="123266" y="5998"/>
                  </a:lnTo>
                  <a:lnTo>
                    <a:pt x="167894" y="0"/>
                  </a:lnTo>
                  <a:lnTo>
                    <a:pt x="840994" y="0"/>
                  </a:lnTo>
                  <a:lnTo>
                    <a:pt x="885621" y="5998"/>
                  </a:lnTo>
                  <a:lnTo>
                    <a:pt x="925726" y="22925"/>
                  </a:lnTo>
                  <a:lnTo>
                    <a:pt x="959707" y="49180"/>
                  </a:lnTo>
                  <a:lnTo>
                    <a:pt x="985962" y="83161"/>
                  </a:lnTo>
                  <a:lnTo>
                    <a:pt x="1002889" y="123266"/>
                  </a:lnTo>
                  <a:lnTo>
                    <a:pt x="1008887" y="167893"/>
                  </a:lnTo>
                  <a:lnTo>
                    <a:pt x="1008887" y="839469"/>
                  </a:lnTo>
                  <a:lnTo>
                    <a:pt x="1002889" y="884097"/>
                  </a:lnTo>
                  <a:lnTo>
                    <a:pt x="985962" y="924202"/>
                  </a:lnTo>
                  <a:lnTo>
                    <a:pt x="959707" y="958183"/>
                  </a:lnTo>
                  <a:lnTo>
                    <a:pt x="925726" y="984438"/>
                  </a:lnTo>
                  <a:lnTo>
                    <a:pt x="885621" y="1001365"/>
                  </a:lnTo>
                  <a:lnTo>
                    <a:pt x="840994" y="1007363"/>
                  </a:lnTo>
                  <a:lnTo>
                    <a:pt x="167894" y="1007363"/>
                  </a:lnTo>
                  <a:lnTo>
                    <a:pt x="123266" y="1001365"/>
                  </a:lnTo>
                  <a:lnTo>
                    <a:pt x="83161" y="984438"/>
                  </a:lnTo>
                  <a:lnTo>
                    <a:pt x="49180" y="958183"/>
                  </a:lnTo>
                  <a:lnTo>
                    <a:pt x="22925" y="924202"/>
                  </a:lnTo>
                  <a:lnTo>
                    <a:pt x="5998" y="884097"/>
                  </a:lnTo>
                  <a:lnTo>
                    <a:pt x="0" y="839469"/>
                  </a:lnTo>
                  <a:lnTo>
                    <a:pt x="0" y="167893"/>
                  </a:lnTo>
                  <a:close/>
                </a:path>
              </a:pathLst>
            </a:custGeom>
            <a:ln w="76200">
              <a:solidFill>
                <a:srgbClr val="001F5F"/>
              </a:solidFill>
            </a:ln>
          </p:spPr>
          <p:txBody>
            <a:bodyPr wrap="square" lIns="0" tIns="0" rIns="0" bIns="0" rtlCol="0"/>
            <a:lstStyle/>
            <a:p>
              <a:endParaRPr/>
            </a:p>
          </p:txBody>
        </p:sp>
      </p:grpSp>
      <p:sp>
        <p:nvSpPr>
          <p:cNvPr id="15" name="object 15"/>
          <p:cNvSpPr txBox="1">
            <a:spLocks noGrp="1"/>
          </p:cNvSpPr>
          <p:nvPr>
            <p:ph type="title"/>
          </p:nvPr>
        </p:nvSpPr>
        <p:spPr>
          <a:xfrm>
            <a:off x="569468" y="551433"/>
            <a:ext cx="3222625" cy="650875"/>
          </a:xfrm>
          <a:prstGeom prst="rect">
            <a:avLst/>
          </a:prstGeom>
        </p:spPr>
        <p:txBody>
          <a:bodyPr vert="horz" wrap="square" lIns="0" tIns="12700" rIns="0" bIns="0" rtlCol="0">
            <a:spAutoFit/>
          </a:bodyPr>
          <a:lstStyle/>
          <a:p>
            <a:pPr marL="12700">
              <a:lnSpc>
                <a:spcPct val="100000"/>
              </a:lnSpc>
              <a:spcBef>
                <a:spcPts val="100"/>
              </a:spcBef>
            </a:pPr>
            <a:r>
              <a:rPr sz="4100" dirty="0">
                <a:solidFill>
                  <a:srgbClr val="000000"/>
                </a:solidFill>
                <a:latin typeface="Calibri"/>
                <a:cs typeface="Calibri"/>
              </a:rPr>
              <a:t>es:</a:t>
            </a:r>
            <a:r>
              <a:rPr sz="4100" spc="-50" dirty="0">
                <a:solidFill>
                  <a:srgbClr val="000000"/>
                </a:solidFill>
                <a:latin typeface="Calibri"/>
                <a:cs typeface="Calibri"/>
              </a:rPr>
              <a:t> </a:t>
            </a:r>
            <a:r>
              <a:rPr sz="4100" spc="-20" dirty="0">
                <a:solidFill>
                  <a:srgbClr val="006FC0"/>
                </a:solidFill>
                <a:latin typeface="Calibri"/>
                <a:cs typeface="Calibri"/>
              </a:rPr>
              <a:t>ASILO</a:t>
            </a:r>
            <a:r>
              <a:rPr sz="4100" spc="-30" dirty="0">
                <a:solidFill>
                  <a:srgbClr val="006FC0"/>
                </a:solidFill>
                <a:latin typeface="Calibri"/>
                <a:cs typeface="Calibri"/>
              </a:rPr>
              <a:t> </a:t>
            </a:r>
            <a:r>
              <a:rPr sz="4100" spc="-5" dirty="0">
                <a:solidFill>
                  <a:srgbClr val="006FC0"/>
                </a:solidFill>
                <a:latin typeface="Calibri"/>
                <a:cs typeface="Calibri"/>
              </a:rPr>
              <a:t>NIDO</a:t>
            </a:r>
            <a:endParaRPr sz="4100">
              <a:latin typeface="Calibri"/>
              <a:cs typeface="Calibri"/>
            </a:endParaRPr>
          </a:p>
        </p:txBody>
      </p:sp>
      <p:sp>
        <p:nvSpPr>
          <p:cNvPr id="16" name="object 16"/>
          <p:cNvSpPr txBox="1"/>
          <p:nvPr/>
        </p:nvSpPr>
        <p:spPr>
          <a:xfrm>
            <a:off x="713943" y="3742181"/>
            <a:ext cx="3502660" cy="953135"/>
          </a:xfrm>
          <a:prstGeom prst="rect">
            <a:avLst/>
          </a:prstGeom>
        </p:spPr>
        <p:txBody>
          <a:bodyPr vert="horz" wrap="square" lIns="0" tIns="67945" rIns="0" bIns="0" rtlCol="0">
            <a:spAutoFit/>
          </a:bodyPr>
          <a:lstStyle/>
          <a:p>
            <a:pPr marL="469265" marR="5080" indent="-457200">
              <a:lnSpc>
                <a:spcPts val="3460"/>
              </a:lnSpc>
              <a:spcBef>
                <a:spcPts val="535"/>
              </a:spcBef>
              <a:tabLst>
                <a:tab pos="469265" algn="l"/>
              </a:tabLst>
            </a:pPr>
            <a:r>
              <a:rPr sz="3200" dirty="0">
                <a:latin typeface="Calibri"/>
                <a:cs typeface="Calibri"/>
              </a:rPr>
              <a:t>-	1</a:t>
            </a:r>
            <a:r>
              <a:rPr sz="3200" spc="-30" dirty="0">
                <a:latin typeface="Calibri"/>
                <a:cs typeface="Calibri"/>
              </a:rPr>
              <a:t> </a:t>
            </a:r>
            <a:r>
              <a:rPr sz="3200" spc="-5" dirty="0">
                <a:latin typeface="Calibri"/>
                <a:cs typeface="Calibri"/>
              </a:rPr>
              <a:t>ingresso</a:t>
            </a:r>
            <a:r>
              <a:rPr sz="3200" spc="-35" dirty="0">
                <a:latin typeface="Calibri"/>
                <a:cs typeface="Calibri"/>
              </a:rPr>
              <a:t> </a:t>
            </a:r>
            <a:r>
              <a:rPr sz="3200" dirty="0">
                <a:latin typeface="Calibri"/>
                <a:cs typeface="Calibri"/>
              </a:rPr>
              <a:t>e</a:t>
            </a:r>
            <a:r>
              <a:rPr sz="3200" spc="-25" dirty="0">
                <a:latin typeface="Calibri"/>
                <a:cs typeface="Calibri"/>
              </a:rPr>
              <a:t> </a:t>
            </a:r>
            <a:r>
              <a:rPr sz="3200" spc="-10" dirty="0">
                <a:latin typeface="Calibri"/>
                <a:cs typeface="Calibri"/>
              </a:rPr>
              <a:t>uscita </a:t>
            </a:r>
            <a:r>
              <a:rPr sz="3200" spc="-705" dirty="0">
                <a:latin typeface="Calibri"/>
                <a:cs typeface="Calibri"/>
              </a:rPr>
              <a:t> </a:t>
            </a:r>
            <a:r>
              <a:rPr sz="3200" spc="-5" dirty="0">
                <a:latin typeface="Calibri"/>
                <a:cs typeface="Calibri"/>
              </a:rPr>
              <a:t>principale</a:t>
            </a:r>
            <a:endParaRPr sz="3200">
              <a:latin typeface="Calibri"/>
              <a:cs typeface="Calibri"/>
            </a:endParaRPr>
          </a:p>
        </p:txBody>
      </p:sp>
      <p:sp>
        <p:nvSpPr>
          <p:cNvPr id="17" name="object 17"/>
          <p:cNvSpPr txBox="1"/>
          <p:nvPr/>
        </p:nvSpPr>
        <p:spPr>
          <a:xfrm>
            <a:off x="713943" y="4810505"/>
            <a:ext cx="4064635" cy="953135"/>
          </a:xfrm>
          <a:prstGeom prst="rect">
            <a:avLst/>
          </a:prstGeom>
        </p:spPr>
        <p:txBody>
          <a:bodyPr vert="horz" wrap="square" lIns="0" tIns="67945" rIns="0" bIns="0" rtlCol="0">
            <a:spAutoFit/>
          </a:bodyPr>
          <a:lstStyle/>
          <a:p>
            <a:pPr marL="469265" marR="5080" indent="-457200">
              <a:lnSpc>
                <a:spcPts val="3460"/>
              </a:lnSpc>
              <a:spcBef>
                <a:spcPts val="535"/>
              </a:spcBef>
              <a:tabLst>
                <a:tab pos="469265" algn="l"/>
              </a:tabLst>
            </a:pPr>
            <a:r>
              <a:rPr sz="3200" dirty="0">
                <a:latin typeface="Calibri"/>
                <a:cs typeface="Calibri"/>
              </a:rPr>
              <a:t>-	3 </a:t>
            </a:r>
            <a:r>
              <a:rPr sz="3200" spc="-15" dirty="0">
                <a:latin typeface="Calibri"/>
                <a:cs typeface="Calibri"/>
              </a:rPr>
              <a:t>uscite </a:t>
            </a:r>
            <a:r>
              <a:rPr sz="3200" spc="-5" dirty="0">
                <a:latin typeface="Calibri"/>
                <a:cs typeface="Calibri"/>
              </a:rPr>
              <a:t>di </a:t>
            </a:r>
            <a:r>
              <a:rPr sz="3200" spc="-15" dirty="0">
                <a:latin typeface="Calibri"/>
                <a:cs typeface="Calibri"/>
              </a:rPr>
              <a:t>emergenza </a:t>
            </a:r>
            <a:r>
              <a:rPr sz="3200" spc="-710" dirty="0">
                <a:latin typeface="Calibri"/>
                <a:cs typeface="Calibri"/>
              </a:rPr>
              <a:t> </a:t>
            </a:r>
            <a:r>
              <a:rPr sz="3200" dirty="0">
                <a:latin typeface="Calibri"/>
                <a:cs typeface="Calibri"/>
              </a:rPr>
              <a:t>(1</a:t>
            </a:r>
            <a:r>
              <a:rPr sz="3200" spc="-15" dirty="0">
                <a:latin typeface="Calibri"/>
                <a:cs typeface="Calibri"/>
              </a:rPr>
              <a:t> porta</a:t>
            </a:r>
            <a:r>
              <a:rPr sz="3200" spc="-5" dirty="0">
                <a:latin typeface="Calibri"/>
                <a:cs typeface="Calibri"/>
              </a:rPr>
              <a:t> </a:t>
            </a:r>
            <a:r>
              <a:rPr sz="3200" dirty="0">
                <a:latin typeface="Calibri"/>
                <a:cs typeface="Calibri"/>
              </a:rPr>
              <a:t>al</a:t>
            </a:r>
            <a:r>
              <a:rPr sz="3200" spc="-5" dirty="0">
                <a:latin typeface="Calibri"/>
                <a:cs typeface="Calibri"/>
              </a:rPr>
              <a:t> </a:t>
            </a:r>
            <a:r>
              <a:rPr sz="3200" spc="-10" dirty="0">
                <a:latin typeface="Calibri"/>
                <a:cs typeface="Calibri"/>
              </a:rPr>
              <a:t>giardino)</a:t>
            </a:r>
            <a:endParaRPr sz="3200">
              <a:latin typeface="Calibri"/>
              <a:cs typeface="Calibri"/>
            </a:endParaRPr>
          </a:p>
        </p:txBody>
      </p:sp>
      <p:sp>
        <p:nvSpPr>
          <p:cNvPr id="18" name="object 18"/>
          <p:cNvSpPr txBox="1"/>
          <p:nvPr/>
        </p:nvSpPr>
        <p:spPr>
          <a:xfrm>
            <a:off x="10915015" y="5082920"/>
            <a:ext cx="610870" cy="391160"/>
          </a:xfrm>
          <a:prstGeom prst="rect">
            <a:avLst/>
          </a:prstGeom>
        </p:spPr>
        <p:txBody>
          <a:bodyPr vert="horz" wrap="square" lIns="0" tIns="12700" rIns="0" bIns="0" rtlCol="0">
            <a:spAutoFit/>
          </a:bodyPr>
          <a:lstStyle/>
          <a:p>
            <a:pPr marL="12700">
              <a:lnSpc>
                <a:spcPct val="100000"/>
              </a:lnSpc>
              <a:spcBef>
                <a:spcPts val="100"/>
              </a:spcBef>
            </a:pPr>
            <a:r>
              <a:rPr sz="2400" b="1" spc="-30" dirty="0">
                <a:solidFill>
                  <a:srgbClr val="006FC0"/>
                </a:solidFill>
                <a:latin typeface="Calibri"/>
                <a:cs typeface="Calibri"/>
              </a:rPr>
              <a:t>A</a:t>
            </a:r>
            <a:r>
              <a:rPr sz="2400" b="1" spc="-5" dirty="0">
                <a:solidFill>
                  <a:srgbClr val="006FC0"/>
                </a:solidFill>
                <a:latin typeface="Calibri"/>
                <a:cs typeface="Calibri"/>
              </a:rPr>
              <a:t>CC.</a:t>
            </a:r>
            <a:endParaRPr sz="2400">
              <a:latin typeface="Calibri"/>
              <a:cs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963411" y="1135379"/>
            <a:ext cx="6919595" cy="7886700"/>
            <a:chOff x="5963411" y="1135379"/>
            <a:chExt cx="6919595" cy="7886700"/>
          </a:xfrm>
        </p:grpSpPr>
        <p:pic>
          <p:nvPicPr>
            <p:cNvPr id="3" name="object 3"/>
            <p:cNvPicPr/>
            <p:nvPr/>
          </p:nvPicPr>
          <p:blipFill>
            <a:blip r:embed="rId2" cstate="print"/>
            <a:stretch>
              <a:fillRect/>
            </a:stretch>
          </p:blipFill>
          <p:spPr>
            <a:xfrm>
              <a:off x="5963411" y="1135379"/>
              <a:ext cx="6286499" cy="7886700"/>
            </a:xfrm>
            <a:prstGeom prst="rect">
              <a:avLst/>
            </a:prstGeom>
          </p:spPr>
        </p:pic>
        <p:sp>
          <p:nvSpPr>
            <p:cNvPr id="4" name="object 4"/>
            <p:cNvSpPr/>
            <p:nvPr/>
          </p:nvSpPr>
          <p:spPr>
            <a:xfrm>
              <a:off x="12243815" y="5077967"/>
              <a:ext cx="632460" cy="576580"/>
            </a:xfrm>
            <a:custGeom>
              <a:avLst/>
              <a:gdLst/>
              <a:ahLst/>
              <a:cxnLst/>
              <a:rect l="l" t="t" r="r" b="b"/>
              <a:pathLst>
                <a:path w="632459" h="576579">
                  <a:moveTo>
                    <a:pt x="288035" y="0"/>
                  </a:moveTo>
                  <a:lnTo>
                    <a:pt x="0" y="288036"/>
                  </a:lnTo>
                  <a:lnTo>
                    <a:pt x="288035" y="576071"/>
                  </a:lnTo>
                  <a:lnTo>
                    <a:pt x="288035" y="432053"/>
                  </a:lnTo>
                  <a:lnTo>
                    <a:pt x="632459" y="432053"/>
                  </a:lnTo>
                  <a:lnTo>
                    <a:pt x="632459" y="144017"/>
                  </a:lnTo>
                  <a:lnTo>
                    <a:pt x="288035" y="144017"/>
                  </a:lnTo>
                  <a:lnTo>
                    <a:pt x="288035" y="0"/>
                  </a:lnTo>
                  <a:close/>
                </a:path>
              </a:pathLst>
            </a:custGeom>
            <a:solidFill>
              <a:srgbClr val="FF0000"/>
            </a:solidFill>
          </p:spPr>
          <p:txBody>
            <a:bodyPr wrap="square" lIns="0" tIns="0" rIns="0" bIns="0" rtlCol="0"/>
            <a:lstStyle/>
            <a:p>
              <a:endParaRPr/>
            </a:p>
          </p:txBody>
        </p:sp>
        <p:sp>
          <p:nvSpPr>
            <p:cNvPr id="5" name="object 5"/>
            <p:cNvSpPr/>
            <p:nvPr/>
          </p:nvSpPr>
          <p:spPr>
            <a:xfrm>
              <a:off x="12243815" y="5077967"/>
              <a:ext cx="632460" cy="576580"/>
            </a:xfrm>
            <a:custGeom>
              <a:avLst/>
              <a:gdLst/>
              <a:ahLst/>
              <a:cxnLst/>
              <a:rect l="l" t="t" r="r" b="b"/>
              <a:pathLst>
                <a:path w="632459" h="576579">
                  <a:moveTo>
                    <a:pt x="632459" y="432053"/>
                  </a:moveTo>
                  <a:lnTo>
                    <a:pt x="288035" y="432053"/>
                  </a:lnTo>
                  <a:lnTo>
                    <a:pt x="288035" y="576071"/>
                  </a:lnTo>
                  <a:lnTo>
                    <a:pt x="0" y="288036"/>
                  </a:lnTo>
                  <a:lnTo>
                    <a:pt x="288035" y="0"/>
                  </a:lnTo>
                  <a:lnTo>
                    <a:pt x="288035" y="144017"/>
                  </a:lnTo>
                  <a:lnTo>
                    <a:pt x="632459" y="144017"/>
                  </a:lnTo>
                  <a:lnTo>
                    <a:pt x="632459" y="432053"/>
                  </a:lnTo>
                  <a:close/>
                </a:path>
              </a:pathLst>
            </a:custGeom>
            <a:ln w="12192">
              <a:solidFill>
                <a:srgbClr val="C00000"/>
              </a:solidFill>
            </a:ln>
          </p:spPr>
          <p:txBody>
            <a:bodyPr wrap="square" lIns="0" tIns="0" rIns="0" bIns="0" rtlCol="0"/>
            <a:lstStyle/>
            <a:p>
              <a:endParaRPr/>
            </a:p>
          </p:txBody>
        </p:sp>
        <p:sp>
          <p:nvSpPr>
            <p:cNvPr id="6" name="object 6"/>
            <p:cNvSpPr/>
            <p:nvPr/>
          </p:nvSpPr>
          <p:spPr>
            <a:xfrm>
              <a:off x="8375904" y="3268979"/>
              <a:ext cx="370840" cy="441959"/>
            </a:xfrm>
            <a:custGeom>
              <a:avLst/>
              <a:gdLst/>
              <a:ahLst/>
              <a:cxnLst/>
              <a:rect l="l" t="t" r="r" b="b"/>
              <a:pathLst>
                <a:path w="370840" h="441960">
                  <a:moveTo>
                    <a:pt x="185166" y="0"/>
                  </a:moveTo>
                  <a:lnTo>
                    <a:pt x="0" y="185165"/>
                  </a:lnTo>
                  <a:lnTo>
                    <a:pt x="92582" y="185165"/>
                  </a:lnTo>
                  <a:lnTo>
                    <a:pt x="92582" y="441959"/>
                  </a:lnTo>
                  <a:lnTo>
                    <a:pt x="277749" y="441959"/>
                  </a:lnTo>
                  <a:lnTo>
                    <a:pt x="277749" y="185165"/>
                  </a:lnTo>
                  <a:lnTo>
                    <a:pt x="370331" y="185165"/>
                  </a:lnTo>
                  <a:lnTo>
                    <a:pt x="185166" y="0"/>
                  </a:lnTo>
                  <a:close/>
                </a:path>
              </a:pathLst>
            </a:custGeom>
            <a:solidFill>
              <a:srgbClr val="6FAC46"/>
            </a:solidFill>
          </p:spPr>
          <p:txBody>
            <a:bodyPr wrap="square" lIns="0" tIns="0" rIns="0" bIns="0" rtlCol="0"/>
            <a:lstStyle/>
            <a:p>
              <a:endParaRPr/>
            </a:p>
          </p:txBody>
        </p:sp>
        <p:sp>
          <p:nvSpPr>
            <p:cNvPr id="7" name="object 7"/>
            <p:cNvSpPr/>
            <p:nvPr/>
          </p:nvSpPr>
          <p:spPr>
            <a:xfrm>
              <a:off x="8375904" y="3268979"/>
              <a:ext cx="370840" cy="441959"/>
            </a:xfrm>
            <a:custGeom>
              <a:avLst/>
              <a:gdLst/>
              <a:ahLst/>
              <a:cxnLst/>
              <a:rect l="l" t="t" r="r" b="b"/>
              <a:pathLst>
                <a:path w="370840" h="441960">
                  <a:moveTo>
                    <a:pt x="92582" y="441959"/>
                  </a:moveTo>
                  <a:lnTo>
                    <a:pt x="92582" y="185165"/>
                  </a:lnTo>
                  <a:lnTo>
                    <a:pt x="0" y="185165"/>
                  </a:lnTo>
                  <a:lnTo>
                    <a:pt x="185166" y="0"/>
                  </a:lnTo>
                  <a:lnTo>
                    <a:pt x="370331" y="185165"/>
                  </a:lnTo>
                  <a:lnTo>
                    <a:pt x="277749" y="185165"/>
                  </a:lnTo>
                  <a:lnTo>
                    <a:pt x="277749" y="441959"/>
                  </a:lnTo>
                  <a:lnTo>
                    <a:pt x="92582" y="441959"/>
                  </a:lnTo>
                </a:path>
              </a:pathLst>
            </a:custGeom>
            <a:ln w="12191">
              <a:solidFill>
                <a:srgbClr val="00AF50"/>
              </a:solidFill>
            </a:ln>
          </p:spPr>
          <p:txBody>
            <a:bodyPr wrap="square" lIns="0" tIns="0" rIns="0" bIns="0" rtlCol="0"/>
            <a:lstStyle/>
            <a:p>
              <a:endParaRPr/>
            </a:p>
          </p:txBody>
        </p:sp>
        <p:sp>
          <p:nvSpPr>
            <p:cNvPr id="8" name="object 8"/>
            <p:cNvSpPr/>
            <p:nvPr/>
          </p:nvSpPr>
          <p:spPr>
            <a:xfrm>
              <a:off x="6658355" y="6940295"/>
              <a:ext cx="372110" cy="443865"/>
            </a:xfrm>
            <a:custGeom>
              <a:avLst/>
              <a:gdLst/>
              <a:ahLst/>
              <a:cxnLst/>
              <a:rect l="l" t="t" r="r" b="b"/>
              <a:pathLst>
                <a:path w="372109" h="443865">
                  <a:moveTo>
                    <a:pt x="278892" y="0"/>
                  </a:moveTo>
                  <a:lnTo>
                    <a:pt x="92964" y="0"/>
                  </a:lnTo>
                  <a:lnTo>
                    <a:pt x="92964" y="257556"/>
                  </a:lnTo>
                  <a:lnTo>
                    <a:pt x="0" y="257556"/>
                  </a:lnTo>
                  <a:lnTo>
                    <a:pt x="185927" y="443484"/>
                  </a:lnTo>
                  <a:lnTo>
                    <a:pt x="371855" y="257556"/>
                  </a:lnTo>
                  <a:lnTo>
                    <a:pt x="278892" y="257556"/>
                  </a:lnTo>
                  <a:lnTo>
                    <a:pt x="278892" y="0"/>
                  </a:lnTo>
                  <a:close/>
                </a:path>
              </a:pathLst>
            </a:custGeom>
            <a:solidFill>
              <a:srgbClr val="6FAC46"/>
            </a:solidFill>
          </p:spPr>
          <p:txBody>
            <a:bodyPr wrap="square" lIns="0" tIns="0" rIns="0" bIns="0" rtlCol="0"/>
            <a:lstStyle/>
            <a:p>
              <a:endParaRPr/>
            </a:p>
          </p:txBody>
        </p:sp>
        <p:sp>
          <p:nvSpPr>
            <p:cNvPr id="9" name="object 9"/>
            <p:cNvSpPr/>
            <p:nvPr/>
          </p:nvSpPr>
          <p:spPr>
            <a:xfrm>
              <a:off x="6658355" y="6940295"/>
              <a:ext cx="372110" cy="443865"/>
            </a:xfrm>
            <a:custGeom>
              <a:avLst/>
              <a:gdLst/>
              <a:ahLst/>
              <a:cxnLst/>
              <a:rect l="l" t="t" r="r" b="b"/>
              <a:pathLst>
                <a:path w="372109" h="443865">
                  <a:moveTo>
                    <a:pt x="278892" y="0"/>
                  </a:moveTo>
                  <a:lnTo>
                    <a:pt x="278892" y="257556"/>
                  </a:lnTo>
                  <a:lnTo>
                    <a:pt x="371855" y="257556"/>
                  </a:lnTo>
                  <a:lnTo>
                    <a:pt x="185927" y="443484"/>
                  </a:lnTo>
                  <a:lnTo>
                    <a:pt x="0" y="257556"/>
                  </a:lnTo>
                  <a:lnTo>
                    <a:pt x="92964" y="257556"/>
                  </a:lnTo>
                  <a:lnTo>
                    <a:pt x="92964" y="0"/>
                  </a:lnTo>
                  <a:lnTo>
                    <a:pt x="278892" y="0"/>
                  </a:lnTo>
                  <a:close/>
                </a:path>
              </a:pathLst>
            </a:custGeom>
            <a:ln w="12192">
              <a:solidFill>
                <a:srgbClr val="00AF50"/>
              </a:solidFill>
            </a:ln>
          </p:spPr>
          <p:txBody>
            <a:bodyPr wrap="square" lIns="0" tIns="0" rIns="0" bIns="0" rtlCol="0"/>
            <a:lstStyle/>
            <a:p>
              <a:endParaRPr/>
            </a:p>
          </p:txBody>
        </p:sp>
        <p:sp>
          <p:nvSpPr>
            <p:cNvPr id="10" name="object 10"/>
            <p:cNvSpPr/>
            <p:nvPr/>
          </p:nvSpPr>
          <p:spPr>
            <a:xfrm>
              <a:off x="10905744" y="6879335"/>
              <a:ext cx="372110" cy="443865"/>
            </a:xfrm>
            <a:custGeom>
              <a:avLst/>
              <a:gdLst/>
              <a:ahLst/>
              <a:cxnLst/>
              <a:rect l="l" t="t" r="r" b="b"/>
              <a:pathLst>
                <a:path w="372109" h="443865">
                  <a:moveTo>
                    <a:pt x="278891" y="0"/>
                  </a:moveTo>
                  <a:lnTo>
                    <a:pt x="92963" y="0"/>
                  </a:lnTo>
                  <a:lnTo>
                    <a:pt x="92963" y="257556"/>
                  </a:lnTo>
                  <a:lnTo>
                    <a:pt x="0" y="257556"/>
                  </a:lnTo>
                  <a:lnTo>
                    <a:pt x="185927" y="443484"/>
                  </a:lnTo>
                  <a:lnTo>
                    <a:pt x="371855" y="257556"/>
                  </a:lnTo>
                  <a:lnTo>
                    <a:pt x="278891" y="257556"/>
                  </a:lnTo>
                  <a:lnTo>
                    <a:pt x="278891" y="0"/>
                  </a:lnTo>
                  <a:close/>
                </a:path>
              </a:pathLst>
            </a:custGeom>
            <a:solidFill>
              <a:srgbClr val="6FAC46"/>
            </a:solidFill>
          </p:spPr>
          <p:txBody>
            <a:bodyPr wrap="square" lIns="0" tIns="0" rIns="0" bIns="0" rtlCol="0"/>
            <a:lstStyle/>
            <a:p>
              <a:endParaRPr/>
            </a:p>
          </p:txBody>
        </p:sp>
        <p:sp>
          <p:nvSpPr>
            <p:cNvPr id="11" name="object 11"/>
            <p:cNvSpPr/>
            <p:nvPr/>
          </p:nvSpPr>
          <p:spPr>
            <a:xfrm>
              <a:off x="10905744" y="6879335"/>
              <a:ext cx="372110" cy="443865"/>
            </a:xfrm>
            <a:custGeom>
              <a:avLst/>
              <a:gdLst/>
              <a:ahLst/>
              <a:cxnLst/>
              <a:rect l="l" t="t" r="r" b="b"/>
              <a:pathLst>
                <a:path w="372109" h="443865">
                  <a:moveTo>
                    <a:pt x="278891" y="0"/>
                  </a:moveTo>
                  <a:lnTo>
                    <a:pt x="278891" y="257556"/>
                  </a:lnTo>
                  <a:lnTo>
                    <a:pt x="371855" y="257556"/>
                  </a:lnTo>
                  <a:lnTo>
                    <a:pt x="185927" y="443484"/>
                  </a:lnTo>
                  <a:lnTo>
                    <a:pt x="0" y="257556"/>
                  </a:lnTo>
                  <a:lnTo>
                    <a:pt x="92963" y="257556"/>
                  </a:lnTo>
                  <a:lnTo>
                    <a:pt x="92963" y="0"/>
                  </a:lnTo>
                  <a:lnTo>
                    <a:pt x="278891" y="0"/>
                  </a:lnTo>
                  <a:close/>
                </a:path>
              </a:pathLst>
            </a:custGeom>
            <a:ln w="12192">
              <a:solidFill>
                <a:srgbClr val="00AF50"/>
              </a:solidFill>
            </a:ln>
          </p:spPr>
          <p:txBody>
            <a:bodyPr wrap="square" lIns="0" tIns="0" rIns="0" bIns="0" rtlCol="0"/>
            <a:lstStyle/>
            <a:p>
              <a:endParaRPr/>
            </a:p>
          </p:txBody>
        </p:sp>
        <p:sp>
          <p:nvSpPr>
            <p:cNvPr id="12" name="object 12"/>
            <p:cNvSpPr/>
            <p:nvPr/>
          </p:nvSpPr>
          <p:spPr>
            <a:xfrm>
              <a:off x="10715244" y="4791455"/>
              <a:ext cx="1009015" cy="1007744"/>
            </a:xfrm>
            <a:custGeom>
              <a:avLst/>
              <a:gdLst/>
              <a:ahLst/>
              <a:cxnLst/>
              <a:rect l="l" t="t" r="r" b="b"/>
              <a:pathLst>
                <a:path w="1009015" h="1007745">
                  <a:moveTo>
                    <a:pt x="0" y="167893"/>
                  </a:moveTo>
                  <a:lnTo>
                    <a:pt x="5998" y="123266"/>
                  </a:lnTo>
                  <a:lnTo>
                    <a:pt x="22925" y="83161"/>
                  </a:lnTo>
                  <a:lnTo>
                    <a:pt x="49180" y="49180"/>
                  </a:lnTo>
                  <a:lnTo>
                    <a:pt x="83161" y="22925"/>
                  </a:lnTo>
                  <a:lnTo>
                    <a:pt x="123266" y="5998"/>
                  </a:lnTo>
                  <a:lnTo>
                    <a:pt x="167894" y="0"/>
                  </a:lnTo>
                  <a:lnTo>
                    <a:pt x="840994" y="0"/>
                  </a:lnTo>
                  <a:lnTo>
                    <a:pt x="885621" y="5998"/>
                  </a:lnTo>
                  <a:lnTo>
                    <a:pt x="925726" y="22925"/>
                  </a:lnTo>
                  <a:lnTo>
                    <a:pt x="959707" y="49180"/>
                  </a:lnTo>
                  <a:lnTo>
                    <a:pt x="985962" y="83161"/>
                  </a:lnTo>
                  <a:lnTo>
                    <a:pt x="1002889" y="123266"/>
                  </a:lnTo>
                  <a:lnTo>
                    <a:pt x="1008887" y="167893"/>
                  </a:lnTo>
                  <a:lnTo>
                    <a:pt x="1008887" y="839469"/>
                  </a:lnTo>
                  <a:lnTo>
                    <a:pt x="1002889" y="884097"/>
                  </a:lnTo>
                  <a:lnTo>
                    <a:pt x="985962" y="924202"/>
                  </a:lnTo>
                  <a:lnTo>
                    <a:pt x="959707" y="958183"/>
                  </a:lnTo>
                  <a:lnTo>
                    <a:pt x="925726" y="984438"/>
                  </a:lnTo>
                  <a:lnTo>
                    <a:pt x="885621" y="1001365"/>
                  </a:lnTo>
                  <a:lnTo>
                    <a:pt x="840994" y="1007363"/>
                  </a:lnTo>
                  <a:lnTo>
                    <a:pt x="167894" y="1007363"/>
                  </a:lnTo>
                  <a:lnTo>
                    <a:pt x="123266" y="1001365"/>
                  </a:lnTo>
                  <a:lnTo>
                    <a:pt x="83161" y="984438"/>
                  </a:lnTo>
                  <a:lnTo>
                    <a:pt x="49180" y="958183"/>
                  </a:lnTo>
                  <a:lnTo>
                    <a:pt x="22925" y="924202"/>
                  </a:lnTo>
                  <a:lnTo>
                    <a:pt x="5998" y="884097"/>
                  </a:lnTo>
                  <a:lnTo>
                    <a:pt x="0" y="839469"/>
                  </a:lnTo>
                  <a:lnTo>
                    <a:pt x="0" y="167893"/>
                  </a:lnTo>
                  <a:close/>
                </a:path>
              </a:pathLst>
            </a:custGeom>
            <a:ln w="76200">
              <a:solidFill>
                <a:srgbClr val="001F5F"/>
              </a:solidFill>
            </a:ln>
          </p:spPr>
          <p:txBody>
            <a:bodyPr wrap="square" lIns="0" tIns="0" rIns="0" bIns="0" rtlCol="0"/>
            <a:lstStyle/>
            <a:p>
              <a:endParaRPr/>
            </a:p>
          </p:txBody>
        </p:sp>
      </p:grpSp>
      <p:sp>
        <p:nvSpPr>
          <p:cNvPr id="13" name="object 13"/>
          <p:cNvSpPr txBox="1">
            <a:spLocks noGrp="1"/>
          </p:cNvSpPr>
          <p:nvPr>
            <p:ph type="title"/>
          </p:nvPr>
        </p:nvSpPr>
        <p:spPr>
          <a:xfrm>
            <a:off x="569468" y="551433"/>
            <a:ext cx="3222625" cy="650875"/>
          </a:xfrm>
          <a:prstGeom prst="rect">
            <a:avLst/>
          </a:prstGeom>
        </p:spPr>
        <p:txBody>
          <a:bodyPr vert="horz" wrap="square" lIns="0" tIns="12700" rIns="0" bIns="0" rtlCol="0">
            <a:spAutoFit/>
          </a:bodyPr>
          <a:lstStyle/>
          <a:p>
            <a:pPr marL="12700">
              <a:lnSpc>
                <a:spcPct val="100000"/>
              </a:lnSpc>
              <a:spcBef>
                <a:spcPts val="100"/>
              </a:spcBef>
            </a:pPr>
            <a:r>
              <a:rPr sz="4100" dirty="0">
                <a:solidFill>
                  <a:srgbClr val="000000"/>
                </a:solidFill>
                <a:latin typeface="Calibri"/>
                <a:cs typeface="Calibri"/>
              </a:rPr>
              <a:t>es:</a:t>
            </a:r>
            <a:r>
              <a:rPr sz="4100" spc="-50" dirty="0">
                <a:solidFill>
                  <a:srgbClr val="000000"/>
                </a:solidFill>
                <a:latin typeface="Calibri"/>
                <a:cs typeface="Calibri"/>
              </a:rPr>
              <a:t> </a:t>
            </a:r>
            <a:r>
              <a:rPr sz="4100" spc="-20" dirty="0">
                <a:solidFill>
                  <a:srgbClr val="006FC0"/>
                </a:solidFill>
                <a:latin typeface="Calibri"/>
                <a:cs typeface="Calibri"/>
              </a:rPr>
              <a:t>ASILO</a:t>
            </a:r>
            <a:r>
              <a:rPr sz="4100" spc="-30" dirty="0">
                <a:solidFill>
                  <a:srgbClr val="006FC0"/>
                </a:solidFill>
                <a:latin typeface="Calibri"/>
                <a:cs typeface="Calibri"/>
              </a:rPr>
              <a:t> </a:t>
            </a:r>
            <a:r>
              <a:rPr sz="4100" spc="-5" dirty="0">
                <a:solidFill>
                  <a:srgbClr val="006FC0"/>
                </a:solidFill>
                <a:latin typeface="Calibri"/>
                <a:cs typeface="Calibri"/>
              </a:rPr>
              <a:t>NIDO</a:t>
            </a:r>
            <a:endParaRPr sz="4100">
              <a:latin typeface="Calibri"/>
              <a:cs typeface="Calibri"/>
            </a:endParaRPr>
          </a:p>
        </p:txBody>
      </p:sp>
      <p:sp>
        <p:nvSpPr>
          <p:cNvPr id="14" name="object 14"/>
          <p:cNvSpPr txBox="1"/>
          <p:nvPr/>
        </p:nvSpPr>
        <p:spPr>
          <a:xfrm>
            <a:off x="713943" y="3086455"/>
            <a:ext cx="4114165" cy="2792095"/>
          </a:xfrm>
          <a:prstGeom prst="rect">
            <a:avLst/>
          </a:prstGeom>
        </p:spPr>
        <p:txBody>
          <a:bodyPr vert="horz" wrap="square" lIns="0" tIns="154305" rIns="0" bIns="0" rtlCol="0">
            <a:spAutoFit/>
          </a:bodyPr>
          <a:lstStyle/>
          <a:p>
            <a:pPr marL="12700">
              <a:lnSpc>
                <a:spcPct val="100000"/>
              </a:lnSpc>
              <a:spcBef>
                <a:spcPts val="1215"/>
              </a:spcBef>
            </a:pPr>
            <a:r>
              <a:rPr sz="3200" i="1" u="heavy" spc="-10" dirty="0">
                <a:uFill>
                  <a:solidFill>
                    <a:srgbClr val="000000"/>
                  </a:solidFill>
                </a:uFill>
                <a:latin typeface="Calibri"/>
                <a:cs typeface="Calibri"/>
              </a:rPr>
              <a:t>OPZIONE</a:t>
            </a:r>
            <a:r>
              <a:rPr sz="3200" i="1" u="heavy" spc="-45" dirty="0">
                <a:uFill>
                  <a:solidFill>
                    <a:srgbClr val="000000"/>
                  </a:solidFill>
                </a:uFill>
                <a:latin typeface="Calibri"/>
                <a:cs typeface="Calibri"/>
              </a:rPr>
              <a:t> </a:t>
            </a:r>
            <a:r>
              <a:rPr sz="3200" i="1" u="heavy" dirty="0">
                <a:uFill>
                  <a:solidFill>
                    <a:srgbClr val="000000"/>
                  </a:solidFill>
                </a:uFill>
                <a:latin typeface="Calibri"/>
                <a:cs typeface="Calibri"/>
              </a:rPr>
              <a:t>1</a:t>
            </a:r>
            <a:endParaRPr sz="3200">
              <a:latin typeface="Calibri"/>
              <a:cs typeface="Calibri"/>
            </a:endParaRPr>
          </a:p>
          <a:p>
            <a:pPr marL="469265" marR="187960" indent="-457200">
              <a:lnSpc>
                <a:spcPts val="3460"/>
              </a:lnSpc>
              <a:spcBef>
                <a:spcPts val="1545"/>
              </a:spcBef>
              <a:buChar char="-"/>
              <a:tabLst>
                <a:tab pos="469265" algn="l"/>
                <a:tab pos="469900" algn="l"/>
              </a:tabLst>
            </a:pPr>
            <a:r>
              <a:rPr sz="3200" dirty="0">
                <a:latin typeface="Calibri"/>
                <a:cs typeface="Calibri"/>
              </a:rPr>
              <a:t>1 </a:t>
            </a:r>
            <a:r>
              <a:rPr sz="3200" spc="-5" dirty="0">
                <a:latin typeface="Calibri"/>
                <a:cs typeface="Calibri"/>
              </a:rPr>
              <a:t>ingresso principale </a:t>
            </a:r>
            <a:r>
              <a:rPr sz="3200" spc="-710" dirty="0">
                <a:latin typeface="Calibri"/>
                <a:cs typeface="Calibri"/>
              </a:rPr>
              <a:t> </a:t>
            </a:r>
            <a:r>
              <a:rPr sz="3200" spc="-10" dirty="0">
                <a:latin typeface="Calibri"/>
                <a:cs typeface="Calibri"/>
              </a:rPr>
              <a:t>con</a:t>
            </a:r>
            <a:r>
              <a:rPr sz="3200" spc="-35" dirty="0">
                <a:latin typeface="Calibri"/>
                <a:cs typeface="Calibri"/>
              </a:rPr>
              <a:t> </a:t>
            </a:r>
            <a:r>
              <a:rPr sz="3200" spc="-25" dirty="0">
                <a:latin typeface="Calibri"/>
                <a:cs typeface="Calibri"/>
              </a:rPr>
              <a:t>zona</a:t>
            </a:r>
            <a:r>
              <a:rPr sz="3200" spc="-30" dirty="0">
                <a:latin typeface="Calibri"/>
                <a:cs typeface="Calibri"/>
              </a:rPr>
              <a:t> </a:t>
            </a:r>
            <a:r>
              <a:rPr sz="3200" spc="-10" dirty="0">
                <a:latin typeface="Calibri"/>
                <a:cs typeface="Calibri"/>
              </a:rPr>
              <a:t>accoglienza</a:t>
            </a:r>
            <a:endParaRPr sz="3200">
              <a:latin typeface="Calibri"/>
              <a:cs typeface="Calibri"/>
            </a:endParaRPr>
          </a:p>
          <a:p>
            <a:pPr marL="469265" marR="5080" indent="-457200">
              <a:lnSpc>
                <a:spcPts val="3460"/>
              </a:lnSpc>
              <a:spcBef>
                <a:spcPts val="1495"/>
              </a:spcBef>
              <a:buChar char="-"/>
              <a:tabLst>
                <a:tab pos="469265" algn="l"/>
                <a:tab pos="469900" algn="l"/>
              </a:tabLst>
            </a:pPr>
            <a:r>
              <a:rPr sz="3200" dirty="0">
                <a:latin typeface="Calibri"/>
                <a:cs typeface="Calibri"/>
              </a:rPr>
              <a:t>3 </a:t>
            </a:r>
            <a:r>
              <a:rPr sz="3200" spc="-15" dirty="0">
                <a:latin typeface="Calibri"/>
                <a:cs typeface="Calibri"/>
              </a:rPr>
              <a:t>uscite </a:t>
            </a:r>
            <a:r>
              <a:rPr sz="3200" spc="-5" dirty="0">
                <a:latin typeface="Calibri"/>
                <a:cs typeface="Calibri"/>
              </a:rPr>
              <a:t>per </a:t>
            </a:r>
            <a:r>
              <a:rPr sz="3200" spc="-15" dirty="0">
                <a:latin typeface="Calibri"/>
                <a:cs typeface="Calibri"/>
              </a:rPr>
              <a:t>separare </a:t>
            </a:r>
            <a:r>
              <a:rPr sz="3200" dirty="0">
                <a:latin typeface="Calibri"/>
                <a:cs typeface="Calibri"/>
              </a:rPr>
              <a:t>i </a:t>
            </a:r>
            <a:r>
              <a:rPr sz="3200" spc="-710" dirty="0">
                <a:latin typeface="Calibri"/>
                <a:cs typeface="Calibri"/>
              </a:rPr>
              <a:t> </a:t>
            </a:r>
            <a:r>
              <a:rPr sz="3200" dirty="0">
                <a:latin typeface="Calibri"/>
                <a:cs typeface="Calibri"/>
              </a:rPr>
              <a:t>gruppi</a:t>
            </a:r>
            <a:endParaRPr sz="3200">
              <a:latin typeface="Calibri"/>
              <a:cs typeface="Calibri"/>
            </a:endParaRPr>
          </a:p>
        </p:txBody>
      </p:sp>
      <p:sp>
        <p:nvSpPr>
          <p:cNvPr id="15" name="object 15"/>
          <p:cNvSpPr txBox="1"/>
          <p:nvPr/>
        </p:nvSpPr>
        <p:spPr>
          <a:xfrm>
            <a:off x="10915015" y="5082920"/>
            <a:ext cx="610870" cy="391160"/>
          </a:xfrm>
          <a:prstGeom prst="rect">
            <a:avLst/>
          </a:prstGeom>
        </p:spPr>
        <p:txBody>
          <a:bodyPr vert="horz" wrap="square" lIns="0" tIns="12700" rIns="0" bIns="0" rtlCol="0">
            <a:spAutoFit/>
          </a:bodyPr>
          <a:lstStyle/>
          <a:p>
            <a:pPr marL="12700">
              <a:lnSpc>
                <a:spcPct val="100000"/>
              </a:lnSpc>
              <a:spcBef>
                <a:spcPts val="100"/>
              </a:spcBef>
            </a:pPr>
            <a:r>
              <a:rPr sz="2400" b="1" spc="-30" dirty="0">
                <a:solidFill>
                  <a:srgbClr val="006FC0"/>
                </a:solidFill>
                <a:latin typeface="Calibri"/>
                <a:cs typeface="Calibri"/>
              </a:rPr>
              <a:t>A</a:t>
            </a:r>
            <a:r>
              <a:rPr sz="2400" b="1" spc="-5" dirty="0">
                <a:solidFill>
                  <a:srgbClr val="006FC0"/>
                </a:solidFill>
                <a:latin typeface="Calibri"/>
                <a:cs typeface="Calibri"/>
              </a:rPr>
              <a:t>CC.</a:t>
            </a:r>
            <a:endParaRPr sz="2400">
              <a:latin typeface="Calibri"/>
              <a:cs typeface="Calibri"/>
            </a:endParaRPr>
          </a:p>
        </p:txBody>
      </p:sp>
      <p:sp>
        <p:nvSpPr>
          <p:cNvPr id="16" name="object 16"/>
          <p:cNvSpPr/>
          <p:nvPr/>
        </p:nvSpPr>
        <p:spPr>
          <a:xfrm>
            <a:off x="6435852" y="3134867"/>
            <a:ext cx="5192395" cy="4464050"/>
          </a:xfrm>
          <a:custGeom>
            <a:avLst/>
            <a:gdLst/>
            <a:ahLst/>
            <a:cxnLst/>
            <a:rect l="l" t="t" r="r" b="b"/>
            <a:pathLst>
              <a:path w="5192395" h="4464050">
                <a:moveTo>
                  <a:pt x="1734312" y="136144"/>
                </a:moveTo>
                <a:lnTo>
                  <a:pt x="1741253" y="93114"/>
                </a:lnTo>
                <a:lnTo>
                  <a:pt x="1760581" y="55741"/>
                </a:lnTo>
                <a:lnTo>
                  <a:pt x="1790053" y="26269"/>
                </a:lnTo>
                <a:lnTo>
                  <a:pt x="1827426" y="6941"/>
                </a:lnTo>
                <a:lnTo>
                  <a:pt x="1870455" y="0"/>
                </a:lnTo>
                <a:lnTo>
                  <a:pt x="2415031" y="0"/>
                </a:lnTo>
                <a:lnTo>
                  <a:pt x="2458061" y="6941"/>
                </a:lnTo>
                <a:lnTo>
                  <a:pt x="2495434" y="26269"/>
                </a:lnTo>
                <a:lnTo>
                  <a:pt x="2524906" y="55741"/>
                </a:lnTo>
                <a:lnTo>
                  <a:pt x="2544234" y="93114"/>
                </a:lnTo>
                <a:lnTo>
                  <a:pt x="2551176" y="136144"/>
                </a:lnTo>
                <a:lnTo>
                  <a:pt x="2551176" y="727964"/>
                </a:lnTo>
                <a:lnTo>
                  <a:pt x="2544234" y="770993"/>
                </a:lnTo>
                <a:lnTo>
                  <a:pt x="2524906" y="808366"/>
                </a:lnTo>
                <a:lnTo>
                  <a:pt x="2495434" y="837838"/>
                </a:lnTo>
                <a:lnTo>
                  <a:pt x="2458061" y="857166"/>
                </a:lnTo>
                <a:lnTo>
                  <a:pt x="2415031" y="864108"/>
                </a:lnTo>
                <a:lnTo>
                  <a:pt x="1870455" y="864108"/>
                </a:lnTo>
                <a:lnTo>
                  <a:pt x="1827426" y="857166"/>
                </a:lnTo>
                <a:lnTo>
                  <a:pt x="1790053" y="837838"/>
                </a:lnTo>
                <a:lnTo>
                  <a:pt x="1760581" y="808366"/>
                </a:lnTo>
                <a:lnTo>
                  <a:pt x="1741253" y="770993"/>
                </a:lnTo>
                <a:lnTo>
                  <a:pt x="1734312" y="727964"/>
                </a:lnTo>
                <a:lnTo>
                  <a:pt x="1734312" y="136144"/>
                </a:lnTo>
                <a:close/>
              </a:path>
              <a:path w="5192395" h="4464050">
                <a:moveTo>
                  <a:pt x="0" y="3737102"/>
                </a:moveTo>
                <a:lnTo>
                  <a:pt x="6927" y="3694147"/>
                </a:lnTo>
                <a:lnTo>
                  <a:pt x="26216" y="3656844"/>
                </a:lnTo>
                <a:lnTo>
                  <a:pt x="55632" y="3627428"/>
                </a:lnTo>
                <a:lnTo>
                  <a:pt x="92935" y="3608139"/>
                </a:lnTo>
                <a:lnTo>
                  <a:pt x="135890" y="3601212"/>
                </a:lnTo>
                <a:lnTo>
                  <a:pt x="679450" y="3601212"/>
                </a:lnTo>
                <a:lnTo>
                  <a:pt x="722404" y="3608139"/>
                </a:lnTo>
                <a:lnTo>
                  <a:pt x="759707" y="3627428"/>
                </a:lnTo>
                <a:lnTo>
                  <a:pt x="789123" y="3656844"/>
                </a:lnTo>
                <a:lnTo>
                  <a:pt x="808412" y="3694147"/>
                </a:lnTo>
                <a:lnTo>
                  <a:pt x="815340" y="3737102"/>
                </a:lnTo>
                <a:lnTo>
                  <a:pt x="815340" y="4327906"/>
                </a:lnTo>
                <a:lnTo>
                  <a:pt x="808412" y="4370860"/>
                </a:lnTo>
                <a:lnTo>
                  <a:pt x="789123" y="4408163"/>
                </a:lnTo>
                <a:lnTo>
                  <a:pt x="759707" y="4437579"/>
                </a:lnTo>
                <a:lnTo>
                  <a:pt x="722404" y="4456868"/>
                </a:lnTo>
                <a:lnTo>
                  <a:pt x="679450" y="4463796"/>
                </a:lnTo>
                <a:lnTo>
                  <a:pt x="135890" y="4463796"/>
                </a:lnTo>
                <a:lnTo>
                  <a:pt x="92935" y="4456868"/>
                </a:lnTo>
                <a:lnTo>
                  <a:pt x="55632" y="4437579"/>
                </a:lnTo>
                <a:lnTo>
                  <a:pt x="26216" y="4408163"/>
                </a:lnTo>
                <a:lnTo>
                  <a:pt x="6927" y="4370860"/>
                </a:lnTo>
                <a:lnTo>
                  <a:pt x="0" y="4327906"/>
                </a:lnTo>
                <a:lnTo>
                  <a:pt x="0" y="3737102"/>
                </a:lnTo>
                <a:close/>
              </a:path>
              <a:path w="5192395" h="4464050">
                <a:moveTo>
                  <a:pt x="4375404" y="3548380"/>
                </a:moveTo>
                <a:lnTo>
                  <a:pt x="4382345" y="3505350"/>
                </a:lnTo>
                <a:lnTo>
                  <a:pt x="4401673" y="3467977"/>
                </a:lnTo>
                <a:lnTo>
                  <a:pt x="4431145" y="3438505"/>
                </a:lnTo>
                <a:lnTo>
                  <a:pt x="4468518" y="3419177"/>
                </a:lnTo>
                <a:lnTo>
                  <a:pt x="4511548" y="3412236"/>
                </a:lnTo>
                <a:lnTo>
                  <a:pt x="5056124" y="3412236"/>
                </a:lnTo>
                <a:lnTo>
                  <a:pt x="5099153" y="3419177"/>
                </a:lnTo>
                <a:lnTo>
                  <a:pt x="5136526" y="3438505"/>
                </a:lnTo>
                <a:lnTo>
                  <a:pt x="5165998" y="3467977"/>
                </a:lnTo>
                <a:lnTo>
                  <a:pt x="5185326" y="3505350"/>
                </a:lnTo>
                <a:lnTo>
                  <a:pt x="5192268" y="3548380"/>
                </a:lnTo>
                <a:lnTo>
                  <a:pt x="5192268" y="4140200"/>
                </a:lnTo>
                <a:lnTo>
                  <a:pt x="5185326" y="4183229"/>
                </a:lnTo>
                <a:lnTo>
                  <a:pt x="5165998" y="4220602"/>
                </a:lnTo>
                <a:lnTo>
                  <a:pt x="5136526" y="4250074"/>
                </a:lnTo>
                <a:lnTo>
                  <a:pt x="5099153" y="4269402"/>
                </a:lnTo>
                <a:lnTo>
                  <a:pt x="5056124" y="4276344"/>
                </a:lnTo>
                <a:lnTo>
                  <a:pt x="4511548" y="4276344"/>
                </a:lnTo>
                <a:lnTo>
                  <a:pt x="4468518" y="4269402"/>
                </a:lnTo>
                <a:lnTo>
                  <a:pt x="4431145" y="4250074"/>
                </a:lnTo>
                <a:lnTo>
                  <a:pt x="4401673" y="4220602"/>
                </a:lnTo>
                <a:lnTo>
                  <a:pt x="4382345" y="4183229"/>
                </a:lnTo>
                <a:lnTo>
                  <a:pt x="4375404" y="4140200"/>
                </a:lnTo>
                <a:lnTo>
                  <a:pt x="4375404" y="3548380"/>
                </a:lnTo>
                <a:close/>
              </a:path>
            </a:pathLst>
          </a:custGeom>
          <a:ln w="76200">
            <a:solidFill>
              <a:srgbClr val="00AF50"/>
            </a:solidFill>
          </a:ln>
        </p:spPr>
        <p:txBody>
          <a:bodyPr wrap="square" lIns="0" tIns="0" rIns="0" bIns="0" rtlCol="0"/>
          <a:lstStyle/>
          <a:p>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963411" y="1135379"/>
            <a:ext cx="6286500" cy="7886700"/>
            <a:chOff x="5963411" y="1135379"/>
            <a:chExt cx="6286500" cy="7886700"/>
          </a:xfrm>
        </p:grpSpPr>
        <p:pic>
          <p:nvPicPr>
            <p:cNvPr id="3" name="object 3"/>
            <p:cNvPicPr/>
            <p:nvPr/>
          </p:nvPicPr>
          <p:blipFill>
            <a:blip r:embed="rId2" cstate="print"/>
            <a:stretch>
              <a:fillRect/>
            </a:stretch>
          </p:blipFill>
          <p:spPr>
            <a:xfrm>
              <a:off x="5963411" y="1135379"/>
              <a:ext cx="6286499" cy="7886700"/>
            </a:xfrm>
            <a:prstGeom prst="rect">
              <a:avLst/>
            </a:prstGeom>
          </p:spPr>
        </p:pic>
        <p:sp>
          <p:nvSpPr>
            <p:cNvPr id="4" name="object 4"/>
            <p:cNvSpPr/>
            <p:nvPr/>
          </p:nvSpPr>
          <p:spPr>
            <a:xfrm>
              <a:off x="8375904" y="3268979"/>
              <a:ext cx="370840" cy="441959"/>
            </a:xfrm>
            <a:custGeom>
              <a:avLst/>
              <a:gdLst/>
              <a:ahLst/>
              <a:cxnLst/>
              <a:rect l="l" t="t" r="r" b="b"/>
              <a:pathLst>
                <a:path w="370840" h="441960">
                  <a:moveTo>
                    <a:pt x="185166" y="0"/>
                  </a:moveTo>
                  <a:lnTo>
                    <a:pt x="0" y="185165"/>
                  </a:lnTo>
                  <a:lnTo>
                    <a:pt x="92582" y="185165"/>
                  </a:lnTo>
                  <a:lnTo>
                    <a:pt x="92582" y="441959"/>
                  </a:lnTo>
                  <a:lnTo>
                    <a:pt x="277749" y="441959"/>
                  </a:lnTo>
                  <a:lnTo>
                    <a:pt x="277749" y="185165"/>
                  </a:lnTo>
                  <a:lnTo>
                    <a:pt x="370331" y="185165"/>
                  </a:lnTo>
                  <a:lnTo>
                    <a:pt x="185166" y="0"/>
                  </a:lnTo>
                  <a:close/>
                </a:path>
              </a:pathLst>
            </a:custGeom>
            <a:solidFill>
              <a:srgbClr val="6FAC46"/>
            </a:solidFill>
          </p:spPr>
          <p:txBody>
            <a:bodyPr wrap="square" lIns="0" tIns="0" rIns="0" bIns="0" rtlCol="0"/>
            <a:lstStyle/>
            <a:p>
              <a:endParaRPr/>
            </a:p>
          </p:txBody>
        </p:sp>
        <p:sp>
          <p:nvSpPr>
            <p:cNvPr id="5" name="object 5"/>
            <p:cNvSpPr/>
            <p:nvPr/>
          </p:nvSpPr>
          <p:spPr>
            <a:xfrm>
              <a:off x="8375904" y="3268979"/>
              <a:ext cx="370840" cy="441959"/>
            </a:xfrm>
            <a:custGeom>
              <a:avLst/>
              <a:gdLst/>
              <a:ahLst/>
              <a:cxnLst/>
              <a:rect l="l" t="t" r="r" b="b"/>
              <a:pathLst>
                <a:path w="370840" h="441960">
                  <a:moveTo>
                    <a:pt x="92582" y="441959"/>
                  </a:moveTo>
                  <a:lnTo>
                    <a:pt x="92582" y="185165"/>
                  </a:lnTo>
                  <a:lnTo>
                    <a:pt x="0" y="185165"/>
                  </a:lnTo>
                  <a:lnTo>
                    <a:pt x="185166" y="0"/>
                  </a:lnTo>
                  <a:lnTo>
                    <a:pt x="370331" y="185165"/>
                  </a:lnTo>
                  <a:lnTo>
                    <a:pt x="277749" y="185165"/>
                  </a:lnTo>
                  <a:lnTo>
                    <a:pt x="277749" y="441959"/>
                  </a:lnTo>
                  <a:lnTo>
                    <a:pt x="92582" y="441959"/>
                  </a:lnTo>
                </a:path>
              </a:pathLst>
            </a:custGeom>
            <a:ln w="12191">
              <a:solidFill>
                <a:srgbClr val="00AF50"/>
              </a:solidFill>
            </a:ln>
          </p:spPr>
          <p:txBody>
            <a:bodyPr wrap="square" lIns="0" tIns="0" rIns="0" bIns="0" rtlCol="0"/>
            <a:lstStyle/>
            <a:p>
              <a:endParaRPr/>
            </a:p>
          </p:txBody>
        </p:sp>
        <p:sp>
          <p:nvSpPr>
            <p:cNvPr id="6" name="object 6"/>
            <p:cNvSpPr/>
            <p:nvPr/>
          </p:nvSpPr>
          <p:spPr>
            <a:xfrm>
              <a:off x="6658355" y="6940295"/>
              <a:ext cx="372110" cy="443865"/>
            </a:xfrm>
            <a:custGeom>
              <a:avLst/>
              <a:gdLst/>
              <a:ahLst/>
              <a:cxnLst/>
              <a:rect l="l" t="t" r="r" b="b"/>
              <a:pathLst>
                <a:path w="372109" h="443865">
                  <a:moveTo>
                    <a:pt x="278892" y="0"/>
                  </a:moveTo>
                  <a:lnTo>
                    <a:pt x="92964" y="0"/>
                  </a:lnTo>
                  <a:lnTo>
                    <a:pt x="92964" y="257556"/>
                  </a:lnTo>
                  <a:lnTo>
                    <a:pt x="0" y="257556"/>
                  </a:lnTo>
                  <a:lnTo>
                    <a:pt x="185927" y="443484"/>
                  </a:lnTo>
                  <a:lnTo>
                    <a:pt x="371855" y="257556"/>
                  </a:lnTo>
                  <a:lnTo>
                    <a:pt x="278892" y="257556"/>
                  </a:lnTo>
                  <a:lnTo>
                    <a:pt x="278892" y="0"/>
                  </a:lnTo>
                  <a:close/>
                </a:path>
              </a:pathLst>
            </a:custGeom>
            <a:solidFill>
              <a:srgbClr val="6FAC46"/>
            </a:solidFill>
          </p:spPr>
          <p:txBody>
            <a:bodyPr wrap="square" lIns="0" tIns="0" rIns="0" bIns="0" rtlCol="0"/>
            <a:lstStyle/>
            <a:p>
              <a:endParaRPr/>
            </a:p>
          </p:txBody>
        </p:sp>
        <p:sp>
          <p:nvSpPr>
            <p:cNvPr id="7" name="object 7"/>
            <p:cNvSpPr/>
            <p:nvPr/>
          </p:nvSpPr>
          <p:spPr>
            <a:xfrm>
              <a:off x="6658355" y="6940295"/>
              <a:ext cx="372110" cy="443865"/>
            </a:xfrm>
            <a:custGeom>
              <a:avLst/>
              <a:gdLst/>
              <a:ahLst/>
              <a:cxnLst/>
              <a:rect l="l" t="t" r="r" b="b"/>
              <a:pathLst>
                <a:path w="372109" h="443865">
                  <a:moveTo>
                    <a:pt x="278892" y="0"/>
                  </a:moveTo>
                  <a:lnTo>
                    <a:pt x="278892" y="257556"/>
                  </a:lnTo>
                  <a:lnTo>
                    <a:pt x="371855" y="257556"/>
                  </a:lnTo>
                  <a:lnTo>
                    <a:pt x="185927" y="443484"/>
                  </a:lnTo>
                  <a:lnTo>
                    <a:pt x="0" y="257556"/>
                  </a:lnTo>
                  <a:lnTo>
                    <a:pt x="92964" y="257556"/>
                  </a:lnTo>
                  <a:lnTo>
                    <a:pt x="92964" y="0"/>
                  </a:lnTo>
                  <a:lnTo>
                    <a:pt x="278892" y="0"/>
                  </a:lnTo>
                  <a:close/>
                </a:path>
              </a:pathLst>
            </a:custGeom>
            <a:ln w="12192">
              <a:solidFill>
                <a:srgbClr val="00AF50"/>
              </a:solidFill>
            </a:ln>
          </p:spPr>
          <p:txBody>
            <a:bodyPr wrap="square" lIns="0" tIns="0" rIns="0" bIns="0" rtlCol="0"/>
            <a:lstStyle/>
            <a:p>
              <a:endParaRPr/>
            </a:p>
          </p:txBody>
        </p:sp>
        <p:sp>
          <p:nvSpPr>
            <p:cNvPr id="8" name="object 8"/>
            <p:cNvSpPr/>
            <p:nvPr/>
          </p:nvSpPr>
          <p:spPr>
            <a:xfrm>
              <a:off x="10905744" y="6879335"/>
              <a:ext cx="372110" cy="443865"/>
            </a:xfrm>
            <a:custGeom>
              <a:avLst/>
              <a:gdLst/>
              <a:ahLst/>
              <a:cxnLst/>
              <a:rect l="l" t="t" r="r" b="b"/>
              <a:pathLst>
                <a:path w="372109" h="443865">
                  <a:moveTo>
                    <a:pt x="278891" y="0"/>
                  </a:moveTo>
                  <a:lnTo>
                    <a:pt x="92963" y="0"/>
                  </a:lnTo>
                  <a:lnTo>
                    <a:pt x="92963" y="257556"/>
                  </a:lnTo>
                  <a:lnTo>
                    <a:pt x="0" y="257556"/>
                  </a:lnTo>
                  <a:lnTo>
                    <a:pt x="185927" y="443484"/>
                  </a:lnTo>
                  <a:lnTo>
                    <a:pt x="371855" y="257556"/>
                  </a:lnTo>
                  <a:lnTo>
                    <a:pt x="278891" y="257556"/>
                  </a:lnTo>
                  <a:lnTo>
                    <a:pt x="278891" y="0"/>
                  </a:lnTo>
                  <a:close/>
                </a:path>
              </a:pathLst>
            </a:custGeom>
            <a:solidFill>
              <a:srgbClr val="6FAC46"/>
            </a:solidFill>
          </p:spPr>
          <p:txBody>
            <a:bodyPr wrap="square" lIns="0" tIns="0" rIns="0" bIns="0" rtlCol="0"/>
            <a:lstStyle/>
            <a:p>
              <a:endParaRPr/>
            </a:p>
          </p:txBody>
        </p:sp>
        <p:sp>
          <p:nvSpPr>
            <p:cNvPr id="9" name="object 9"/>
            <p:cNvSpPr/>
            <p:nvPr/>
          </p:nvSpPr>
          <p:spPr>
            <a:xfrm>
              <a:off x="10905744" y="6879335"/>
              <a:ext cx="372110" cy="443865"/>
            </a:xfrm>
            <a:custGeom>
              <a:avLst/>
              <a:gdLst/>
              <a:ahLst/>
              <a:cxnLst/>
              <a:rect l="l" t="t" r="r" b="b"/>
              <a:pathLst>
                <a:path w="372109" h="443865">
                  <a:moveTo>
                    <a:pt x="278891" y="0"/>
                  </a:moveTo>
                  <a:lnTo>
                    <a:pt x="278891" y="257556"/>
                  </a:lnTo>
                  <a:lnTo>
                    <a:pt x="371855" y="257556"/>
                  </a:lnTo>
                  <a:lnTo>
                    <a:pt x="185927" y="443484"/>
                  </a:lnTo>
                  <a:lnTo>
                    <a:pt x="0" y="257556"/>
                  </a:lnTo>
                  <a:lnTo>
                    <a:pt x="92963" y="257556"/>
                  </a:lnTo>
                  <a:lnTo>
                    <a:pt x="92963" y="0"/>
                  </a:lnTo>
                  <a:lnTo>
                    <a:pt x="278891" y="0"/>
                  </a:lnTo>
                  <a:close/>
                </a:path>
              </a:pathLst>
            </a:custGeom>
            <a:ln w="12192">
              <a:solidFill>
                <a:srgbClr val="00AF50"/>
              </a:solidFill>
            </a:ln>
          </p:spPr>
          <p:txBody>
            <a:bodyPr wrap="square" lIns="0" tIns="0" rIns="0" bIns="0" rtlCol="0"/>
            <a:lstStyle/>
            <a:p>
              <a:endParaRPr/>
            </a:p>
          </p:txBody>
        </p:sp>
        <p:sp>
          <p:nvSpPr>
            <p:cNvPr id="10" name="object 10"/>
            <p:cNvSpPr/>
            <p:nvPr/>
          </p:nvSpPr>
          <p:spPr>
            <a:xfrm>
              <a:off x="6435851" y="3134867"/>
              <a:ext cx="5192395" cy="4464050"/>
            </a:xfrm>
            <a:custGeom>
              <a:avLst/>
              <a:gdLst/>
              <a:ahLst/>
              <a:cxnLst/>
              <a:rect l="l" t="t" r="r" b="b"/>
              <a:pathLst>
                <a:path w="5192395" h="4464050">
                  <a:moveTo>
                    <a:pt x="1734312" y="136144"/>
                  </a:moveTo>
                  <a:lnTo>
                    <a:pt x="1741253" y="93114"/>
                  </a:lnTo>
                  <a:lnTo>
                    <a:pt x="1760581" y="55741"/>
                  </a:lnTo>
                  <a:lnTo>
                    <a:pt x="1790053" y="26269"/>
                  </a:lnTo>
                  <a:lnTo>
                    <a:pt x="1827426" y="6941"/>
                  </a:lnTo>
                  <a:lnTo>
                    <a:pt x="1870455" y="0"/>
                  </a:lnTo>
                  <a:lnTo>
                    <a:pt x="2415031" y="0"/>
                  </a:lnTo>
                  <a:lnTo>
                    <a:pt x="2458061" y="6941"/>
                  </a:lnTo>
                  <a:lnTo>
                    <a:pt x="2495434" y="26269"/>
                  </a:lnTo>
                  <a:lnTo>
                    <a:pt x="2524906" y="55741"/>
                  </a:lnTo>
                  <a:lnTo>
                    <a:pt x="2544234" y="93114"/>
                  </a:lnTo>
                  <a:lnTo>
                    <a:pt x="2551176" y="136144"/>
                  </a:lnTo>
                  <a:lnTo>
                    <a:pt x="2551176" y="727964"/>
                  </a:lnTo>
                  <a:lnTo>
                    <a:pt x="2544234" y="770993"/>
                  </a:lnTo>
                  <a:lnTo>
                    <a:pt x="2524906" y="808366"/>
                  </a:lnTo>
                  <a:lnTo>
                    <a:pt x="2495434" y="837838"/>
                  </a:lnTo>
                  <a:lnTo>
                    <a:pt x="2458061" y="857166"/>
                  </a:lnTo>
                  <a:lnTo>
                    <a:pt x="2415031" y="864108"/>
                  </a:lnTo>
                  <a:lnTo>
                    <a:pt x="1870455" y="864108"/>
                  </a:lnTo>
                  <a:lnTo>
                    <a:pt x="1827426" y="857166"/>
                  </a:lnTo>
                  <a:lnTo>
                    <a:pt x="1790053" y="837838"/>
                  </a:lnTo>
                  <a:lnTo>
                    <a:pt x="1760581" y="808366"/>
                  </a:lnTo>
                  <a:lnTo>
                    <a:pt x="1741253" y="770993"/>
                  </a:lnTo>
                  <a:lnTo>
                    <a:pt x="1734312" y="727964"/>
                  </a:lnTo>
                  <a:lnTo>
                    <a:pt x="1734312" y="136144"/>
                  </a:lnTo>
                  <a:close/>
                </a:path>
                <a:path w="5192395" h="4464050">
                  <a:moveTo>
                    <a:pt x="0" y="3737102"/>
                  </a:moveTo>
                  <a:lnTo>
                    <a:pt x="6927" y="3694147"/>
                  </a:lnTo>
                  <a:lnTo>
                    <a:pt x="26216" y="3656844"/>
                  </a:lnTo>
                  <a:lnTo>
                    <a:pt x="55632" y="3627428"/>
                  </a:lnTo>
                  <a:lnTo>
                    <a:pt x="92935" y="3608139"/>
                  </a:lnTo>
                  <a:lnTo>
                    <a:pt x="135890" y="3601212"/>
                  </a:lnTo>
                  <a:lnTo>
                    <a:pt x="679450" y="3601212"/>
                  </a:lnTo>
                  <a:lnTo>
                    <a:pt x="722404" y="3608139"/>
                  </a:lnTo>
                  <a:lnTo>
                    <a:pt x="759707" y="3627428"/>
                  </a:lnTo>
                  <a:lnTo>
                    <a:pt x="789123" y="3656844"/>
                  </a:lnTo>
                  <a:lnTo>
                    <a:pt x="808412" y="3694147"/>
                  </a:lnTo>
                  <a:lnTo>
                    <a:pt x="815340" y="3737102"/>
                  </a:lnTo>
                  <a:lnTo>
                    <a:pt x="815340" y="4327906"/>
                  </a:lnTo>
                  <a:lnTo>
                    <a:pt x="808412" y="4370860"/>
                  </a:lnTo>
                  <a:lnTo>
                    <a:pt x="789123" y="4408163"/>
                  </a:lnTo>
                  <a:lnTo>
                    <a:pt x="759707" y="4437579"/>
                  </a:lnTo>
                  <a:lnTo>
                    <a:pt x="722404" y="4456868"/>
                  </a:lnTo>
                  <a:lnTo>
                    <a:pt x="679450" y="4463796"/>
                  </a:lnTo>
                  <a:lnTo>
                    <a:pt x="135890" y="4463796"/>
                  </a:lnTo>
                  <a:lnTo>
                    <a:pt x="92935" y="4456868"/>
                  </a:lnTo>
                  <a:lnTo>
                    <a:pt x="55632" y="4437579"/>
                  </a:lnTo>
                  <a:lnTo>
                    <a:pt x="26216" y="4408163"/>
                  </a:lnTo>
                  <a:lnTo>
                    <a:pt x="6927" y="4370860"/>
                  </a:lnTo>
                  <a:lnTo>
                    <a:pt x="0" y="4327906"/>
                  </a:lnTo>
                  <a:lnTo>
                    <a:pt x="0" y="3737102"/>
                  </a:lnTo>
                  <a:close/>
                </a:path>
                <a:path w="5192395" h="4464050">
                  <a:moveTo>
                    <a:pt x="4375404" y="3548380"/>
                  </a:moveTo>
                  <a:lnTo>
                    <a:pt x="4382345" y="3505350"/>
                  </a:lnTo>
                  <a:lnTo>
                    <a:pt x="4401673" y="3467977"/>
                  </a:lnTo>
                  <a:lnTo>
                    <a:pt x="4431145" y="3438505"/>
                  </a:lnTo>
                  <a:lnTo>
                    <a:pt x="4468518" y="3419177"/>
                  </a:lnTo>
                  <a:lnTo>
                    <a:pt x="4511548" y="3412236"/>
                  </a:lnTo>
                  <a:lnTo>
                    <a:pt x="5056124" y="3412236"/>
                  </a:lnTo>
                  <a:lnTo>
                    <a:pt x="5099153" y="3419177"/>
                  </a:lnTo>
                  <a:lnTo>
                    <a:pt x="5136526" y="3438505"/>
                  </a:lnTo>
                  <a:lnTo>
                    <a:pt x="5165998" y="3467977"/>
                  </a:lnTo>
                  <a:lnTo>
                    <a:pt x="5185326" y="3505350"/>
                  </a:lnTo>
                  <a:lnTo>
                    <a:pt x="5192268" y="3548380"/>
                  </a:lnTo>
                  <a:lnTo>
                    <a:pt x="5192268" y="4140200"/>
                  </a:lnTo>
                  <a:lnTo>
                    <a:pt x="5185326" y="4183229"/>
                  </a:lnTo>
                  <a:lnTo>
                    <a:pt x="5165998" y="4220602"/>
                  </a:lnTo>
                  <a:lnTo>
                    <a:pt x="5136526" y="4250074"/>
                  </a:lnTo>
                  <a:lnTo>
                    <a:pt x="5099153" y="4269402"/>
                  </a:lnTo>
                  <a:lnTo>
                    <a:pt x="5056124" y="4276344"/>
                  </a:lnTo>
                  <a:lnTo>
                    <a:pt x="4511548" y="4276344"/>
                  </a:lnTo>
                  <a:lnTo>
                    <a:pt x="4468518" y="4269402"/>
                  </a:lnTo>
                  <a:lnTo>
                    <a:pt x="4431145" y="4250074"/>
                  </a:lnTo>
                  <a:lnTo>
                    <a:pt x="4401673" y="4220602"/>
                  </a:lnTo>
                  <a:lnTo>
                    <a:pt x="4382345" y="4183229"/>
                  </a:lnTo>
                  <a:lnTo>
                    <a:pt x="4375404" y="4140200"/>
                  </a:lnTo>
                  <a:lnTo>
                    <a:pt x="4375404" y="3548380"/>
                  </a:lnTo>
                  <a:close/>
                </a:path>
              </a:pathLst>
            </a:custGeom>
            <a:ln w="76200">
              <a:solidFill>
                <a:srgbClr val="00AF50"/>
              </a:solidFill>
            </a:ln>
          </p:spPr>
          <p:txBody>
            <a:bodyPr wrap="square" lIns="0" tIns="0" rIns="0" bIns="0" rtlCol="0"/>
            <a:lstStyle/>
            <a:p>
              <a:endParaRPr/>
            </a:p>
          </p:txBody>
        </p:sp>
        <p:sp>
          <p:nvSpPr>
            <p:cNvPr id="11" name="object 11"/>
            <p:cNvSpPr/>
            <p:nvPr/>
          </p:nvSpPr>
          <p:spPr>
            <a:xfrm>
              <a:off x="6611111" y="7743443"/>
              <a:ext cx="474345" cy="551815"/>
            </a:xfrm>
            <a:custGeom>
              <a:avLst/>
              <a:gdLst/>
              <a:ahLst/>
              <a:cxnLst/>
              <a:rect l="l" t="t" r="r" b="b"/>
              <a:pathLst>
                <a:path w="474345" h="551815">
                  <a:moveTo>
                    <a:pt x="236982" y="0"/>
                  </a:moveTo>
                  <a:lnTo>
                    <a:pt x="0" y="236982"/>
                  </a:lnTo>
                  <a:lnTo>
                    <a:pt x="118491" y="236982"/>
                  </a:lnTo>
                  <a:lnTo>
                    <a:pt x="118491" y="551688"/>
                  </a:lnTo>
                  <a:lnTo>
                    <a:pt x="355473" y="551688"/>
                  </a:lnTo>
                  <a:lnTo>
                    <a:pt x="355473" y="236982"/>
                  </a:lnTo>
                  <a:lnTo>
                    <a:pt x="473964" y="236982"/>
                  </a:lnTo>
                  <a:lnTo>
                    <a:pt x="236982" y="0"/>
                  </a:lnTo>
                  <a:close/>
                </a:path>
              </a:pathLst>
            </a:custGeom>
            <a:solidFill>
              <a:srgbClr val="FF0000"/>
            </a:solidFill>
          </p:spPr>
          <p:txBody>
            <a:bodyPr wrap="square" lIns="0" tIns="0" rIns="0" bIns="0" rtlCol="0"/>
            <a:lstStyle/>
            <a:p>
              <a:endParaRPr/>
            </a:p>
          </p:txBody>
        </p:sp>
        <p:sp>
          <p:nvSpPr>
            <p:cNvPr id="12" name="object 12"/>
            <p:cNvSpPr/>
            <p:nvPr/>
          </p:nvSpPr>
          <p:spPr>
            <a:xfrm>
              <a:off x="6611111" y="7743443"/>
              <a:ext cx="474345" cy="551815"/>
            </a:xfrm>
            <a:custGeom>
              <a:avLst/>
              <a:gdLst/>
              <a:ahLst/>
              <a:cxnLst/>
              <a:rect l="l" t="t" r="r" b="b"/>
              <a:pathLst>
                <a:path w="474345" h="551815">
                  <a:moveTo>
                    <a:pt x="118491" y="551688"/>
                  </a:moveTo>
                  <a:lnTo>
                    <a:pt x="118491" y="236982"/>
                  </a:lnTo>
                  <a:lnTo>
                    <a:pt x="0" y="236982"/>
                  </a:lnTo>
                  <a:lnTo>
                    <a:pt x="236982" y="0"/>
                  </a:lnTo>
                  <a:lnTo>
                    <a:pt x="473964" y="236982"/>
                  </a:lnTo>
                  <a:lnTo>
                    <a:pt x="355473" y="236982"/>
                  </a:lnTo>
                  <a:lnTo>
                    <a:pt x="355473" y="551688"/>
                  </a:lnTo>
                  <a:lnTo>
                    <a:pt x="118491" y="551688"/>
                  </a:lnTo>
                  <a:close/>
                </a:path>
              </a:pathLst>
            </a:custGeom>
            <a:ln w="12192">
              <a:solidFill>
                <a:srgbClr val="C00000"/>
              </a:solidFill>
            </a:ln>
          </p:spPr>
          <p:txBody>
            <a:bodyPr wrap="square" lIns="0" tIns="0" rIns="0" bIns="0" rtlCol="0"/>
            <a:lstStyle/>
            <a:p>
              <a:endParaRPr/>
            </a:p>
          </p:txBody>
        </p:sp>
        <p:sp>
          <p:nvSpPr>
            <p:cNvPr id="13" name="object 13"/>
            <p:cNvSpPr/>
            <p:nvPr/>
          </p:nvSpPr>
          <p:spPr>
            <a:xfrm>
              <a:off x="10890503" y="7696199"/>
              <a:ext cx="472440" cy="550545"/>
            </a:xfrm>
            <a:custGeom>
              <a:avLst/>
              <a:gdLst/>
              <a:ahLst/>
              <a:cxnLst/>
              <a:rect l="l" t="t" r="r" b="b"/>
              <a:pathLst>
                <a:path w="472440" h="550545">
                  <a:moveTo>
                    <a:pt x="236220" y="0"/>
                  </a:moveTo>
                  <a:lnTo>
                    <a:pt x="0" y="236219"/>
                  </a:lnTo>
                  <a:lnTo>
                    <a:pt x="118110" y="236219"/>
                  </a:lnTo>
                  <a:lnTo>
                    <a:pt x="118110" y="550163"/>
                  </a:lnTo>
                  <a:lnTo>
                    <a:pt x="354329" y="550163"/>
                  </a:lnTo>
                  <a:lnTo>
                    <a:pt x="354329" y="236219"/>
                  </a:lnTo>
                  <a:lnTo>
                    <a:pt x="472440" y="236219"/>
                  </a:lnTo>
                  <a:lnTo>
                    <a:pt x="236220" y="0"/>
                  </a:lnTo>
                  <a:close/>
                </a:path>
              </a:pathLst>
            </a:custGeom>
            <a:solidFill>
              <a:srgbClr val="FF0000"/>
            </a:solidFill>
          </p:spPr>
          <p:txBody>
            <a:bodyPr wrap="square" lIns="0" tIns="0" rIns="0" bIns="0" rtlCol="0"/>
            <a:lstStyle/>
            <a:p>
              <a:endParaRPr/>
            </a:p>
          </p:txBody>
        </p:sp>
        <p:sp>
          <p:nvSpPr>
            <p:cNvPr id="14" name="object 14"/>
            <p:cNvSpPr/>
            <p:nvPr/>
          </p:nvSpPr>
          <p:spPr>
            <a:xfrm>
              <a:off x="10890503" y="7696199"/>
              <a:ext cx="472440" cy="550545"/>
            </a:xfrm>
            <a:custGeom>
              <a:avLst/>
              <a:gdLst/>
              <a:ahLst/>
              <a:cxnLst/>
              <a:rect l="l" t="t" r="r" b="b"/>
              <a:pathLst>
                <a:path w="472440" h="550545">
                  <a:moveTo>
                    <a:pt x="118110" y="550163"/>
                  </a:moveTo>
                  <a:lnTo>
                    <a:pt x="118110" y="236219"/>
                  </a:lnTo>
                  <a:lnTo>
                    <a:pt x="0" y="236219"/>
                  </a:lnTo>
                  <a:lnTo>
                    <a:pt x="236220" y="0"/>
                  </a:lnTo>
                  <a:lnTo>
                    <a:pt x="472440" y="236219"/>
                  </a:lnTo>
                  <a:lnTo>
                    <a:pt x="354329" y="236219"/>
                  </a:lnTo>
                  <a:lnTo>
                    <a:pt x="354329" y="550163"/>
                  </a:lnTo>
                  <a:lnTo>
                    <a:pt x="118110" y="550163"/>
                  </a:lnTo>
                </a:path>
              </a:pathLst>
            </a:custGeom>
            <a:ln w="12192">
              <a:solidFill>
                <a:srgbClr val="C00000"/>
              </a:solidFill>
            </a:ln>
          </p:spPr>
          <p:txBody>
            <a:bodyPr wrap="square" lIns="0" tIns="0" rIns="0" bIns="0" rtlCol="0"/>
            <a:lstStyle/>
            <a:p>
              <a:endParaRPr/>
            </a:p>
          </p:txBody>
        </p:sp>
        <p:sp>
          <p:nvSpPr>
            <p:cNvPr id="15" name="object 15"/>
            <p:cNvSpPr/>
            <p:nvPr/>
          </p:nvSpPr>
          <p:spPr>
            <a:xfrm>
              <a:off x="8322563" y="2295143"/>
              <a:ext cx="475615" cy="551815"/>
            </a:xfrm>
            <a:custGeom>
              <a:avLst/>
              <a:gdLst/>
              <a:ahLst/>
              <a:cxnLst/>
              <a:rect l="l" t="t" r="r" b="b"/>
              <a:pathLst>
                <a:path w="475615" h="551814">
                  <a:moveTo>
                    <a:pt x="356615" y="0"/>
                  </a:moveTo>
                  <a:lnTo>
                    <a:pt x="118871" y="0"/>
                  </a:lnTo>
                  <a:lnTo>
                    <a:pt x="118871" y="313944"/>
                  </a:lnTo>
                  <a:lnTo>
                    <a:pt x="0" y="313944"/>
                  </a:lnTo>
                  <a:lnTo>
                    <a:pt x="237743" y="551688"/>
                  </a:lnTo>
                  <a:lnTo>
                    <a:pt x="475487" y="313944"/>
                  </a:lnTo>
                  <a:lnTo>
                    <a:pt x="356615" y="313944"/>
                  </a:lnTo>
                  <a:lnTo>
                    <a:pt x="356615" y="0"/>
                  </a:lnTo>
                  <a:close/>
                </a:path>
              </a:pathLst>
            </a:custGeom>
            <a:solidFill>
              <a:srgbClr val="FF0000"/>
            </a:solidFill>
          </p:spPr>
          <p:txBody>
            <a:bodyPr wrap="square" lIns="0" tIns="0" rIns="0" bIns="0" rtlCol="0"/>
            <a:lstStyle/>
            <a:p>
              <a:endParaRPr/>
            </a:p>
          </p:txBody>
        </p:sp>
        <p:sp>
          <p:nvSpPr>
            <p:cNvPr id="16" name="object 16"/>
            <p:cNvSpPr/>
            <p:nvPr/>
          </p:nvSpPr>
          <p:spPr>
            <a:xfrm>
              <a:off x="8322563" y="2295143"/>
              <a:ext cx="475615" cy="551815"/>
            </a:xfrm>
            <a:custGeom>
              <a:avLst/>
              <a:gdLst/>
              <a:ahLst/>
              <a:cxnLst/>
              <a:rect l="l" t="t" r="r" b="b"/>
              <a:pathLst>
                <a:path w="475615" h="551814">
                  <a:moveTo>
                    <a:pt x="356615" y="0"/>
                  </a:moveTo>
                  <a:lnTo>
                    <a:pt x="356615" y="313944"/>
                  </a:lnTo>
                  <a:lnTo>
                    <a:pt x="475487" y="313944"/>
                  </a:lnTo>
                  <a:lnTo>
                    <a:pt x="237743" y="551688"/>
                  </a:lnTo>
                  <a:lnTo>
                    <a:pt x="0" y="313944"/>
                  </a:lnTo>
                  <a:lnTo>
                    <a:pt x="118871" y="313944"/>
                  </a:lnTo>
                  <a:lnTo>
                    <a:pt x="118871" y="0"/>
                  </a:lnTo>
                  <a:lnTo>
                    <a:pt x="356615" y="0"/>
                  </a:lnTo>
                  <a:close/>
                </a:path>
              </a:pathLst>
            </a:custGeom>
            <a:ln w="12191">
              <a:solidFill>
                <a:srgbClr val="C00000"/>
              </a:solidFill>
            </a:ln>
          </p:spPr>
          <p:txBody>
            <a:bodyPr wrap="square" lIns="0" tIns="0" rIns="0" bIns="0" rtlCol="0"/>
            <a:lstStyle/>
            <a:p>
              <a:endParaRPr/>
            </a:p>
          </p:txBody>
        </p:sp>
      </p:grpSp>
      <p:sp>
        <p:nvSpPr>
          <p:cNvPr id="17" name="object 17"/>
          <p:cNvSpPr txBox="1">
            <a:spLocks noGrp="1"/>
          </p:cNvSpPr>
          <p:nvPr>
            <p:ph type="title"/>
          </p:nvPr>
        </p:nvSpPr>
        <p:spPr>
          <a:xfrm>
            <a:off x="569468" y="551433"/>
            <a:ext cx="3222625" cy="650875"/>
          </a:xfrm>
          <a:prstGeom prst="rect">
            <a:avLst/>
          </a:prstGeom>
        </p:spPr>
        <p:txBody>
          <a:bodyPr vert="horz" wrap="square" lIns="0" tIns="12700" rIns="0" bIns="0" rtlCol="0">
            <a:spAutoFit/>
          </a:bodyPr>
          <a:lstStyle/>
          <a:p>
            <a:pPr marL="12700">
              <a:lnSpc>
                <a:spcPct val="100000"/>
              </a:lnSpc>
              <a:spcBef>
                <a:spcPts val="100"/>
              </a:spcBef>
            </a:pPr>
            <a:r>
              <a:rPr sz="4100" dirty="0">
                <a:solidFill>
                  <a:srgbClr val="000000"/>
                </a:solidFill>
                <a:latin typeface="Calibri"/>
                <a:cs typeface="Calibri"/>
              </a:rPr>
              <a:t>es:</a:t>
            </a:r>
            <a:r>
              <a:rPr sz="4100" spc="-50" dirty="0">
                <a:solidFill>
                  <a:srgbClr val="000000"/>
                </a:solidFill>
                <a:latin typeface="Calibri"/>
                <a:cs typeface="Calibri"/>
              </a:rPr>
              <a:t> </a:t>
            </a:r>
            <a:r>
              <a:rPr sz="4100" spc="-20" dirty="0">
                <a:solidFill>
                  <a:srgbClr val="006FC0"/>
                </a:solidFill>
                <a:latin typeface="Calibri"/>
                <a:cs typeface="Calibri"/>
              </a:rPr>
              <a:t>ASILO</a:t>
            </a:r>
            <a:r>
              <a:rPr sz="4100" spc="-30" dirty="0">
                <a:solidFill>
                  <a:srgbClr val="006FC0"/>
                </a:solidFill>
                <a:latin typeface="Calibri"/>
                <a:cs typeface="Calibri"/>
              </a:rPr>
              <a:t> </a:t>
            </a:r>
            <a:r>
              <a:rPr sz="4100" spc="-5" dirty="0">
                <a:solidFill>
                  <a:srgbClr val="006FC0"/>
                </a:solidFill>
                <a:latin typeface="Calibri"/>
                <a:cs typeface="Calibri"/>
              </a:rPr>
              <a:t>NIDO</a:t>
            </a:r>
            <a:endParaRPr sz="4100">
              <a:latin typeface="Calibri"/>
              <a:cs typeface="Calibri"/>
            </a:endParaRPr>
          </a:p>
        </p:txBody>
      </p:sp>
      <p:sp>
        <p:nvSpPr>
          <p:cNvPr id="18" name="object 18"/>
          <p:cNvSpPr txBox="1"/>
          <p:nvPr/>
        </p:nvSpPr>
        <p:spPr>
          <a:xfrm>
            <a:off x="713943" y="3086455"/>
            <a:ext cx="4399915" cy="4299585"/>
          </a:xfrm>
          <a:prstGeom prst="rect">
            <a:avLst/>
          </a:prstGeom>
        </p:spPr>
        <p:txBody>
          <a:bodyPr vert="horz" wrap="square" lIns="0" tIns="154305" rIns="0" bIns="0" rtlCol="0">
            <a:spAutoFit/>
          </a:bodyPr>
          <a:lstStyle/>
          <a:p>
            <a:pPr marL="12700">
              <a:lnSpc>
                <a:spcPct val="100000"/>
              </a:lnSpc>
              <a:spcBef>
                <a:spcPts val="1215"/>
              </a:spcBef>
            </a:pPr>
            <a:r>
              <a:rPr sz="3200" i="1" u="heavy" spc="-10" dirty="0">
                <a:uFill>
                  <a:solidFill>
                    <a:srgbClr val="000000"/>
                  </a:solidFill>
                </a:uFill>
                <a:latin typeface="Calibri"/>
                <a:cs typeface="Calibri"/>
              </a:rPr>
              <a:t>OPZIONE</a:t>
            </a:r>
            <a:r>
              <a:rPr sz="3200" i="1" u="heavy" spc="-45" dirty="0">
                <a:uFill>
                  <a:solidFill>
                    <a:srgbClr val="000000"/>
                  </a:solidFill>
                </a:uFill>
                <a:latin typeface="Calibri"/>
                <a:cs typeface="Calibri"/>
              </a:rPr>
              <a:t> </a:t>
            </a:r>
            <a:r>
              <a:rPr sz="3200" i="1" u="heavy" dirty="0">
                <a:uFill>
                  <a:solidFill>
                    <a:srgbClr val="000000"/>
                  </a:solidFill>
                </a:uFill>
                <a:latin typeface="Calibri"/>
                <a:cs typeface="Calibri"/>
              </a:rPr>
              <a:t>2</a:t>
            </a:r>
            <a:endParaRPr sz="3200">
              <a:latin typeface="Calibri"/>
              <a:cs typeface="Calibri"/>
            </a:endParaRPr>
          </a:p>
          <a:p>
            <a:pPr marL="469265" marR="72390" indent="-457200">
              <a:lnSpc>
                <a:spcPts val="3460"/>
              </a:lnSpc>
              <a:spcBef>
                <a:spcPts val="1545"/>
              </a:spcBef>
              <a:buChar char="-"/>
              <a:tabLst>
                <a:tab pos="469265" algn="l"/>
                <a:tab pos="469900" algn="l"/>
              </a:tabLst>
            </a:pPr>
            <a:r>
              <a:rPr sz="3200" dirty="0">
                <a:latin typeface="Calibri"/>
                <a:cs typeface="Calibri"/>
              </a:rPr>
              <a:t>3</a:t>
            </a:r>
            <a:r>
              <a:rPr sz="3200" spc="-20" dirty="0">
                <a:latin typeface="Calibri"/>
                <a:cs typeface="Calibri"/>
              </a:rPr>
              <a:t> </a:t>
            </a:r>
            <a:r>
              <a:rPr sz="3200" spc="-5" dirty="0">
                <a:latin typeface="Calibri"/>
                <a:cs typeface="Calibri"/>
              </a:rPr>
              <a:t>ingresso</a:t>
            </a:r>
            <a:r>
              <a:rPr sz="3200" spc="-30" dirty="0">
                <a:latin typeface="Calibri"/>
                <a:cs typeface="Calibri"/>
              </a:rPr>
              <a:t> </a:t>
            </a:r>
            <a:r>
              <a:rPr sz="3200" spc="-5" dirty="0">
                <a:latin typeface="Calibri"/>
                <a:cs typeface="Calibri"/>
              </a:rPr>
              <a:t>per</a:t>
            </a:r>
            <a:r>
              <a:rPr sz="3200" spc="-25" dirty="0">
                <a:latin typeface="Calibri"/>
                <a:cs typeface="Calibri"/>
              </a:rPr>
              <a:t> </a:t>
            </a:r>
            <a:r>
              <a:rPr sz="3200" spc="-15" dirty="0">
                <a:latin typeface="Calibri"/>
                <a:cs typeface="Calibri"/>
              </a:rPr>
              <a:t>separare </a:t>
            </a:r>
            <a:r>
              <a:rPr sz="3200" spc="-710" dirty="0">
                <a:latin typeface="Calibri"/>
                <a:cs typeface="Calibri"/>
              </a:rPr>
              <a:t> </a:t>
            </a:r>
            <a:r>
              <a:rPr sz="3200" dirty="0">
                <a:latin typeface="Calibri"/>
                <a:cs typeface="Calibri"/>
              </a:rPr>
              <a:t> i</a:t>
            </a:r>
            <a:r>
              <a:rPr sz="3200" spc="-5" dirty="0">
                <a:latin typeface="Calibri"/>
                <a:cs typeface="Calibri"/>
              </a:rPr>
              <a:t> </a:t>
            </a:r>
            <a:r>
              <a:rPr sz="3200" dirty="0">
                <a:latin typeface="Calibri"/>
                <a:cs typeface="Calibri"/>
              </a:rPr>
              <a:t>gruppi</a:t>
            </a:r>
            <a:endParaRPr sz="3200">
              <a:latin typeface="Calibri"/>
              <a:cs typeface="Calibri"/>
            </a:endParaRPr>
          </a:p>
          <a:p>
            <a:pPr marL="469265" marR="290195" indent="-457200">
              <a:lnSpc>
                <a:spcPts val="3460"/>
              </a:lnSpc>
              <a:spcBef>
                <a:spcPts val="1495"/>
              </a:spcBef>
              <a:buChar char="-"/>
              <a:tabLst>
                <a:tab pos="469265" algn="l"/>
                <a:tab pos="469900" algn="l"/>
              </a:tabLst>
            </a:pPr>
            <a:r>
              <a:rPr sz="3200" dirty="0">
                <a:latin typeface="Calibri"/>
                <a:cs typeface="Calibri"/>
              </a:rPr>
              <a:t>3 </a:t>
            </a:r>
            <a:r>
              <a:rPr sz="3200" spc="-15" dirty="0">
                <a:latin typeface="Calibri"/>
                <a:cs typeface="Calibri"/>
              </a:rPr>
              <a:t>uscite </a:t>
            </a:r>
            <a:r>
              <a:rPr sz="3200" spc="-5" dirty="0">
                <a:latin typeface="Calibri"/>
                <a:cs typeface="Calibri"/>
              </a:rPr>
              <a:t>per </a:t>
            </a:r>
            <a:r>
              <a:rPr sz="3200" spc="-15" dirty="0">
                <a:latin typeface="Calibri"/>
                <a:cs typeface="Calibri"/>
              </a:rPr>
              <a:t>separare </a:t>
            </a:r>
            <a:r>
              <a:rPr sz="3200" dirty="0">
                <a:latin typeface="Calibri"/>
                <a:cs typeface="Calibri"/>
              </a:rPr>
              <a:t>i </a:t>
            </a:r>
            <a:r>
              <a:rPr sz="3200" spc="-710" dirty="0">
                <a:latin typeface="Calibri"/>
                <a:cs typeface="Calibri"/>
              </a:rPr>
              <a:t> </a:t>
            </a:r>
            <a:r>
              <a:rPr sz="3200" dirty="0">
                <a:latin typeface="Calibri"/>
                <a:cs typeface="Calibri"/>
              </a:rPr>
              <a:t>gruppi</a:t>
            </a:r>
            <a:endParaRPr sz="3200">
              <a:latin typeface="Calibri"/>
              <a:cs typeface="Calibri"/>
            </a:endParaRPr>
          </a:p>
          <a:p>
            <a:pPr marL="469265" marR="5080" indent="-457200">
              <a:lnSpc>
                <a:spcPct val="90000"/>
              </a:lnSpc>
              <a:spcBef>
                <a:spcPts val="1445"/>
              </a:spcBef>
              <a:buChar char="-"/>
              <a:tabLst>
                <a:tab pos="469265" algn="l"/>
                <a:tab pos="469900" algn="l"/>
              </a:tabLst>
            </a:pPr>
            <a:r>
              <a:rPr sz="3200" dirty="0">
                <a:latin typeface="Calibri"/>
                <a:cs typeface="Calibri"/>
              </a:rPr>
              <a:t>1</a:t>
            </a:r>
            <a:r>
              <a:rPr sz="3200" spc="-10" dirty="0">
                <a:latin typeface="Calibri"/>
                <a:cs typeface="Calibri"/>
              </a:rPr>
              <a:t> </a:t>
            </a:r>
            <a:r>
              <a:rPr sz="3200" spc="-20" dirty="0">
                <a:latin typeface="Calibri"/>
                <a:cs typeface="Calibri"/>
              </a:rPr>
              <a:t>zona</a:t>
            </a:r>
            <a:r>
              <a:rPr sz="3200" spc="-15" dirty="0">
                <a:latin typeface="Calibri"/>
                <a:cs typeface="Calibri"/>
              </a:rPr>
              <a:t> </a:t>
            </a:r>
            <a:r>
              <a:rPr sz="3200" spc="-10" dirty="0">
                <a:latin typeface="Calibri"/>
                <a:cs typeface="Calibri"/>
              </a:rPr>
              <a:t>accoglienza</a:t>
            </a:r>
            <a:r>
              <a:rPr sz="3200" spc="-5" dirty="0">
                <a:latin typeface="Calibri"/>
                <a:cs typeface="Calibri"/>
              </a:rPr>
              <a:t> in </a:t>
            </a:r>
            <a:r>
              <a:rPr sz="3200" dirty="0">
                <a:latin typeface="Calibri"/>
                <a:cs typeface="Calibri"/>
              </a:rPr>
              <a:t> </a:t>
            </a:r>
            <a:r>
              <a:rPr sz="3200" spc="-5" dirty="0">
                <a:latin typeface="Calibri"/>
                <a:cs typeface="Calibri"/>
              </a:rPr>
              <a:t>caso</a:t>
            </a:r>
            <a:r>
              <a:rPr sz="3200" spc="-10" dirty="0">
                <a:latin typeface="Calibri"/>
                <a:cs typeface="Calibri"/>
              </a:rPr>
              <a:t> </a:t>
            </a:r>
            <a:r>
              <a:rPr sz="3200" spc="-5" dirty="0">
                <a:latin typeface="Calibri"/>
                <a:cs typeface="Calibri"/>
              </a:rPr>
              <a:t>di</a:t>
            </a:r>
            <a:r>
              <a:rPr sz="3200" spc="-20" dirty="0">
                <a:latin typeface="Calibri"/>
                <a:cs typeface="Calibri"/>
              </a:rPr>
              <a:t> </a:t>
            </a:r>
            <a:r>
              <a:rPr sz="3200" spc="-10" dirty="0">
                <a:latin typeface="Calibri"/>
                <a:cs typeface="Calibri"/>
              </a:rPr>
              <a:t>inserimento</a:t>
            </a:r>
            <a:r>
              <a:rPr sz="3200" spc="10" dirty="0">
                <a:latin typeface="Calibri"/>
                <a:cs typeface="Calibri"/>
              </a:rPr>
              <a:t> </a:t>
            </a:r>
            <a:r>
              <a:rPr sz="3200" dirty="0">
                <a:latin typeface="Calibri"/>
                <a:cs typeface="Calibri"/>
              </a:rPr>
              <a:t>o </a:t>
            </a:r>
            <a:r>
              <a:rPr sz="3200" spc="5" dirty="0">
                <a:latin typeface="Calibri"/>
                <a:cs typeface="Calibri"/>
              </a:rPr>
              <a:t> </a:t>
            </a:r>
            <a:r>
              <a:rPr sz="3200" spc="-10" dirty="0">
                <a:latin typeface="Calibri"/>
                <a:cs typeface="Calibri"/>
              </a:rPr>
              <a:t>necessità</a:t>
            </a:r>
            <a:r>
              <a:rPr sz="3200" spc="-15" dirty="0">
                <a:latin typeface="Calibri"/>
                <a:cs typeface="Calibri"/>
              </a:rPr>
              <a:t> </a:t>
            </a:r>
            <a:r>
              <a:rPr sz="3200" dirty="0">
                <a:latin typeface="Calibri"/>
                <a:cs typeface="Calibri"/>
              </a:rPr>
              <a:t>o</a:t>
            </a:r>
            <a:r>
              <a:rPr sz="3200" spc="-15" dirty="0">
                <a:latin typeface="Calibri"/>
                <a:cs typeface="Calibri"/>
              </a:rPr>
              <a:t> </a:t>
            </a:r>
            <a:r>
              <a:rPr sz="3200" spc="-5" dirty="0">
                <a:latin typeface="Calibri"/>
                <a:cs typeface="Calibri"/>
              </a:rPr>
              <a:t>classe</a:t>
            </a:r>
            <a:r>
              <a:rPr sz="3200" spc="-10" dirty="0">
                <a:latin typeface="Calibri"/>
                <a:cs typeface="Calibri"/>
              </a:rPr>
              <a:t> </a:t>
            </a:r>
            <a:r>
              <a:rPr sz="3200" dirty="0">
                <a:latin typeface="Calibri"/>
                <a:cs typeface="Calibri"/>
              </a:rPr>
              <a:t>in</a:t>
            </a:r>
            <a:r>
              <a:rPr sz="3200" spc="-10" dirty="0">
                <a:latin typeface="Calibri"/>
                <a:cs typeface="Calibri"/>
              </a:rPr>
              <a:t> </a:t>
            </a:r>
            <a:r>
              <a:rPr sz="3200" spc="-5" dirty="0">
                <a:latin typeface="Calibri"/>
                <a:cs typeface="Calibri"/>
              </a:rPr>
              <a:t>più</a:t>
            </a:r>
            <a:endParaRPr sz="3200">
              <a:latin typeface="Calibri"/>
              <a:cs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701540" y="2414015"/>
            <a:ext cx="9901428" cy="3960876"/>
          </a:xfrm>
          <a:prstGeom prst="rect">
            <a:avLst/>
          </a:prstGeom>
        </p:spPr>
      </p:pic>
      <p:sp>
        <p:nvSpPr>
          <p:cNvPr id="3" name="object 3"/>
          <p:cNvSpPr txBox="1">
            <a:spLocks noGrp="1"/>
          </p:cNvSpPr>
          <p:nvPr>
            <p:ph type="title"/>
          </p:nvPr>
        </p:nvSpPr>
        <p:spPr>
          <a:xfrm>
            <a:off x="569468" y="551433"/>
            <a:ext cx="4968875" cy="650875"/>
          </a:xfrm>
          <a:prstGeom prst="rect">
            <a:avLst/>
          </a:prstGeom>
        </p:spPr>
        <p:txBody>
          <a:bodyPr vert="horz" wrap="square" lIns="0" tIns="12700" rIns="0" bIns="0" rtlCol="0">
            <a:spAutoFit/>
          </a:bodyPr>
          <a:lstStyle/>
          <a:p>
            <a:pPr marL="12700">
              <a:lnSpc>
                <a:spcPct val="100000"/>
              </a:lnSpc>
              <a:spcBef>
                <a:spcPts val="100"/>
              </a:spcBef>
            </a:pPr>
            <a:r>
              <a:rPr sz="4100" dirty="0">
                <a:solidFill>
                  <a:srgbClr val="000000"/>
                </a:solidFill>
                <a:latin typeface="Calibri"/>
                <a:cs typeface="Calibri"/>
              </a:rPr>
              <a:t>es:</a:t>
            </a:r>
            <a:r>
              <a:rPr sz="4100" spc="-55" dirty="0">
                <a:solidFill>
                  <a:srgbClr val="000000"/>
                </a:solidFill>
                <a:latin typeface="Calibri"/>
                <a:cs typeface="Calibri"/>
              </a:rPr>
              <a:t> </a:t>
            </a:r>
            <a:r>
              <a:rPr sz="4100" spc="-5" dirty="0">
                <a:solidFill>
                  <a:srgbClr val="006FC0"/>
                </a:solidFill>
                <a:latin typeface="Calibri"/>
                <a:cs typeface="Calibri"/>
              </a:rPr>
              <a:t>SCUOLA</a:t>
            </a:r>
            <a:r>
              <a:rPr sz="4100" spc="-40" dirty="0">
                <a:solidFill>
                  <a:srgbClr val="006FC0"/>
                </a:solidFill>
                <a:latin typeface="Calibri"/>
                <a:cs typeface="Calibri"/>
              </a:rPr>
              <a:t> </a:t>
            </a:r>
            <a:r>
              <a:rPr sz="4100" spc="-5" dirty="0">
                <a:solidFill>
                  <a:srgbClr val="006FC0"/>
                </a:solidFill>
                <a:latin typeface="Calibri"/>
                <a:cs typeface="Calibri"/>
              </a:rPr>
              <a:t>SUPERIORE</a:t>
            </a:r>
            <a:endParaRPr sz="4100">
              <a:latin typeface="Calibri"/>
              <a:cs typeface="Calibri"/>
            </a:endParaRPr>
          </a:p>
        </p:txBody>
      </p:sp>
      <p:sp>
        <p:nvSpPr>
          <p:cNvPr id="4" name="object 4"/>
          <p:cNvSpPr txBox="1"/>
          <p:nvPr/>
        </p:nvSpPr>
        <p:spPr>
          <a:xfrm>
            <a:off x="713943" y="3202305"/>
            <a:ext cx="3771265" cy="2708910"/>
          </a:xfrm>
          <a:prstGeom prst="rect">
            <a:avLst/>
          </a:prstGeom>
        </p:spPr>
        <p:txBody>
          <a:bodyPr vert="horz" wrap="square" lIns="0" tIns="61594" rIns="0" bIns="0" rtlCol="0">
            <a:spAutoFit/>
          </a:bodyPr>
          <a:lstStyle/>
          <a:p>
            <a:pPr marL="12700" marR="5080">
              <a:lnSpc>
                <a:spcPct val="90000"/>
              </a:lnSpc>
              <a:spcBef>
                <a:spcPts val="484"/>
              </a:spcBef>
            </a:pPr>
            <a:r>
              <a:rPr sz="3200" spc="-15" dirty="0">
                <a:latin typeface="Calibri"/>
                <a:cs typeface="Calibri"/>
              </a:rPr>
              <a:t>utilizzo</a:t>
            </a:r>
            <a:r>
              <a:rPr sz="3200" spc="10" dirty="0">
                <a:latin typeface="Calibri"/>
                <a:cs typeface="Calibri"/>
              </a:rPr>
              <a:t> </a:t>
            </a:r>
            <a:r>
              <a:rPr sz="3200" spc="-5" dirty="0">
                <a:latin typeface="Calibri"/>
                <a:cs typeface="Calibri"/>
              </a:rPr>
              <a:t>delle</a:t>
            </a:r>
            <a:r>
              <a:rPr sz="3200" spc="-15" dirty="0">
                <a:latin typeface="Calibri"/>
                <a:cs typeface="Calibri"/>
              </a:rPr>
              <a:t> </a:t>
            </a:r>
            <a:r>
              <a:rPr sz="3200" dirty="0">
                <a:latin typeface="Calibri"/>
                <a:cs typeface="Calibri"/>
              </a:rPr>
              <a:t>4</a:t>
            </a:r>
            <a:r>
              <a:rPr sz="3200" spc="-5" dirty="0">
                <a:latin typeface="Calibri"/>
                <a:cs typeface="Calibri"/>
              </a:rPr>
              <a:t> </a:t>
            </a:r>
            <a:r>
              <a:rPr sz="3200" spc="-15" dirty="0">
                <a:latin typeface="Calibri"/>
                <a:cs typeface="Calibri"/>
              </a:rPr>
              <a:t>porte </a:t>
            </a:r>
            <a:r>
              <a:rPr sz="3200" spc="-5" dirty="0">
                <a:latin typeface="Calibri"/>
                <a:cs typeface="Calibri"/>
              </a:rPr>
              <a:t>di </a:t>
            </a:r>
            <a:r>
              <a:rPr sz="3200" spc="-705" dirty="0">
                <a:latin typeface="Calibri"/>
                <a:cs typeface="Calibri"/>
              </a:rPr>
              <a:t> </a:t>
            </a:r>
            <a:r>
              <a:rPr sz="3200" spc="-5" dirty="0">
                <a:latin typeface="Calibri"/>
                <a:cs typeface="Calibri"/>
              </a:rPr>
              <a:t>ingresso </a:t>
            </a:r>
            <a:r>
              <a:rPr sz="3200" dirty="0">
                <a:latin typeface="Calibri"/>
                <a:cs typeface="Calibri"/>
              </a:rPr>
              <a:t>e </a:t>
            </a:r>
            <a:r>
              <a:rPr sz="3200" spc="-5" dirty="0">
                <a:latin typeface="Calibri"/>
                <a:cs typeface="Calibri"/>
              </a:rPr>
              <a:t>delle </a:t>
            </a:r>
            <a:r>
              <a:rPr sz="3200" spc="-10" dirty="0">
                <a:latin typeface="Calibri"/>
                <a:cs typeface="Calibri"/>
              </a:rPr>
              <a:t>due </a:t>
            </a:r>
            <a:r>
              <a:rPr sz="3200" spc="-5" dirty="0">
                <a:latin typeface="Calibri"/>
                <a:cs typeface="Calibri"/>
              </a:rPr>
              <a:t> </a:t>
            </a:r>
            <a:r>
              <a:rPr sz="3200" spc="-10" dirty="0">
                <a:latin typeface="Calibri"/>
                <a:cs typeface="Calibri"/>
              </a:rPr>
              <a:t>scale </a:t>
            </a:r>
            <a:r>
              <a:rPr sz="3200" spc="-5" dirty="0">
                <a:latin typeface="Calibri"/>
                <a:cs typeface="Calibri"/>
              </a:rPr>
              <a:t>di </a:t>
            </a:r>
            <a:r>
              <a:rPr sz="3200" spc="-15" dirty="0">
                <a:latin typeface="Calibri"/>
                <a:cs typeface="Calibri"/>
              </a:rPr>
              <a:t>emergenza </a:t>
            </a:r>
            <a:r>
              <a:rPr sz="3200" spc="-10" dirty="0">
                <a:latin typeface="Calibri"/>
                <a:cs typeface="Calibri"/>
              </a:rPr>
              <a:t> </a:t>
            </a:r>
            <a:r>
              <a:rPr sz="3200" spc="-5" dirty="0">
                <a:latin typeface="Calibri"/>
                <a:cs typeface="Calibri"/>
              </a:rPr>
              <a:t>suddividendo</a:t>
            </a:r>
            <a:r>
              <a:rPr sz="3200" spc="20" dirty="0">
                <a:latin typeface="Calibri"/>
                <a:cs typeface="Calibri"/>
              </a:rPr>
              <a:t> </a:t>
            </a:r>
            <a:r>
              <a:rPr sz="3200" dirty="0">
                <a:latin typeface="Calibri"/>
                <a:cs typeface="Calibri"/>
              </a:rPr>
              <a:t>i</a:t>
            </a:r>
            <a:r>
              <a:rPr sz="3200" spc="-10" dirty="0">
                <a:latin typeface="Calibri"/>
                <a:cs typeface="Calibri"/>
              </a:rPr>
              <a:t> </a:t>
            </a:r>
            <a:r>
              <a:rPr sz="3200" spc="-5" dirty="0">
                <a:latin typeface="Calibri"/>
                <a:cs typeface="Calibri"/>
              </a:rPr>
              <a:t>flussi</a:t>
            </a:r>
            <a:r>
              <a:rPr sz="3200" spc="-10" dirty="0">
                <a:latin typeface="Calibri"/>
                <a:cs typeface="Calibri"/>
              </a:rPr>
              <a:t> </a:t>
            </a:r>
            <a:r>
              <a:rPr sz="3200" dirty="0">
                <a:latin typeface="Calibri"/>
                <a:cs typeface="Calibri"/>
              </a:rPr>
              <a:t>a </a:t>
            </a:r>
            <a:r>
              <a:rPr sz="3200" spc="5" dirty="0">
                <a:latin typeface="Calibri"/>
                <a:cs typeface="Calibri"/>
              </a:rPr>
              <a:t> </a:t>
            </a:r>
            <a:r>
              <a:rPr sz="3200" spc="-10" dirty="0">
                <a:latin typeface="Calibri"/>
                <a:cs typeface="Calibri"/>
              </a:rPr>
              <a:t>seconda </a:t>
            </a:r>
            <a:r>
              <a:rPr sz="3200" spc="-5" dirty="0">
                <a:latin typeface="Calibri"/>
                <a:cs typeface="Calibri"/>
              </a:rPr>
              <a:t>delle </a:t>
            </a:r>
            <a:r>
              <a:rPr sz="3200" dirty="0">
                <a:latin typeface="Calibri"/>
                <a:cs typeface="Calibri"/>
              </a:rPr>
              <a:t>aule in </a:t>
            </a:r>
            <a:r>
              <a:rPr sz="3200" spc="5" dirty="0">
                <a:latin typeface="Calibri"/>
                <a:cs typeface="Calibri"/>
              </a:rPr>
              <a:t> </a:t>
            </a:r>
            <a:r>
              <a:rPr sz="3200" dirty="0">
                <a:latin typeface="Calibri"/>
                <a:cs typeface="Calibri"/>
              </a:rPr>
              <a:t>cui</a:t>
            </a:r>
            <a:r>
              <a:rPr sz="3200" spc="-10" dirty="0">
                <a:latin typeface="Calibri"/>
                <a:cs typeface="Calibri"/>
              </a:rPr>
              <a:t> devono</a:t>
            </a:r>
            <a:r>
              <a:rPr sz="3200" spc="-20" dirty="0">
                <a:latin typeface="Calibri"/>
                <a:cs typeface="Calibri"/>
              </a:rPr>
              <a:t> </a:t>
            </a:r>
            <a:r>
              <a:rPr sz="3200" spc="-5" dirty="0">
                <a:latin typeface="Calibri"/>
                <a:cs typeface="Calibri"/>
              </a:rPr>
              <a:t>andare</a:t>
            </a:r>
            <a:endParaRPr sz="3200">
              <a:latin typeface="Calibri"/>
              <a:cs typeface="Calibri"/>
            </a:endParaRPr>
          </a:p>
        </p:txBody>
      </p:sp>
      <p:pic>
        <p:nvPicPr>
          <p:cNvPr id="5" name="object 5"/>
          <p:cNvPicPr/>
          <p:nvPr/>
        </p:nvPicPr>
        <p:blipFill>
          <a:blip r:embed="rId3" cstate="print"/>
          <a:stretch>
            <a:fillRect/>
          </a:stretch>
        </p:blipFill>
        <p:spPr>
          <a:xfrm>
            <a:off x="3550920" y="6736079"/>
            <a:ext cx="3276600" cy="2161031"/>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26642" y="2280666"/>
            <a:ext cx="12970358" cy="7607211"/>
          </a:xfrm>
          <a:prstGeom prst="rect">
            <a:avLst/>
          </a:prstGeom>
        </p:spPr>
        <p:txBody>
          <a:bodyPr vert="horz" wrap="square" lIns="0" tIns="83820" rIns="0" bIns="0" rtlCol="0">
            <a:spAutoFit/>
          </a:bodyPr>
          <a:lstStyle/>
          <a:p>
            <a:pPr marL="12700" marR="35560">
              <a:lnSpc>
                <a:spcPts val="4430"/>
              </a:lnSpc>
              <a:spcBef>
                <a:spcPts val="660"/>
              </a:spcBef>
            </a:pPr>
            <a:r>
              <a:rPr sz="4100" dirty="0">
                <a:latin typeface="Calibri"/>
                <a:cs typeface="Calibri"/>
              </a:rPr>
              <a:t>È</a:t>
            </a:r>
            <a:r>
              <a:rPr sz="4100" spc="-5" dirty="0">
                <a:latin typeface="Calibri"/>
                <a:cs typeface="Calibri"/>
              </a:rPr>
              <a:t> permesso</a:t>
            </a:r>
            <a:r>
              <a:rPr sz="4100" spc="-55" dirty="0">
                <a:latin typeface="Calibri"/>
                <a:cs typeface="Calibri"/>
              </a:rPr>
              <a:t> </a:t>
            </a:r>
            <a:r>
              <a:rPr sz="4100" spc="-5" dirty="0">
                <a:latin typeface="Calibri"/>
                <a:cs typeface="Calibri"/>
              </a:rPr>
              <a:t>l’ingresso</a:t>
            </a:r>
            <a:r>
              <a:rPr sz="4100" spc="-25" dirty="0">
                <a:latin typeface="Calibri"/>
                <a:cs typeface="Calibri"/>
              </a:rPr>
              <a:t> </a:t>
            </a:r>
            <a:r>
              <a:rPr sz="4100" dirty="0">
                <a:latin typeface="Calibri"/>
                <a:cs typeface="Calibri"/>
              </a:rPr>
              <a:t>a</a:t>
            </a:r>
            <a:r>
              <a:rPr sz="4100" spc="-10" dirty="0">
                <a:latin typeface="Calibri"/>
                <a:cs typeface="Calibri"/>
              </a:rPr>
              <a:t> </a:t>
            </a:r>
            <a:r>
              <a:rPr sz="4100" spc="-15" dirty="0">
                <a:latin typeface="Calibri"/>
                <a:cs typeface="Calibri"/>
              </a:rPr>
              <a:t>tutto</a:t>
            </a:r>
            <a:r>
              <a:rPr sz="4100" spc="-35" dirty="0">
                <a:latin typeface="Calibri"/>
                <a:cs typeface="Calibri"/>
              </a:rPr>
              <a:t> </a:t>
            </a:r>
            <a:r>
              <a:rPr sz="4100" dirty="0">
                <a:latin typeface="Calibri"/>
                <a:cs typeface="Calibri"/>
              </a:rPr>
              <a:t>il</a:t>
            </a:r>
            <a:r>
              <a:rPr sz="4100" spc="-15" dirty="0">
                <a:latin typeface="Calibri"/>
                <a:cs typeface="Calibri"/>
              </a:rPr>
              <a:t> </a:t>
            </a:r>
            <a:r>
              <a:rPr sz="4100" spc="-10" dirty="0" err="1">
                <a:latin typeface="Calibri"/>
                <a:cs typeface="Calibri"/>
              </a:rPr>
              <a:t>personale</a:t>
            </a:r>
            <a:r>
              <a:rPr sz="4100" spc="-50" dirty="0">
                <a:latin typeface="Calibri"/>
                <a:cs typeface="Calibri"/>
              </a:rPr>
              <a:t> </a:t>
            </a:r>
            <a:r>
              <a:rPr sz="4100" spc="-15" dirty="0">
                <a:latin typeface="Calibri"/>
                <a:cs typeface="Calibri"/>
              </a:rPr>
              <a:t>(</a:t>
            </a:r>
            <a:r>
              <a:rPr lang="it-IT" sz="4100" spc="-15" dirty="0">
                <a:latin typeface="Calibri"/>
                <a:cs typeface="Calibri"/>
              </a:rPr>
              <a:t>docenti, studenti, personale ATA</a:t>
            </a:r>
            <a:r>
              <a:rPr sz="4100" dirty="0">
                <a:latin typeface="Calibri"/>
                <a:cs typeface="Calibri"/>
              </a:rPr>
              <a:t>)</a:t>
            </a:r>
            <a:r>
              <a:rPr sz="4100" spc="-5" dirty="0">
                <a:latin typeface="Calibri"/>
                <a:cs typeface="Calibri"/>
              </a:rPr>
              <a:t> </a:t>
            </a:r>
            <a:r>
              <a:rPr sz="4100" spc="-10" dirty="0">
                <a:latin typeface="Calibri"/>
                <a:cs typeface="Calibri"/>
              </a:rPr>
              <a:t>in</a:t>
            </a:r>
            <a:r>
              <a:rPr sz="4100" spc="-5" dirty="0">
                <a:latin typeface="Calibri"/>
                <a:cs typeface="Calibri"/>
              </a:rPr>
              <a:t> </a:t>
            </a:r>
            <a:r>
              <a:rPr sz="4100" spc="-10" dirty="0">
                <a:latin typeface="Calibri"/>
                <a:cs typeface="Calibri"/>
              </a:rPr>
              <a:t>caso</a:t>
            </a:r>
            <a:r>
              <a:rPr sz="4100" spc="-20" dirty="0">
                <a:latin typeface="Calibri"/>
                <a:cs typeface="Calibri"/>
              </a:rPr>
              <a:t> </a:t>
            </a:r>
            <a:r>
              <a:rPr sz="4100" spc="-5" dirty="0">
                <a:latin typeface="Calibri"/>
                <a:cs typeface="Calibri"/>
              </a:rPr>
              <a:t>di:</a:t>
            </a:r>
            <a:endParaRPr sz="4100" dirty="0">
              <a:latin typeface="Calibri"/>
              <a:cs typeface="Calibri"/>
            </a:endParaRPr>
          </a:p>
          <a:p>
            <a:pPr marL="350520" marR="395605" indent="-338455" algn="just">
              <a:lnSpc>
                <a:spcPts val="4430"/>
              </a:lnSpc>
              <a:spcBef>
                <a:spcPts val="1495"/>
              </a:spcBef>
              <a:buFont typeface="Arial MT"/>
              <a:buChar char="•"/>
              <a:tabLst>
                <a:tab pos="351155" algn="l"/>
              </a:tabLst>
            </a:pPr>
            <a:r>
              <a:rPr sz="4100" spc="-10" dirty="0">
                <a:latin typeface="Calibri"/>
                <a:cs typeface="Calibri"/>
              </a:rPr>
              <a:t>Assenza </a:t>
            </a:r>
            <a:r>
              <a:rPr sz="4100" spc="-5" dirty="0">
                <a:latin typeface="Calibri"/>
                <a:cs typeface="Calibri"/>
              </a:rPr>
              <a:t>di </a:t>
            </a:r>
            <a:r>
              <a:rPr sz="4100" spc="-15" dirty="0">
                <a:latin typeface="Calibri"/>
                <a:cs typeface="Calibri"/>
              </a:rPr>
              <a:t>sintomatologia </a:t>
            </a:r>
            <a:r>
              <a:rPr sz="4100" spc="-20" dirty="0">
                <a:latin typeface="Calibri"/>
                <a:cs typeface="Calibri"/>
              </a:rPr>
              <a:t>respiratoria </a:t>
            </a:r>
            <a:r>
              <a:rPr sz="4100" dirty="0">
                <a:latin typeface="Calibri"/>
                <a:cs typeface="Calibri"/>
              </a:rPr>
              <a:t>o </a:t>
            </a:r>
            <a:r>
              <a:rPr sz="4100" spc="-25" dirty="0">
                <a:latin typeface="Calibri"/>
                <a:cs typeface="Calibri"/>
              </a:rPr>
              <a:t>temperatura </a:t>
            </a:r>
            <a:r>
              <a:rPr sz="4100" spc="-20" dirty="0">
                <a:latin typeface="Calibri"/>
                <a:cs typeface="Calibri"/>
              </a:rPr>
              <a:t> </a:t>
            </a:r>
            <a:r>
              <a:rPr sz="4100" spc="-15" dirty="0">
                <a:latin typeface="Calibri"/>
                <a:cs typeface="Calibri"/>
              </a:rPr>
              <a:t>corporea</a:t>
            </a:r>
            <a:r>
              <a:rPr sz="4100" spc="-25" dirty="0">
                <a:latin typeface="Calibri"/>
                <a:cs typeface="Calibri"/>
              </a:rPr>
              <a:t> </a:t>
            </a:r>
            <a:r>
              <a:rPr sz="4100" spc="-10" dirty="0">
                <a:latin typeface="Calibri"/>
                <a:cs typeface="Calibri"/>
              </a:rPr>
              <a:t>superiore</a:t>
            </a:r>
            <a:r>
              <a:rPr sz="4100" spc="-45" dirty="0">
                <a:latin typeface="Calibri"/>
                <a:cs typeface="Calibri"/>
              </a:rPr>
              <a:t> </a:t>
            </a:r>
            <a:r>
              <a:rPr sz="4100" dirty="0">
                <a:latin typeface="Calibri"/>
                <a:cs typeface="Calibri"/>
              </a:rPr>
              <a:t>a</a:t>
            </a:r>
            <a:r>
              <a:rPr sz="4100" spc="-15" dirty="0">
                <a:latin typeface="Calibri"/>
                <a:cs typeface="Calibri"/>
              </a:rPr>
              <a:t> </a:t>
            </a:r>
            <a:r>
              <a:rPr sz="4100" spc="-5" dirty="0">
                <a:latin typeface="Calibri"/>
                <a:cs typeface="Calibri"/>
              </a:rPr>
              <a:t>37,5°</a:t>
            </a:r>
            <a:r>
              <a:rPr lang="it-IT" sz="4100" spc="-5" dirty="0">
                <a:latin typeface="Calibri"/>
                <a:cs typeface="Calibri"/>
              </a:rPr>
              <a:t>;</a:t>
            </a:r>
            <a:endParaRPr sz="4100" dirty="0">
              <a:latin typeface="Calibri"/>
              <a:cs typeface="Calibri"/>
            </a:endParaRPr>
          </a:p>
          <a:p>
            <a:pPr marL="12065" marR="5080" algn="just">
              <a:lnSpc>
                <a:spcPts val="4430"/>
              </a:lnSpc>
              <a:spcBef>
                <a:spcPts val="1495"/>
              </a:spcBef>
              <a:tabLst>
                <a:tab pos="351155" algn="l"/>
              </a:tabLst>
            </a:pPr>
            <a:r>
              <a:rPr lang="it-IT" sz="4400" dirty="0"/>
              <a:t>Non si potrà permanere nei locali scolastici laddove, anche successivamente all’ingresso, sussistano le condizioni di pericolo (soggetti con sintomatologia respiratoria o temperatura corporea superiore a 37,5°; provenienza da zone a rischio o contatto con persone positive al virus nei 14 giorni precedenti, etc.) </a:t>
            </a:r>
            <a:endParaRPr sz="4100" dirty="0">
              <a:latin typeface="Calibri"/>
              <a:cs typeface="Calibri"/>
            </a:endParaRPr>
          </a:p>
          <a:p>
            <a:pPr>
              <a:lnSpc>
                <a:spcPct val="100000"/>
              </a:lnSpc>
              <a:spcBef>
                <a:spcPts val="40"/>
              </a:spcBef>
            </a:pPr>
            <a:endParaRPr sz="6050" dirty="0">
              <a:latin typeface="Calibri"/>
              <a:cs typeface="Calibri"/>
            </a:endParaRPr>
          </a:p>
          <a:p>
            <a:pPr marL="12700" marR="539115">
              <a:lnSpc>
                <a:spcPts val="4430"/>
              </a:lnSpc>
            </a:pPr>
            <a:endParaRPr sz="4100" dirty="0">
              <a:latin typeface="Calibri"/>
              <a:cs typeface="Calibri"/>
            </a:endParaRPr>
          </a:p>
        </p:txBody>
      </p:sp>
      <p:sp>
        <p:nvSpPr>
          <p:cNvPr id="3" name="object 3"/>
          <p:cNvSpPr txBox="1">
            <a:spLocks noGrp="1"/>
          </p:cNvSpPr>
          <p:nvPr>
            <p:ph type="title"/>
          </p:nvPr>
        </p:nvSpPr>
        <p:spPr>
          <a:xfrm>
            <a:off x="4915027" y="912621"/>
            <a:ext cx="5417820" cy="1016635"/>
          </a:xfrm>
          <a:prstGeom prst="rect">
            <a:avLst/>
          </a:prstGeom>
        </p:spPr>
        <p:txBody>
          <a:bodyPr vert="horz" wrap="square" lIns="0" tIns="12700" rIns="0" bIns="0" rtlCol="0">
            <a:spAutoFit/>
          </a:bodyPr>
          <a:lstStyle/>
          <a:p>
            <a:pPr marL="12700">
              <a:lnSpc>
                <a:spcPct val="100000"/>
              </a:lnSpc>
              <a:spcBef>
                <a:spcPts val="100"/>
              </a:spcBef>
            </a:pPr>
            <a:r>
              <a:rPr spc="-55" dirty="0"/>
              <a:t>Ingresso</a:t>
            </a:r>
            <a:r>
              <a:rPr spc="-145" dirty="0"/>
              <a:t> </a:t>
            </a:r>
            <a:r>
              <a:rPr dirty="0"/>
              <a:t>e</a:t>
            </a:r>
            <a:r>
              <a:rPr spc="-110" dirty="0"/>
              <a:t> </a:t>
            </a:r>
            <a:r>
              <a:rPr spc="-50" dirty="0"/>
              <a:t>uscita</a:t>
            </a:r>
          </a:p>
        </p:txBody>
      </p:sp>
      <p:grpSp>
        <p:nvGrpSpPr>
          <p:cNvPr id="4" name="object 4"/>
          <p:cNvGrpSpPr/>
          <p:nvPr/>
        </p:nvGrpSpPr>
        <p:grpSpPr>
          <a:xfrm>
            <a:off x="2212848" y="941831"/>
            <a:ext cx="1325880" cy="1163320"/>
            <a:chOff x="2212848" y="941831"/>
            <a:chExt cx="1325880" cy="1163320"/>
          </a:xfrm>
        </p:grpSpPr>
        <p:sp>
          <p:nvSpPr>
            <p:cNvPr id="5" name="object 5"/>
            <p:cNvSpPr/>
            <p:nvPr/>
          </p:nvSpPr>
          <p:spPr>
            <a:xfrm>
              <a:off x="2218944" y="947927"/>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6" name="object 6"/>
            <p:cNvSpPr/>
            <p:nvPr/>
          </p:nvSpPr>
          <p:spPr>
            <a:xfrm>
              <a:off x="2218944" y="947927"/>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26642" y="2280666"/>
            <a:ext cx="12970358" cy="8351004"/>
          </a:xfrm>
          <a:prstGeom prst="rect">
            <a:avLst/>
          </a:prstGeom>
        </p:spPr>
        <p:txBody>
          <a:bodyPr vert="horz" wrap="square" lIns="0" tIns="83820" rIns="0" bIns="0" rtlCol="0">
            <a:spAutoFit/>
          </a:bodyPr>
          <a:lstStyle/>
          <a:p>
            <a:pPr marL="12065" marR="5080" algn="just">
              <a:lnSpc>
                <a:spcPts val="4430"/>
              </a:lnSpc>
              <a:spcBef>
                <a:spcPts val="1495"/>
              </a:spcBef>
              <a:tabLst>
                <a:tab pos="351155" algn="l"/>
              </a:tabLst>
            </a:pPr>
            <a:r>
              <a:rPr lang="it-IT" sz="4400" dirty="0"/>
              <a:t>Le istituzioni scolastiche, con opportuna segnaletica e con una campagna di sensibilizzazione ed informazione, comunicano alla comunità scolastica le regole da rispettare per evitare assembramenti. Nel caso di file per l’entrata e l’uscita dall’edificio scolastico, occorre provvedere alla loro ordinata regolamentazione al fine di garantire l’osservanza delle norme sul distanziamento sociale. Ogni scuola dovrà disciplinare le modalità che regolano tali momenti, in modo da integrare il regolamento di istituto, con l’eventuale previsione, ove lo si ritenga opportuno, di ingressi ed uscite ad orari scaglionati, anche utilizzando accessi alternativi. </a:t>
            </a:r>
            <a:endParaRPr sz="4100" dirty="0">
              <a:latin typeface="Calibri"/>
              <a:cs typeface="Calibri"/>
            </a:endParaRPr>
          </a:p>
          <a:p>
            <a:pPr>
              <a:lnSpc>
                <a:spcPct val="100000"/>
              </a:lnSpc>
              <a:spcBef>
                <a:spcPts val="40"/>
              </a:spcBef>
            </a:pPr>
            <a:endParaRPr sz="6050" dirty="0">
              <a:latin typeface="Calibri"/>
              <a:cs typeface="Calibri"/>
            </a:endParaRPr>
          </a:p>
          <a:p>
            <a:pPr marL="12700" marR="539115">
              <a:lnSpc>
                <a:spcPts val="4430"/>
              </a:lnSpc>
            </a:pPr>
            <a:endParaRPr sz="4100" dirty="0">
              <a:latin typeface="Calibri"/>
              <a:cs typeface="Calibri"/>
            </a:endParaRPr>
          </a:p>
        </p:txBody>
      </p:sp>
      <p:sp>
        <p:nvSpPr>
          <p:cNvPr id="3" name="object 3"/>
          <p:cNvSpPr txBox="1">
            <a:spLocks noGrp="1"/>
          </p:cNvSpPr>
          <p:nvPr>
            <p:ph type="title"/>
          </p:nvPr>
        </p:nvSpPr>
        <p:spPr>
          <a:xfrm>
            <a:off x="4915027" y="912621"/>
            <a:ext cx="5417820" cy="1016635"/>
          </a:xfrm>
          <a:prstGeom prst="rect">
            <a:avLst/>
          </a:prstGeom>
        </p:spPr>
        <p:txBody>
          <a:bodyPr vert="horz" wrap="square" lIns="0" tIns="12700" rIns="0" bIns="0" rtlCol="0">
            <a:spAutoFit/>
          </a:bodyPr>
          <a:lstStyle/>
          <a:p>
            <a:pPr marL="12700">
              <a:lnSpc>
                <a:spcPct val="100000"/>
              </a:lnSpc>
              <a:spcBef>
                <a:spcPts val="100"/>
              </a:spcBef>
            </a:pPr>
            <a:r>
              <a:rPr spc="-55" dirty="0"/>
              <a:t>Ingresso</a:t>
            </a:r>
            <a:r>
              <a:rPr spc="-145" dirty="0"/>
              <a:t> </a:t>
            </a:r>
            <a:r>
              <a:rPr dirty="0"/>
              <a:t>e</a:t>
            </a:r>
            <a:r>
              <a:rPr spc="-110" dirty="0"/>
              <a:t> </a:t>
            </a:r>
            <a:r>
              <a:rPr spc="-50" dirty="0"/>
              <a:t>uscita</a:t>
            </a:r>
          </a:p>
        </p:txBody>
      </p:sp>
      <p:grpSp>
        <p:nvGrpSpPr>
          <p:cNvPr id="4" name="object 4"/>
          <p:cNvGrpSpPr/>
          <p:nvPr/>
        </p:nvGrpSpPr>
        <p:grpSpPr>
          <a:xfrm>
            <a:off x="2212848" y="941831"/>
            <a:ext cx="1325880" cy="1163320"/>
            <a:chOff x="2212848" y="941831"/>
            <a:chExt cx="1325880" cy="1163320"/>
          </a:xfrm>
        </p:grpSpPr>
        <p:sp>
          <p:nvSpPr>
            <p:cNvPr id="5" name="object 5"/>
            <p:cNvSpPr/>
            <p:nvPr/>
          </p:nvSpPr>
          <p:spPr>
            <a:xfrm>
              <a:off x="2218944" y="947927"/>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6" name="object 6"/>
            <p:cNvSpPr/>
            <p:nvPr/>
          </p:nvSpPr>
          <p:spPr>
            <a:xfrm>
              <a:off x="2218944" y="947927"/>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spTree>
    <p:extLst>
      <p:ext uri="{BB962C8B-B14F-4D97-AF65-F5344CB8AC3E}">
        <p14:creationId xmlns:p14="http://schemas.microsoft.com/office/powerpoint/2010/main" val="16394200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34821" y="2184400"/>
            <a:ext cx="12970358" cy="8543364"/>
          </a:xfrm>
          <a:prstGeom prst="rect">
            <a:avLst/>
          </a:prstGeom>
        </p:spPr>
        <p:txBody>
          <a:bodyPr vert="horz" wrap="square" lIns="0" tIns="83820" rIns="0" bIns="0" rtlCol="0">
            <a:spAutoFit/>
          </a:bodyPr>
          <a:lstStyle/>
          <a:p>
            <a:pPr marL="12065" marR="5080" algn="just">
              <a:lnSpc>
                <a:spcPts val="4430"/>
              </a:lnSpc>
              <a:spcBef>
                <a:spcPts val="1495"/>
              </a:spcBef>
              <a:tabLst>
                <a:tab pos="351155" algn="l"/>
              </a:tabLst>
            </a:pPr>
            <a:r>
              <a:rPr lang="it-IT" sz="4400" dirty="0"/>
              <a:t>E’ necessario registrare i visitatori all’ingresso della scuola, con indicazione, per ciascuno di essi, dei dati anagrafici (nome, cognome, data di nascita, luogo di residenza), dei relativi recapiti telefonici, nonché della data di accesso e del tempo di permanenza;</a:t>
            </a:r>
          </a:p>
          <a:p>
            <a:pPr marL="12065" marR="5080" algn="just">
              <a:lnSpc>
                <a:spcPts val="4430"/>
              </a:lnSpc>
              <a:spcBef>
                <a:spcPts val="1495"/>
              </a:spcBef>
              <a:tabLst>
                <a:tab pos="351155" algn="l"/>
              </a:tabLst>
            </a:pPr>
            <a:r>
              <a:rPr lang="it-IT" sz="4400" dirty="0"/>
              <a:t>Disciplinare le modalità che regolano tali momenti, in modo da integrare il regolamento di istituto, con l’eventuale previsione, ove lo si ritenga opportuno, di ingressi ed uscite ad orari scaglionati, anche utilizzando accessi alternativi. Predisposizione di adeguata segnaletica orizzontale sul distanziamento necessario e sui percorsi da effettuare.</a:t>
            </a:r>
            <a:endParaRPr sz="4100" dirty="0">
              <a:latin typeface="Calibri"/>
              <a:cs typeface="Calibri"/>
            </a:endParaRPr>
          </a:p>
          <a:p>
            <a:pPr>
              <a:lnSpc>
                <a:spcPct val="100000"/>
              </a:lnSpc>
              <a:spcBef>
                <a:spcPts val="40"/>
              </a:spcBef>
            </a:pPr>
            <a:endParaRPr sz="6050" dirty="0">
              <a:latin typeface="Calibri"/>
              <a:cs typeface="Calibri"/>
            </a:endParaRPr>
          </a:p>
          <a:p>
            <a:pPr marL="12700" marR="539115">
              <a:lnSpc>
                <a:spcPts val="4430"/>
              </a:lnSpc>
            </a:pPr>
            <a:endParaRPr sz="4100" dirty="0">
              <a:latin typeface="Calibri"/>
              <a:cs typeface="Calibri"/>
            </a:endParaRPr>
          </a:p>
        </p:txBody>
      </p:sp>
      <p:sp>
        <p:nvSpPr>
          <p:cNvPr id="3" name="object 3"/>
          <p:cNvSpPr txBox="1">
            <a:spLocks noGrp="1"/>
          </p:cNvSpPr>
          <p:nvPr>
            <p:ph type="title"/>
          </p:nvPr>
        </p:nvSpPr>
        <p:spPr>
          <a:xfrm>
            <a:off x="4915027" y="912621"/>
            <a:ext cx="5417820" cy="1016635"/>
          </a:xfrm>
          <a:prstGeom prst="rect">
            <a:avLst/>
          </a:prstGeom>
        </p:spPr>
        <p:txBody>
          <a:bodyPr vert="horz" wrap="square" lIns="0" tIns="12700" rIns="0" bIns="0" rtlCol="0">
            <a:spAutoFit/>
          </a:bodyPr>
          <a:lstStyle/>
          <a:p>
            <a:pPr marL="12700">
              <a:lnSpc>
                <a:spcPct val="100000"/>
              </a:lnSpc>
              <a:spcBef>
                <a:spcPts val="100"/>
              </a:spcBef>
            </a:pPr>
            <a:r>
              <a:rPr spc="-55" dirty="0"/>
              <a:t>Ingresso</a:t>
            </a:r>
            <a:r>
              <a:rPr spc="-145" dirty="0"/>
              <a:t> </a:t>
            </a:r>
            <a:r>
              <a:rPr dirty="0"/>
              <a:t>e</a:t>
            </a:r>
            <a:r>
              <a:rPr spc="-110" dirty="0"/>
              <a:t> </a:t>
            </a:r>
            <a:r>
              <a:rPr spc="-50" dirty="0"/>
              <a:t>uscita</a:t>
            </a:r>
          </a:p>
        </p:txBody>
      </p:sp>
      <p:grpSp>
        <p:nvGrpSpPr>
          <p:cNvPr id="4" name="object 4"/>
          <p:cNvGrpSpPr/>
          <p:nvPr/>
        </p:nvGrpSpPr>
        <p:grpSpPr>
          <a:xfrm>
            <a:off x="2212848" y="941831"/>
            <a:ext cx="1325880" cy="1163320"/>
            <a:chOff x="2212848" y="941831"/>
            <a:chExt cx="1325880" cy="1163320"/>
          </a:xfrm>
        </p:grpSpPr>
        <p:sp>
          <p:nvSpPr>
            <p:cNvPr id="5" name="object 5"/>
            <p:cNvSpPr/>
            <p:nvPr/>
          </p:nvSpPr>
          <p:spPr>
            <a:xfrm>
              <a:off x="2218944" y="947927"/>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6" name="object 6"/>
            <p:cNvSpPr/>
            <p:nvPr/>
          </p:nvSpPr>
          <p:spPr>
            <a:xfrm>
              <a:off x="2218944" y="947927"/>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spTree>
    <p:extLst>
      <p:ext uri="{BB962C8B-B14F-4D97-AF65-F5344CB8AC3E}">
        <p14:creationId xmlns:p14="http://schemas.microsoft.com/office/powerpoint/2010/main" val="40952582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92701" y="2066220"/>
            <a:ext cx="12699499" cy="5350183"/>
          </a:xfrm>
          <a:prstGeom prst="rect">
            <a:avLst/>
          </a:prstGeom>
        </p:spPr>
        <p:txBody>
          <a:bodyPr vert="horz" wrap="square" lIns="0" tIns="83820" rIns="0" bIns="0" rtlCol="0">
            <a:spAutoFit/>
          </a:bodyPr>
          <a:lstStyle/>
          <a:p>
            <a:pPr marL="12065" marR="5080" algn="just">
              <a:lnSpc>
                <a:spcPts val="4430"/>
              </a:lnSpc>
              <a:spcBef>
                <a:spcPts val="1495"/>
              </a:spcBef>
              <a:tabLst>
                <a:tab pos="351155" algn="l"/>
              </a:tabLst>
            </a:pPr>
            <a:r>
              <a:rPr lang="it-IT" sz="4400" dirty="0"/>
              <a:t>Il personale scolastico potrà accedere agli istituti scolastici dal 1° settembre 2021, come previsto dal decreto legge n. 111/21, solo se muniti di Green Pass o Certificazione Verde Covid-19.</a:t>
            </a:r>
          </a:p>
          <a:p>
            <a:pPr marL="12065" marR="5080" algn="just">
              <a:lnSpc>
                <a:spcPts val="4430"/>
              </a:lnSpc>
              <a:spcBef>
                <a:spcPts val="1495"/>
              </a:spcBef>
              <a:tabLst>
                <a:tab pos="351155" algn="l"/>
              </a:tabLst>
            </a:pPr>
            <a:endParaRPr lang="it-IT" sz="4400" dirty="0"/>
          </a:p>
          <a:p>
            <a:pPr marL="12065" marR="5080" algn="just">
              <a:lnSpc>
                <a:spcPts val="4430"/>
              </a:lnSpc>
              <a:spcBef>
                <a:spcPts val="1495"/>
              </a:spcBef>
              <a:tabLst>
                <a:tab pos="351155" algn="l"/>
              </a:tabLst>
            </a:pPr>
            <a:endParaRPr sz="4100" dirty="0">
              <a:latin typeface="Calibri"/>
              <a:cs typeface="Calibri"/>
            </a:endParaRPr>
          </a:p>
          <a:p>
            <a:pPr>
              <a:lnSpc>
                <a:spcPct val="100000"/>
              </a:lnSpc>
              <a:spcBef>
                <a:spcPts val="40"/>
              </a:spcBef>
            </a:pPr>
            <a:endParaRPr sz="6050" dirty="0">
              <a:latin typeface="Calibri"/>
              <a:cs typeface="Calibri"/>
            </a:endParaRPr>
          </a:p>
          <a:p>
            <a:pPr marL="12700" marR="539115">
              <a:lnSpc>
                <a:spcPts val="4430"/>
              </a:lnSpc>
            </a:pPr>
            <a:endParaRPr sz="4100" dirty="0">
              <a:latin typeface="Calibri"/>
              <a:cs typeface="Calibri"/>
            </a:endParaRPr>
          </a:p>
        </p:txBody>
      </p:sp>
      <p:sp>
        <p:nvSpPr>
          <p:cNvPr id="3" name="object 3"/>
          <p:cNvSpPr txBox="1">
            <a:spLocks noGrp="1"/>
          </p:cNvSpPr>
          <p:nvPr>
            <p:ph type="title"/>
          </p:nvPr>
        </p:nvSpPr>
        <p:spPr>
          <a:xfrm>
            <a:off x="4207544" y="947927"/>
            <a:ext cx="5417820" cy="1013098"/>
          </a:xfrm>
          <a:prstGeom prst="rect">
            <a:avLst/>
          </a:prstGeom>
        </p:spPr>
        <p:txBody>
          <a:bodyPr vert="horz" wrap="square" lIns="0" tIns="12700" rIns="0" bIns="0" rtlCol="0">
            <a:spAutoFit/>
          </a:bodyPr>
          <a:lstStyle/>
          <a:p>
            <a:pPr marL="12700">
              <a:lnSpc>
                <a:spcPct val="100000"/>
              </a:lnSpc>
              <a:spcBef>
                <a:spcPts val="100"/>
              </a:spcBef>
            </a:pPr>
            <a:r>
              <a:rPr lang="it-IT" spc="-55" dirty="0"/>
              <a:t>Green Pass</a:t>
            </a:r>
            <a:endParaRPr spc="-50" dirty="0"/>
          </a:p>
        </p:txBody>
      </p:sp>
      <p:grpSp>
        <p:nvGrpSpPr>
          <p:cNvPr id="4" name="object 4"/>
          <p:cNvGrpSpPr/>
          <p:nvPr/>
        </p:nvGrpSpPr>
        <p:grpSpPr>
          <a:xfrm>
            <a:off x="2212848" y="941831"/>
            <a:ext cx="1325880" cy="1163320"/>
            <a:chOff x="2212848" y="941831"/>
            <a:chExt cx="1325880" cy="1163320"/>
          </a:xfrm>
        </p:grpSpPr>
        <p:sp>
          <p:nvSpPr>
            <p:cNvPr id="5" name="object 5"/>
            <p:cNvSpPr/>
            <p:nvPr/>
          </p:nvSpPr>
          <p:spPr>
            <a:xfrm>
              <a:off x="2218944" y="947927"/>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6" name="object 6"/>
            <p:cNvSpPr/>
            <p:nvPr/>
          </p:nvSpPr>
          <p:spPr>
            <a:xfrm>
              <a:off x="2218944" y="947927"/>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1026" name="Picture 2" descr="Tampone molecolare e/o antigenico con GREEN PASS - Certificazione Verde  Covid-19 - EU Digital Covid Certificate - Artemisia Lab">
            <a:extLst>
              <a:ext uri="{FF2B5EF4-FFF2-40B4-BE49-F238E27FC236}">
                <a16:creationId xmlns:a16="http://schemas.microsoft.com/office/drawing/2014/main" id="{60FD29B9-B61E-41C4-8F54-8B18F71DE6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4546600"/>
            <a:ext cx="3886200" cy="483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4587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600200" y="1961025"/>
            <a:ext cx="12699499" cy="8774197"/>
          </a:xfrm>
          <a:prstGeom prst="rect">
            <a:avLst/>
          </a:prstGeom>
        </p:spPr>
        <p:txBody>
          <a:bodyPr vert="horz" wrap="square" lIns="0" tIns="83820" rIns="0" bIns="0" rtlCol="0">
            <a:spAutoFit/>
          </a:bodyPr>
          <a:lstStyle/>
          <a:p>
            <a:pPr algn="l"/>
            <a:r>
              <a:rPr lang="it-IT" sz="4400" b="0" i="0" dirty="0">
                <a:solidFill>
                  <a:srgbClr val="212529"/>
                </a:solidFill>
                <a:effectLst/>
                <a:latin typeface="merriweather"/>
              </a:rPr>
              <a:t>Il Green pass viene rilasciato:</a:t>
            </a:r>
          </a:p>
          <a:p>
            <a:pPr algn="l"/>
            <a:r>
              <a:rPr lang="it-IT" sz="4400" b="0" i="0" dirty="0">
                <a:solidFill>
                  <a:srgbClr val="212529"/>
                </a:solidFill>
                <a:effectLst/>
                <a:latin typeface="merriweather"/>
              </a:rPr>
              <a:t>– dopo aver effettuato la prima dose o il vaccino   monodose da 15 giorni;</a:t>
            </a:r>
            <a:br>
              <a:rPr lang="it-IT" sz="4400" b="0" i="0" dirty="0">
                <a:solidFill>
                  <a:srgbClr val="212529"/>
                </a:solidFill>
                <a:effectLst/>
                <a:latin typeface="merriweather"/>
              </a:rPr>
            </a:br>
            <a:r>
              <a:rPr lang="it-IT" sz="4400" b="0" i="0" dirty="0">
                <a:solidFill>
                  <a:srgbClr val="212529"/>
                </a:solidFill>
                <a:effectLst/>
                <a:latin typeface="merriweather"/>
              </a:rPr>
              <a:t>– dopo aver completato il ciclo vaccinale;</a:t>
            </a:r>
            <a:br>
              <a:rPr lang="it-IT" sz="4400" b="0" i="0" dirty="0">
                <a:solidFill>
                  <a:srgbClr val="212529"/>
                </a:solidFill>
                <a:effectLst/>
                <a:latin typeface="merriweather"/>
              </a:rPr>
            </a:br>
            <a:r>
              <a:rPr lang="it-IT" sz="4400" b="0" i="0" dirty="0">
                <a:solidFill>
                  <a:srgbClr val="212529"/>
                </a:solidFill>
                <a:effectLst/>
                <a:latin typeface="merriweather"/>
              </a:rPr>
              <a:t>– se si è risultati negativi a un tampone molecolare o rapido nelle 48 ore precedenti;</a:t>
            </a:r>
            <a:br>
              <a:rPr lang="it-IT" sz="4400" b="0" i="0" dirty="0">
                <a:solidFill>
                  <a:srgbClr val="212529"/>
                </a:solidFill>
                <a:effectLst/>
                <a:latin typeface="merriweather"/>
              </a:rPr>
            </a:br>
            <a:r>
              <a:rPr lang="it-IT" sz="4400" b="0" i="0" dirty="0">
                <a:solidFill>
                  <a:srgbClr val="212529"/>
                </a:solidFill>
                <a:effectLst/>
                <a:latin typeface="merriweather"/>
              </a:rPr>
              <a:t>– se si è guariti da COVID-19 nei sei mesi precedenti.</a:t>
            </a:r>
          </a:p>
          <a:p>
            <a:pPr algn="l"/>
            <a:r>
              <a:rPr lang="it-IT" sz="4400" b="0" i="0" dirty="0">
                <a:solidFill>
                  <a:srgbClr val="212529"/>
                </a:solidFill>
                <a:effectLst/>
                <a:latin typeface="merriweather"/>
              </a:rPr>
              <a:t>Per il personale che non può sottoporsi a vaccinazione per motivi di salute, è possibile ottenere il certificato di esenzione. La certificazione può essere rilasciata fino al 30 settembre 2021. </a:t>
            </a:r>
          </a:p>
          <a:p>
            <a:pPr algn="l"/>
            <a:endParaRPr lang="it-IT" sz="4400" b="0" i="0" dirty="0">
              <a:solidFill>
                <a:srgbClr val="212529"/>
              </a:solidFill>
              <a:effectLst/>
              <a:latin typeface="merriweather"/>
            </a:endParaRPr>
          </a:p>
          <a:p>
            <a:pPr marL="12700" marR="539115">
              <a:lnSpc>
                <a:spcPts val="4430"/>
              </a:lnSpc>
            </a:pPr>
            <a:endParaRPr sz="4100" dirty="0">
              <a:latin typeface="Calibri"/>
              <a:cs typeface="Calibri"/>
            </a:endParaRPr>
          </a:p>
        </p:txBody>
      </p:sp>
      <p:sp>
        <p:nvSpPr>
          <p:cNvPr id="3" name="object 3"/>
          <p:cNvSpPr txBox="1">
            <a:spLocks noGrp="1"/>
          </p:cNvSpPr>
          <p:nvPr>
            <p:ph type="title"/>
          </p:nvPr>
        </p:nvSpPr>
        <p:spPr>
          <a:xfrm>
            <a:off x="4207544" y="947927"/>
            <a:ext cx="5417820" cy="1013098"/>
          </a:xfrm>
          <a:prstGeom prst="rect">
            <a:avLst/>
          </a:prstGeom>
        </p:spPr>
        <p:txBody>
          <a:bodyPr vert="horz" wrap="square" lIns="0" tIns="12700" rIns="0" bIns="0" rtlCol="0">
            <a:spAutoFit/>
          </a:bodyPr>
          <a:lstStyle/>
          <a:p>
            <a:pPr marL="12700">
              <a:lnSpc>
                <a:spcPct val="100000"/>
              </a:lnSpc>
              <a:spcBef>
                <a:spcPts val="100"/>
              </a:spcBef>
            </a:pPr>
            <a:r>
              <a:rPr lang="it-IT" spc="-55" dirty="0"/>
              <a:t>Green Pass</a:t>
            </a:r>
            <a:endParaRPr spc="-50" dirty="0"/>
          </a:p>
        </p:txBody>
      </p:sp>
      <p:grpSp>
        <p:nvGrpSpPr>
          <p:cNvPr id="4" name="object 4"/>
          <p:cNvGrpSpPr/>
          <p:nvPr/>
        </p:nvGrpSpPr>
        <p:grpSpPr>
          <a:xfrm>
            <a:off x="2212848" y="941831"/>
            <a:ext cx="1325880" cy="1163320"/>
            <a:chOff x="2212848" y="941831"/>
            <a:chExt cx="1325880" cy="1163320"/>
          </a:xfrm>
        </p:grpSpPr>
        <p:sp>
          <p:nvSpPr>
            <p:cNvPr id="5" name="object 5"/>
            <p:cNvSpPr/>
            <p:nvPr/>
          </p:nvSpPr>
          <p:spPr>
            <a:xfrm>
              <a:off x="2218944" y="947927"/>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6" name="object 6"/>
            <p:cNvSpPr/>
            <p:nvPr/>
          </p:nvSpPr>
          <p:spPr>
            <a:xfrm>
              <a:off x="2218944" y="947927"/>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spTree>
    <p:extLst>
      <p:ext uri="{BB962C8B-B14F-4D97-AF65-F5344CB8AC3E}">
        <p14:creationId xmlns:p14="http://schemas.microsoft.com/office/powerpoint/2010/main" val="20972058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019555" y="2301239"/>
            <a:ext cx="1760220" cy="1379220"/>
            <a:chOff x="1019555" y="2301239"/>
            <a:chExt cx="1760220" cy="1379220"/>
          </a:xfrm>
        </p:grpSpPr>
        <p:sp>
          <p:nvSpPr>
            <p:cNvPr id="3" name="object 3"/>
            <p:cNvSpPr/>
            <p:nvPr/>
          </p:nvSpPr>
          <p:spPr>
            <a:xfrm>
              <a:off x="1025651" y="2307335"/>
              <a:ext cx="1748155" cy="1367155"/>
            </a:xfrm>
            <a:custGeom>
              <a:avLst/>
              <a:gdLst/>
              <a:ahLst/>
              <a:cxnLst/>
              <a:rect l="l" t="t" r="r" b="b"/>
              <a:pathLst>
                <a:path w="1748155" h="1367154">
                  <a:moveTo>
                    <a:pt x="1064514" y="0"/>
                  </a:moveTo>
                  <a:lnTo>
                    <a:pt x="1064514" y="341756"/>
                  </a:lnTo>
                  <a:lnTo>
                    <a:pt x="0" y="341756"/>
                  </a:lnTo>
                  <a:lnTo>
                    <a:pt x="0" y="1025271"/>
                  </a:lnTo>
                  <a:lnTo>
                    <a:pt x="1064514" y="1025271"/>
                  </a:lnTo>
                  <a:lnTo>
                    <a:pt x="1064514" y="1367027"/>
                  </a:lnTo>
                  <a:lnTo>
                    <a:pt x="1748027" y="683514"/>
                  </a:lnTo>
                  <a:lnTo>
                    <a:pt x="1064514" y="0"/>
                  </a:lnTo>
                  <a:close/>
                </a:path>
              </a:pathLst>
            </a:custGeom>
            <a:solidFill>
              <a:srgbClr val="EC7C30"/>
            </a:solidFill>
          </p:spPr>
          <p:txBody>
            <a:bodyPr wrap="square" lIns="0" tIns="0" rIns="0" bIns="0" rtlCol="0"/>
            <a:lstStyle/>
            <a:p>
              <a:endParaRPr/>
            </a:p>
          </p:txBody>
        </p:sp>
        <p:sp>
          <p:nvSpPr>
            <p:cNvPr id="4" name="object 4"/>
            <p:cNvSpPr/>
            <p:nvPr/>
          </p:nvSpPr>
          <p:spPr>
            <a:xfrm>
              <a:off x="1025651" y="2307335"/>
              <a:ext cx="1748155" cy="1367155"/>
            </a:xfrm>
            <a:custGeom>
              <a:avLst/>
              <a:gdLst/>
              <a:ahLst/>
              <a:cxnLst/>
              <a:rect l="l" t="t" r="r" b="b"/>
              <a:pathLst>
                <a:path w="1748155" h="1367154">
                  <a:moveTo>
                    <a:pt x="0" y="341756"/>
                  </a:moveTo>
                  <a:lnTo>
                    <a:pt x="1064514" y="341756"/>
                  </a:lnTo>
                  <a:lnTo>
                    <a:pt x="1064514" y="0"/>
                  </a:lnTo>
                  <a:lnTo>
                    <a:pt x="1748027" y="683514"/>
                  </a:lnTo>
                  <a:lnTo>
                    <a:pt x="1064514" y="1367027"/>
                  </a:lnTo>
                  <a:lnTo>
                    <a:pt x="1064514" y="1025271"/>
                  </a:lnTo>
                  <a:lnTo>
                    <a:pt x="0" y="1025271"/>
                  </a:lnTo>
                  <a:lnTo>
                    <a:pt x="0" y="341756"/>
                  </a:lnTo>
                  <a:close/>
                </a:path>
              </a:pathLst>
            </a:custGeom>
            <a:ln w="12192">
              <a:solidFill>
                <a:srgbClr val="AD5A20"/>
              </a:solidFill>
            </a:ln>
          </p:spPr>
          <p:txBody>
            <a:bodyPr wrap="square" lIns="0" tIns="0" rIns="0" bIns="0" rtlCol="0"/>
            <a:lstStyle/>
            <a:p>
              <a:endParaRPr/>
            </a:p>
          </p:txBody>
        </p:sp>
      </p:grpSp>
      <p:sp>
        <p:nvSpPr>
          <p:cNvPr id="5" name="object 5"/>
          <p:cNvSpPr txBox="1">
            <a:spLocks noGrp="1"/>
          </p:cNvSpPr>
          <p:nvPr>
            <p:ph type="title"/>
          </p:nvPr>
        </p:nvSpPr>
        <p:spPr>
          <a:xfrm>
            <a:off x="2999994" y="2604643"/>
            <a:ext cx="3634740" cy="650875"/>
          </a:xfrm>
          <a:prstGeom prst="rect">
            <a:avLst/>
          </a:prstGeom>
        </p:spPr>
        <p:txBody>
          <a:bodyPr vert="horz" wrap="square" lIns="0" tIns="12700" rIns="0" bIns="0" rtlCol="0">
            <a:spAutoFit/>
          </a:bodyPr>
          <a:lstStyle/>
          <a:p>
            <a:pPr marL="12700">
              <a:lnSpc>
                <a:spcPct val="100000"/>
              </a:lnSpc>
              <a:spcBef>
                <a:spcPts val="100"/>
              </a:spcBef>
            </a:pPr>
            <a:r>
              <a:rPr sz="4100" dirty="0">
                <a:solidFill>
                  <a:srgbClr val="000000"/>
                </a:solidFill>
                <a:latin typeface="Calibri"/>
                <a:cs typeface="Calibri"/>
              </a:rPr>
              <a:t>IL</a:t>
            </a:r>
            <a:r>
              <a:rPr sz="4100" spc="-85" dirty="0">
                <a:solidFill>
                  <a:srgbClr val="000000"/>
                </a:solidFill>
                <a:latin typeface="Calibri"/>
                <a:cs typeface="Calibri"/>
              </a:rPr>
              <a:t> </a:t>
            </a:r>
            <a:r>
              <a:rPr sz="4100" spc="-25" dirty="0">
                <a:solidFill>
                  <a:srgbClr val="000000"/>
                </a:solidFill>
                <a:latin typeface="Calibri"/>
                <a:cs typeface="Calibri"/>
              </a:rPr>
              <a:t>CORONAVIRUS</a:t>
            </a:r>
            <a:endParaRPr sz="4100">
              <a:latin typeface="Calibri"/>
              <a:cs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600200" y="1864012"/>
            <a:ext cx="12699499" cy="7812588"/>
          </a:xfrm>
          <a:prstGeom prst="rect">
            <a:avLst/>
          </a:prstGeom>
        </p:spPr>
        <p:txBody>
          <a:bodyPr vert="horz" wrap="square" lIns="0" tIns="83820" rIns="0" bIns="0" rtlCol="0">
            <a:spAutoFit/>
          </a:bodyPr>
          <a:lstStyle/>
          <a:p>
            <a:pPr marL="12065" marR="5080" algn="just">
              <a:lnSpc>
                <a:spcPts val="4430"/>
              </a:lnSpc>
              <a:spcBef>
                <a:spcPts val="1495"/>
              </a:spcBef>
              <a:tabLst>
                <a:tab pos="351155" algn="l"/>
              </a:tabLst>
            </a:pPr>
            <a:r>
              <a:rPr lang="it-IT" sz="4400" dirty="0"/>
              <a:t>Il Dirigente scolastico è tenuto a designare tra il personale in servizio gli addetti che saranno preposti quotidianamente a verificare la presenza  del Green pass all’ingresso degli istituti scolastici. In una prima fase si potrà utilizzare un app </a:t>
            </a:r>
            <a:r>
              <a:rPr lang="it-IT" sz="4400"/>
              <a:t>«VerificaC19</a:t>
            </a:r>
            <a:r>
              <a:rPr lang="it-IT" sz="4400" dirty="0"/>
              <a:t>», successivamente sarà attiva negli istituti scolastici una piattaforma web con la quale i Dirigenti scolastici potranno verificare la presenza del «certificato verde».</a:t>
            </a:r>
          </a:p>
          <a:p>
            <a:pPr marL="12065" marR="5080" algn="just">
              <a:lnSpc>
                <a:spcPts val="4430"/>
              </a:lnSpc>
              <a:spcBef>
                <a:spcPts val="1495"/>
              </a:spcBef>
              <a:tabLst>
                <a:tab pos="351155" algn="l"/>
              </a:tabLst>
            </a:pPr>
            <a:r>
              <a:rPr lang="it-IT" sz="4400" b="1" u="sng" dirty="0"/>
              <a:t>Sanzioni</a:t>
            </a:r>
          </a:p>
          <a:p>
            <a:pPr marL="12065" marR="5080" algn="just">
              <a:lnSpc>
                <a:spcPts val="4430"/>
              </a:lnSpc>
              <a:spcBef>
                <a:spcPts val="1495"/>
              </a:spcBef>
              <a:tabLst>
                <a:tab pos="351155" algn="l"/>
              </a:tabLst>
            </a:pPr>
            <a:r>
              <a:rPr lang="it-IT" sz="4400" b="0" i="0" dirty="0">
                <a:solidFill>
                  <a:srgbClr val="212529"/>
                </a:solidFill>
                <a:effectLst/>
                <a:latin typeface="merriweather"/>
              </a:rPr>
              <a:t>Da 400 a 1000 euro di sanzione per il personale scolastico sprovvisto di Green pass. “La violazione del dovere di possesso ed esibizione della certificazione verde è sanzionata in via amministrativa dai dirigenti</a:t>
            </a:r>
            <a:endParaRPr sz="4100" dirty="0">
              <a:latin typeface="Calibri"/>
              <a:cs typeface="Calibri"/>
            </a:endParaRPr>
          </a:p>
        </p:txBody>
      </p:sp>
      <p:sp>
        <p:nvSpPr>
          <p:cNvPr id="3" name="object 3"/>
          <p:cNvSpPr txBox="1">
            <a:spLocks noGrp="1"/>
          </p:cNvSpPr>
          <p:nvPr>
            <p:ph type="title"/>
          </p:nvPr>
        </p:nvSpPr>
        <p:spPr>
          <a:xfrm>
            <a:off x="4191000" y="792256"/>
            <a:ext cx="5417820" cy="1013098"/>
          </a:xfrm>
          <a:prstGeom prst="rect">
            <a:avLst/>
          </a:prstGeom>
        </p:spPr>
        <p:txBody>
          <a:bodyPr vert="horz" wrap="square" lIns="0" tIns="12700" rIns="0" bIns="0" rtlCol="0">
            <a:spAutoFit/>
          </a:bodyPr>
          <a:lstStyle/>
          <a:p>
            <a:pPr marL="12700">
              <a:lnSpc>
                <a:spcPct val="100000"/>
              </a:lnSpc>
              <a:spcBef>
                <a:spcPts val="100"/>
              </a:spcBef>
            </a:pPr>
            <a:r>
              <a:rPr lang="it-IT" spc="-55" dirty="0"/>
              <a:t>Green Pass</a:t>
            </a:r>
            <a:endParaRPr spc="-50" dirty="0"/>
          </a:p>
        </p:txBody>
      </p:sp>
      <p:grpSp>
        <p:nvGrpSpPr>
          <p:cNvPr id="4" name="object 4"/>
          <p:cNvGrpSpPr/>
          <p:nvPr/>
        </p:nvGrpSpPr>
        <p:grpSpPr>
          <a:xfrm>
            <a:off x="2240932" y="786160"/>
            <a:ext cx="1325880" cy="1163320"/>
            <a:chOff x="2212848" y="941831"/>
            <a:chExt cx="1325880" cy="1163320"/>
          </a:xfrm>
        </p:grpSpPr>
        <p:sp>
          <p:nvSpPr>
            <p:cNvPr id="5" name="object 5"/>
            <p:cNvSpPr/>
            <p:nvPr/>
          </p:nvSpPr>
          <p:spPr>
            <a:xfrm>
              <a:off x="2218944" y="947927"/>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6" name="object 6"/>
            <p:cNvSpPr/>
            <p:nvPr/>
          </p:nvSpPr>
          <p:spPr>
            <a:xfrm>
              <a:off x="2218944" y="947927"/>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spTree>
    <p:extLst>
      <p:ext uri="{BB962C8B-B14F-4D97-AF65-F5344CB8AC3E}">
        <p14:creationId xmlns:p14="http://schemas.microsoft.com/office/powerpoint/2010/main" val="11175391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600200" y="1987679"/>
            <a:ext cx="12699499" cy="5350183"/>
          </a:xfrm>
          <a:prstGeom prst="rect">
            <a:avLst/>
          </a:prstGeom>
        </p:spPr>
        <p:txBody>
          <a:bodyPr vert="horz" wrap="square" lIns="0" tIns="83820" rIns="0" bIns="0" rtlCol="0">
            <a:spAutoFit/>
          </a:bodyPr>
          <a:lstStyle/>
          <a:p>
            <a:pPr marL="12065" marR="5080" algn="just">
              <a:lnSpc>
                <a:spcPts val="4430"/>
              </a:lnSpc>
              <a:spcBef>
                <a:spcPts val="1495"/>
              </a:spcBef>
              <a:tabLst>
                <a:tab pos="351155" algn="l"/>
              </a:tabLst>
            </a:pPr>
            <a:r>
              <a:rPr lang="it-IT" sz="4400" b="0" i="0" dirty="0">
                <a:solidFill>
                  <a:srgbClr val="212529"/>
                </a:solidFill>
                <a:effectLst/>
                <a:latin typeface="merriweather"/>
              </a:rPr>
              <a:t>scolastici, quali organi addetti al controllo sull’osservanza delle disposizioni per la cui violazione è prevista la sanzione amministrativa del pagamento di una somma di denaro. </a:t>
            </a:r>
            <a:endParaRPr lang="it-IT" sz="4400" b="1" u="sng" dirty="0"/>
          </a:p>
          <a:p>
            <a:pPr marL="12065" marR="5080" algn="just">
              <a:lnSpc>
                <a:spcPts val="4430"/>
              </a:lnSpc>
              <a:spcBef>
                <a:spcPts val="1495"/>
              </a:spcBef>
              <a:tabLst>
                <a:tab pos="351155" algn="l"/>
              </a:tabLst>
            </a:pPr>
            <a:endParaRPr lang="it-IT" sz="4400" dirty="0"/>
          </a:p>
          <a:p>
            <a:pPr marL="12065" marR="5080" algn="just">
              <a:lnSpc>
                <a:spcPts val="4430"/>
              </a:lnSpc>
              <a:spcBef>
                <a:spcPts val="1495"/>
              </a:spcBef>
              <a:tabLst>
                <a:tab pos="351155" algn="l"/>
              </a:tabLst>
            </a:pPr>
            <a:endParaRPr sz="4100" dirty="0">
              <a:latin typeface="Calibri"/>
              <a:cs typeface="Calibri"/>
            </a:endParaRPr>
          </a:p>
          <a:p>
            <a:pPr>
              <a:lnSpc>
                <a:spcPct val="100000"/>
              </a:lnSpc>
              <a:spcBef>
                <a:spcPts val="40"/>
              </a:spcBef>
            </a:pPr>
            <a:endParaRPr sz="6050" dirty="0">
              <a:latin typeface="Calibri"/>
              <a:cs typeface="Calibri"/>
            </a:endParaRPr>
          </a:p>
          <a:p>
            <a:pPr marL="12700" marR="539115">
              <a:lnSpc>
                <a:spcPts val="4430"/>
              </a:lnSpc>
            </a:pPr>
            <a:endParaRPr sz="4100" dirty="0">
              <a:latin typeface="Calibri"/>
              <a:cs typeface="Calibri"/>
            </a:endParaRPr>
          </a:p>
        </p:txBody>
      </p:sp>
      <p:sp>
        <p:nvSpPr>
          <p:cNvPr id="3" name="object 3"/>
          <p:cNvSpPr txBox="1">
            <a:spLocks noGrp="1"/>
          </p:cNvSpPr>
          <p:nvPr>
            <p:ph type="title"/>
          </p:nvPr>
        </p:nvSpPr>
        <p:spPr>
          <a:xfrm>
            <a:off x="4191000" y="792256"/>
            <a:ext cx="5417820" cy="1013098"/>
          </a:xfrm>
          <a:prstGeom prst="rect">
            <a:avLst/>
          </a:prstGeom>
        </p:spPr>
        <p:txBody>
          <a:bodyPr vert="horz" wrap="square" lIns="0" tIns="12700" rIns="0" bIns="0" rtlCol="0">
            <a:spAutoFit/>
          </a:bodyPr>
          <a:lstStyle/>
          <a:p>
            <a:pPr marL="12700">
              <a:lnSpc>
                <a:spcPct val="100000"/>
              </a:lnSpc>
              <a:spcBef>
                <a:spcPts val="100"/>
              </a:spcBef>
            </a:pPr>
            <a:r>
              <a:rPr lang="it-IT" spc="-55" dirty="0"/>
              <a:t>Green Pass</a:t>
            </a:r>
            <a:endParaRPr spc="-50" dirty="0"/>
          </a:p>
        </p:txBody>
      </p:sp>
      <p:grpSp>
        <p:nvGrpSpPr>
          <p:cNvPr id="4" name="object 4"/>
          <p:cNvGrpSpPr/>
          <p:nvPr/>
        </p:nvGrpSpPr>
        <p:grpSpPr>
          <a:xfrm>
            <a:off x="2240932" y="786160"/>
            <a:ext cx="1325880" cy="1163320"/>
            <a:chOff x="2212848" y="941831"/>
            <a:chExt cx="1325880" cy="1163320"/>
          </a:xfrm>
        </p:grpSpPr>
        <p:sp>
          <p:nvSpPr>
            <p:cNvPr id="5" name="object 5"/>
            <p:cNvSpPr/>
            <p:nvPr/>
          </p:nvSpPr>
          <p:spPr>
            <a:xfrm>
              <a:off x="2218944" y="947927"/>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6" name="object 6"/>
            <p:cNvSpPr/>
            <p:nvPr/>
          </p:nvSpPr>
          <p:spPr>
            <a:xfrm>
              <a:off x="2218944" y="947927"/>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spTree>
    <p:extLst>
      <p:ext uri="{BB962C8B-B14F-4D97-AF65-F5344CB8AC3E}">
        <p14:creationId xmlns:p14="http://schemas.microsoft.com/office/powerpoint/2010/main" val="36751002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59553" y="912621"/>
            <a:ext cx="6125845" cy="1016635"/>
          </a:xfrm>
          <a:prstGeom prst="rect">
            <a:avLst/>
          </a:prstGeom>
        </p:spPr>
        <p:txBody>
          <a:bodyPr vert="horz" wrap="square" lIns="0" tIns="12700" rIns="0" bIns="0" rtlCol="0">
            <a:spAutoFit/>
          </a:bodyPr>
          <a:lstStyle/>
          <a:p>
            <a:pPr marL="12700">
              <a:lnSpc>
                <a:spcPct val="100000"/>
              </a:lnSpc>
              <a:spcBef>
                <a:spcPts val="100"/>
              </a:spcBef>
            </a:pPr>
            <a:r>
              <a:rPr spc="-45" dirty="0"/>
              <a:t>Certificazioni</a:t>
            </a:r>
            <a:r>
              <a:rPr spc="-110" dirty="0"/>
              <a:t> </a:t>
            </a:r>
            <a:r>
              <a:rPr dirty="0"/>
              <a:t>e</a:t>
            </a:r>
            <a:r>
              <a:rPr spc="-125" dirty="0"/>
              <a:t> </a:t>
            </a:r>
            <a:r>
              <a:rPr spc="-40" dirty="0"/>
              <a:t>DPI</a:t>
            </a:r>
          </a:p>
        </p:txBody>
      </p:sp>
      <p:sp>
        <p:nvSpPr>
          <p:cNvPr id="3" name="object 3"/>
          <p:cNvSpPr txBox="1"/>
          <p:nvPr/>
        </p:nvSpPr>
        <p:spPr>
          <a:xfrm>
            <a:off x="1218882" y="2135492"/>
            <a:ext cx="12802235" cy="6863610"/>
          </a:xfrm>
          <a:prstGeom prst="rect">
            <a:avLst/>
          </a:prstGeom>
        </p:spPr>
        <p:txBody>
          <a:bodyPr vert="horz" wrap="square" lIns="0" tIns="83820" rIns="0" bIns="0" rtlCol="0">
            <a:spAutoFit/>
          </a:bodyPr>
          <a:lstStyle/>
          <a:p>
            <a:pPr marL="12700" algn="just">
              <a:lnSpc>
                <a:spcPts val="4365"/>
              </a:lnSpc>
            </a:pPr>
            <a:r>
              <a:rPr lang="it-IT" sz="4400" dirty="0"/>
              <a:t>Il rientro a scuola del personale e degli studenti già risultati positivi all’infezione da COVID-19, certificato dall’autorità sanitaria, deve essere preceduto da una preventiva comunicazione avente ad oggetto la certificazione medica da cui risulti la “avvenuta negativizzazione” del tampone secondo le modalità previste e rilasciata dal Dipartimento di prevenzione territoriale di competenza. Va ridotto l’accesso ai visitatori, i quali, comunque, dovranno sottostare a tutte le regole previste nel Regolamento di istituto e/o nell’apposito disciplinare interno adottato dal Dirigente scolastico</a:t>
            </a:r>
            <a:endParaRPr sz="4100" dirty="0">
              <a:latin typeface="Calibri"/>
              <a:cs typeface="Calibri"/>
            </a:endParaRPr>
          </a:p>
        </p:txBody>
      </p:sp>
      <p:grpSp>
        <p:nvGrpSpPr>
          <p:cNvPr id="4" name="object 4"/>
          <p:cNvGrpSpPr/>
          <p:nvPr/>
        </p:nvGrpSpPr>
        <p:grpSpPr>
          <a:xfrm>
            <a:off x="2212848" y="941831"/>
            <a:ext cx="1325880" cy="1163320"/>
            <a:chOff x="2212848" y="941831"/>
            <a:chExt cx="1325880" cy="1163320"/>
          </a:xfrm>
        </p:grpSpPr>
        <p:sp>
          <p:nvSpPr>
            <p:cNvPr id="5" name="object 5"/>
            <p:cNvSpPr/>
            <p:nvPr/>
          </p:nvSpPr>
          <p:spPr>
            <a:xfrm>
              <a:off x="2218944" y="947927"/>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6" name="object 6"/>
            <p:cNvSpPr/>
            <p:nvPr/>
          </p:nvSpPr>
          <p:spPr>
            <a:xfrm>
              <a:off x="2218944" y="947927"/>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59553" y="912621"/>
            <a:ext cx="6125845" cy="1016635"/>
          </a:xfrm>
          <a:prstGeom prst="rect">
            <a:avLst/>
          </a:prstGeom>
        </p:spPr>
        <p:txBody>
          <a:bodyPr vert="horz" wrap="square" lIns="0" tIns="12700" rIns="0" bIns="0" rtlCol="0">
            <a:spAutoFit/>
          </a:bodyPr>
          <a:lstStyle/>
          <a:p>
            <a:pPr marL="12700">
              <a:lnSpc>
                <a:spcPct val="100000"/>
              </a:lnSpc>
              <a:spcBef>
                <a:spcPts val="100"/>
              </a:spcBef>
            </a:pPr>
            <a:r>
              <a:rPr spc="-45" dirty="0"/>
              <a:t>Certificazioni</a:t>
            </a:r>
            <a:r>
              <a:rPr spc="-110" dirty="0"/>
              <a:t> </a:t>
            </a:r>
            <a:r>
              <a:rPr dirty="0"/>
              <a:t>e</a:t>
            </a:r>
            <a:r>
              <a:rPr spc="-125" dirty="0"/>
              <a:t> </a:t>
            </a:r>
            <a:r>
              <a:rPr spc="-40" dirty="0"/>
              <a:t>DPI</a:t>
            </a:r>
          </a:p>
        </p:txBody>
      </p:sp>
      <p:sp>
        <p:nvSpPr>
          <p:cNvPr id="3" name="object 3"/>
          <p:cNvSpPr txBox="1"/>
          <p:nvPr/>
        </p:nvSpPr>
        <p:spPr>
          <a:xfrm>
            <a:off x="1218882" y="2135492"/>
            <a:ext cx="12802235" cy="6863610"/>
          </a:xfrm>
          <a:prstGeom prst="rect">
            <a:avLst/>
          </a:prstGeom>
        </p:spPr>
        <p:txBody>
          <a:bodyPr vert="horz" wrap="square" lIns="0" tIns="83820" rIns="0" bIns="0" rtlCol="0">
            <a:spAutoFit/>
          </a:bodyPr>
          <a:lstStyle/>
          <a:p>
            <a:pPr marL="12700" algn="just">
              <a:lnSpc>
                <a:spcPts val="4365"/>
              </a:lnSpc>
            </a:pPr>
            <a:r>
              <a:rPr lang="it-IT" sz="4400" dirty="0"/>
              <a:t>È obbligatorio, per chiunque entri o permanga negli ambienti scolastici, adottare precauzioni igieniche e l’utilizzo di mascherina chirurgica.</a:t>
            </a:r>
          </a:p>
          <a:p>
            <a:pPr marL="12700" algn="just">
              <a:lnSpc>
                <a:spcPts val="4365"/>
              </a:lnSpc>
            </a:pPr>
            <a:r>
              <a:rPr lang="it-IT" sz="4400" dirty="0"/>
              <a:t>E’ obbligatorio per il personale scolastico e per gli studenti l’utilizzo dei dispositivi di protezione delle vie respiratorie, fatta eccezione per i bambini di età inferiore ai 6 anni e per i soggetti con patologie o disabilità incompatibili con l’uso dei predetti dispositivi e per lo svolgimento delle attività sportive.</a:t>
            </a:r>
          </a:p>
          <a:p>
            <a:pPr marL="12700" algn="just">
              <a:lnSpc>
                <a:spcPts val="4365"/>
              </a:lnSpc>
            </a:pPr>
            <a:r>
              <a:rPr lang="it-IT" sz="4400" dirty="0"/>
              <a:t>Valgono le stesse indicazioni previste dal protocollo di sicurezza sulle misure contenitive per la diffusione del Covid-19 dell’</a:t>
            </a:r>
            <a:r>
              <a:rPr lang="it-IT" sz="4400" dirty="0" err="1"/>
              <a:t>a.s</a:t>
            </a:r>
            <a:r>
              <a:rPr lang="it-IT" sz="4400" dirty="0"/>
              <a:t> 2020/21.</a:t>
            </a:r>
            <a:endParaRPr sz="4100" dirty="0">
              <a:latin typeface="Calibri"/>
              <a:cs typeface="Calibri"/>
            </a:endParaRPr>
          </a:p>
        </p:txBody>
      </p:sp>
      <p:grpSp>
        <p:nvGrpSpPr>
          <p:cNvPr id="4" name="object 4"/>
          <p:cNvGrpSpPr/>
          <p:nvPr/>
        </p:nvGrpSpPr>
        <p:grpSpPr>
          <a:xfrm>
            <a:off x="2212848" y="941831"/>
            <a:ext cx="1325880" cy="1163320"/>
            <a:chOff x="2212848" y="941831"/>
            <a:chExt cx="1325880" cy="1163320"/>
          </a:xfrm>
        </p:grpSpPr>
        <p:sp>
          <p:nvSpPr>
            <p:cNvPr id="5" name="object 5"/>
            <p:cNvSpPr/>
            <p:nvPr/>
          </p:nvSpPr>
          <p:spPr>
            <a:xfrm>
              <a:off x="2218944" y="947927"/>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6" name="object 6"/>
            <p:cNvSpPr/>
            <p:nvPr/>
          </p:nvSpPr>
          <p:spPr>
            <a:xfrm>
              <a:off x="2218944" y="947927"/>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spTree>
    <p:extLst>
      <p:ext uri="{BB962C8B-B14F-4D97-AF65-F5344CB8AC3E}">
        <p14:creationId xmlns:p14="http://schemas.microsoft.com/office/powerpoint/2010/main" val="26416019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59553" y="912621"/>
            <a:ext cx="6125845" cy="1016635"/>
          </a:xfrm>
          <a:prstGeom prst="rect">
            <a:avLst/>
          </a:prstGeom>
        </p:spPr>
        <p:txBody>
          <a:bodyPr vert="horz" wrap="square" lIns="0" tIns="12700" rIns="0" bIns="0" rtlCol="0">
            <a:spAutoFit/>
          </a:bodyPr>
          <a:lstStyle/>
          <a:p>
            <a:pPr marL="12700">
              <a:lnSpc>
                <a:spcPct val="100000"/>
              </a:lnSpc>
              <a:spcBef>
                <a:spcPts val="100"/>
              </a:spcBef>
            </a:pPr>
            <a:r>
              <a:rPr spc="-45" dirty="0"/>
              <a:t>Certificazioni</a:t>
            </a:r>
            <a:r>
              <a:rPr spc="-110" dirty="0"/>
              <a:t> </a:t>
            </a:r>
            <a:r>
              <a:rPr dirty="0"/>
              <a:t>e</a:t>
            </a:r>
            <a:r>
              <a:rPr spc="-125" dirty="0"/>
              <a:t> </a:t>
            </a:r>
            <a:r>
              <a:rPr spc="-40" dirty="0"/>
              <a:t>DPI</a:t>
            </a:r>
          </a:p>
        </p:txBody>
      </p:sp>
      <p:sp>
        <p:nvSpPr>
          <p:cNvPr id="3" name="object 3"/>
          <p:cNvSpPr txBox="1">
            <a:spLocks noGrp="1"/>
          </p:cNvSpPr>
          <p:nvPr>
            <p:ph type="body" idx="1"/>
          </p:nvPr>
        </p:nvSpPr>
        <p:spPr>
          <a:xfrm>
            <a:off x="1280541" y="2128763"/>
            <a:ext cx="12678917" cy="2915542"/>
          </a:xfrm>
          <a:prstGeom prst="rect">
            <a:avLst/>
          </a:prstGeom>
        </p:spPr>
        <p:txBody>
          <a:bodyPr vert="horz" wrap="square" lIns="0" tIns="75565" rIns="0" bIns="0" rtlCol="0">
            <a:spAutoFit/>
          </a:bodyPr>
          <a:lstStyle/>
          <a:p>
            <a:pPr marL="12700" marR="5080" algn="just">
              <a:lnSpc>
                <a:spcPct val="90000"/>
              </a:lnSpc>
              <a:spcBef>
                <a:spcPts val="595"/>
              </a:spcBef>
            </a:pPr>
            <a:r>
              <a:rPr spc="-70" dirty="0"/>
              <a:t>Tutto </a:t>
            </a:r>
            <a:r>
              <a:rPr dirty="0"/>
              <a:t>il </a:t>
            </a:r>
            <a:r>
              <a:rPr spc="-15" dirty="0"/>
              <a:t>personale </a:t>
            </a:r>
            <a:r>
              <a:rPr dirty="0"/>
              <a:t>è </a:t>
            </a:r>
            <a:r>
              <a:rPr spc="-15" dirty="0"/>
              <a:t>tenuto </a:t>
            </a:r>
            <a:r>
              <a:rPr dirty="0"/>
              <a:t>al </a:t>
            </a:r>
            <a:r>
              <a:rPr spc="-30" dirty="0"/>
              <a:t>corretto </a:t>
            </a:r>
            <a:r>
              <a:rPr spc="-15" dirty="0"/>
              <a:t>utilizzo </a:t>
            </a:r>
            <a:r>
              <a:rPr spc="-5" dirty="0"/>
              <a:t>dei DPI. </a:t>
            </a:r>
            <a:r>
              <a:rPr spc="-15" dirty="0"/>
              <a:t>Oltre </a:t>
            </a:r>
            <a:r>
              <a:rPr spc="-10" dirty="0"/>
              <a:t> </a:t>
            </a:r>
            <a:r>
              <a:rPr spc="-5" dirty="0"/>
              <a:t>alla</a:t>
            </a:r>
            <a:r>
              <a:rPr spc="-20" dirty="0"/>
              <a:t> </a:t>
            </a:r>
            <a:r>
              <a:rPr spc="-15" dirty="0"/>
              <a:t>consueta</a:t>
            </a:r>
            <a:r>
              <a:rPr spc="-35" dirty="0"/>
              <a:t> </a:t>
            </a:r>
            <a:r>
              <a:rPr dirty="0"/>
              <a:t>mascherina</a:t>
            </a:r>
            <a:r>
              <a:rPr spc="-50" dirty="0"/>
              <a:t> </a:t>
            </a:r>
            <a:r>
              <a:rPr spc="-10" dirty="0"/>
              <a:t>chirurgica</a:t>
            </a:r>
            <a:r>
              <a:rPr spc="-25" dirty="0"/>
              <a:t> </a:t>
            </a:r>
            <a:r>
              <a:rPr spc="-5" dirty="0"/>
              <a:t>possono</a:t>
            </a:r>
            <a:r>
              <a:rPr spc="-45" dirty="0"/>
              <a:t> </a:t>
            </a:r>
            <a:r>
              <a:rPr spc="-10" dirty="0"/>
              <a:t>essere</a:t>
            </a:r>
            <a:r>
              <a:rPr spc="-25" dirty="0"/>
              <a:t> </a:t>
            </a:r>
            <a:r>
              <a:rPr spc="-20" dirty="0"/>
              <a:t>previsti </a:t>
            </a:r>
            <a:r>
              <a:rPr spc="-915" dirty="0"/>
              <a:t> </a:t>
            </a:r>
            <a:r>
              <a:rPr spc="-5" dirty="0"/>
              <a:t>DPI aggiuntivi (es. guanti, </a:t>
            </a:r>
            <a:r>
              <a:rPr spc="-65" dirty="0"/>
              <a:t>vis</a:t>
            </a:r>
            <a:r>
              <a:rPr lang="it-IT" spc="-65" dirty="0" err="1"/>
              <a:t>iera</a:t>
            </a:r>
            <a:r>
              <a:rPr lang="it-IT" spc="-65" dirty="0"/>
              <a:t> paraocchi, </a:t>
            </a:r>
            <a:r>
              <a:rPr spc="-5" dirty="0"/>
              <a:t>e</a:t>
            </a:r>
            <a:r>
              <a:rPr lang="it-IT" spc="-5" dirty="0"/>
              <a:t>t</a:t>
            </a:r>
            <a:r>
              <a:rPr spc="-5" dirty="0"/>
              <a:t>c…) </a:t>
            </a:r>
            <a:r>
              <a:rPr dirty="0"/>
              <a:t>in alcune </a:t>
            </a:r>
            <a:r>
              <a:rPr spc="-20" dirty="0"/>
              <a:t>attività </a:t>
            </a:r>
            <a:r>
              <a:rPr spc="-5" dirty="0" err="1"/>
              <a:t>più</a:t>
            </a:r>
            <a:r>
              <a:rPr spc="-5" dirty="0"/>
              <a:t> </a:t>
            </a:r>
            <a:r>
              <a:rPr dirty="0" err="1"/>
              <a:t>critiche</a:t>
            </a:r>
            <a:r>
              <a:rPr spc="-40" dirty="0"/>
              <a:t> </a:t>
            </a:r>
            <a:r>
              <a:rPr spc="-5" dirty="0"/>
              <a:t>(</a:t>
            </a:r>
            <a:r>
              <a:rPr lang="it-IT" spc="-5" dirty="0"/>
              <a:t>assistenza ad alunni diversamente abili</a:t>
            </a:r>
            <a:r>
              <a:rPr spc="-5" dirty="0"/>
              <a:t>).</a:t>
            </a:r>
          </a:p>
        </p:txBody>
      </p:sp>
      <p:grpSp>
        <p:nvGrpSpPr>
          <p:cNvPr id="4" name="object 4"/>
          <p:cNvGrpSpPr/>
          <p:nvPr/>
        </p:nvGrpSpPr>
        <p:grpSpPr>
          <a:xfrm>
            <a:off x="2212848" y="941831"/>
            <a:ext cx="1325880" cy="1163320"/>
            <a:chOff x="2212848" y="941831"/>
            <a:chExt cx="1325880" cy="1163320"/>
          </a:xfrm>
        </p:grpSpPr>
        <p:sp>
          <p:nvSpPr>
            <p:cNvPr id="5" name="object 5"/>
            <p:cNvSpPr/>
            <p:nvPr/>
          </p:nvSpPr>
          <p:spPr>
            <a:xfrm>
              <a:off x="2218944" y="947927"/>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6" name="object 6"/>
            <p:cNvSpPr/>
            <p:nvPr/>
          </p:nvSpPr>
          <p:spPr>
            <a:xfrm>
              <a:off x="2218944" y="947927"/>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7" name="object 7"/>
          <p:cNvPicPr/>
          <p:nvPr/>
        </p:nvPicPr>
        <p:blipFill>
          <a:blip r:embed="rId2" cstate="print"/>
          <a:stretch>
            <a:fillRect/>
          </a:stretch>
        </p:blipFill>
        <p:spPr>
          <a:xfrm>
            <a:off x="11908535" y="4433315"/>
            <a:ext cx="2494787" cy="2033016"/>
          </a:xfrm>
          <a:prstGeom prst="rect">
            <a:avLst/>
          </a:prstGeom>
        </p:spPr>
      </p:pic>
      <p:pic>
        <p:nvPicPr>
          <p:cNvPr id="8" name="object 8"/>
          <p:cNvPicPr/>
          <p:nvPr/>
        </p:nvPicPr>
        <p:blipFill>
          <a:blip r:embed="rId3" cstate="print"/>
          <a:stretch>
            <a:fillRect/>
          </a:stretch>
        </p:blipFill>
        <p:spPr>
          <a:xfrm>
            <a:off x="9372600" y="4497683"/>
            <a:ext cx="2049780" cy="4772808"/>
          </a:xfrm>
          <a:prstGeom prst="rect">
            <a:avLst/>
          </a:prstGeom>
        </p:spPr>
      </p:pic>
      <p:pic>
        <p:nvPicPr>
          <p:cNvPr id="9" name="object 9"/>
          <p:cNvPicPr/>
          <p:nvPr/>
        </p:nvPicPr>
        <p:blipFill>
          <a:blip r:embed="rId4" cstate="print"/>
          <a:stretch>
            <a:fillRect/>
          </a:stretch>
        </p:blipFill>
        <p:spPr>
          <a:xfrm>
            <a:off x="1485900" y="5926835"/>
            <a:ext cx="2278379" cy="2278380"/>
          </a:xfrm>
          <a:prstGeom prst="rect">
            <a:avLst/>
          </a:prstGeom>
        </p:spPr>
      </p:pic>
      <p:grpSp>
        <p:nvGrpSpPr>
          <p:cNvPr id="10" name="object 10"/>
          <p:cNvGrpSpPr/>
          <p:nvPr/>
        </p:nvGrpSpPr>
        <p:grpSpPr>
          <a:xfrm>
            <a:off x="4668011" y="4829555"/>
            <a:ext cx="3858895" cy="4250690"/>
            <a:chOff x="4668011" y="4829555"/>
            <a:chExt cx="3858895" cy="4250690"/>
          </a:xfrm>
        </p:grpSpPr>
        <p:pic>
          <p:nvPicPr>
            <p:cNvPr id="11" name="object 11"/>
            <p:cNvPicPr/>
            <p:nvPr/>
          </p:nvPicPr>
          <p:blipFill>
            <a:blip r:embed="rId5" cstate="print"/>
            <a:stretch>
              <a:fillRect/>
            </a:stretch>
          </p:blipFill>
          <p:spPr>
            <a:xfrm>
              <a:off x="5708903" y="6787895"/>
              <a:ext cx="2817876" cy="2292096"/>
            </a:xfrm>
            <a:prstGeom prst="rect">
              <a:avLst/>
            </a:prstGeom>
          </p:spPr>
        </p:pic>
        <p:pic>
          <p:nvPicPr>
            <p:cNvPr id="12" name="object 12"/>
            <p:cNvPicPr/>
            <p:nvPr/>
          </p:nvPicPr>
          <p:blipFill>
            <a:blip r:embed="rId6" cstate="print"/>
            <a:stretch>
              <a:fillRect/>
            </a:stretch>
          </p:blipFill>
          <p:spPr>
            <a:xfrm>
              <a:off x="4668011" y="4829555"/>
              <a:ext cx="1964436" cy="2194560"/>
            </a:xfrm>
            <a:prstGeom prst="rect">
              <a:avLst/>
            </a:prstGeom>
          </p:spPr>
        </p:pic>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075681" y="1016688"/>
            <a:ext cx="9080247" cy="1013098"/>
          </a:xfrm>
          <a:prstGeom prst="rect">
            <a:avLst/>
          </a:prstGeom>
        </p:spPr>
        <p:txBody>
          <a:bodyPr vert="horz" wrap="square" lIns="0" tIns="12700" rIns="0" bIns="0" rtlCol="0">
            <a:spAutoFit/>
          </a:bodyPr>
          <a:lstStyle/>
          <a:p>
            <a:pPr marL="12700">
              <a:lnSpc>
                <a:spcPct val="100000"/>
              </a:lnSpc>
              <a:spcBef>
                <a:spcPts val="100"/>
              </a:spcBef>
            </a:pPr>
            <a:r>
              <a:rPr lang="it-IT" spc="-40" dirty="0"/>
              <a:t>Misure di distanziamento</a:t>
            </a:r>
            <a:endParaRPr spc="-40" dirty="0"/>
          </a:p>
        </p:txBody>
      </p:sp>
      <p:sp>
        <p:nvSpPr>
          <p:cNvPr id="3" name="object 3"/>
          <p:cNvSpPr txBox="1">
            <a:spLocks noGrp="1"/>
          </p:cNvSpPr>
          <p:nvPr>
            <p:ph type="body" idx="1"/>
          </p:nvPr>
        </p:nvSpPr>
        <p:spPr>
          <a:xfrm>
            <a:off x="1280541" y="2413000"/>
            <a:ext cx="12678917" cy="5831725"/>
          </a:xfrm>
          <a:prstGeom prst="rect">
            <a:avLst/>
          </a:prstGeom>
        </p:spPr>
        <p:txBody>
          <a:bodyPr vert="horz" wrap="square" lIns="0" tIns="75565" rIns="0" bIns="0" rtlCol="0">
            <a:spAutoFit/>
          </a:bodyPr>
          <a:lstStyle/>
          <a:p>
            <a:pPr marL="12700" marR="5080" algn="just">
              <a:lnSpc>
                <a:spcPct val="90000"/>
              </a:lnSpc>
              <a:spcBef>
                <a:spcPts val="595"/>
              </a:spcBef>
            </a:pPr>
            <a:r>
              <a:rPr lang="it-IT" dirty="0"/>
              <a:t>Si prevede il rispetto di una distanza interpersonale di almeno 1 metro (sia in posizione statica che dinamica) qualora logisticamente possibile e si mantiene anche nelle zone bianche la distanza di 2 metri tra i banchi e la cattedra del docente</a:t>
            </a:r>
            <a:r>
              <a:rPr spc="-5" dirty="0"/>
              <a:t>.</a:t>
            </a:r>
            <a:endParaRPr lang="it-IT" spc="-5" dirty="0"/>
          </a:p>
          <a:p>
            <a:pPr marL="12700" marR="5080" algn="just">
              <a:lnSpc>
                <a:spcPct val="90000"/>
              </a:lnSpc>
              <a:spcBef>
                <a:spcPts val="595"/>
              </a:spcBef>
            </a:pPr>
            <a:r>
              <a:rPr lang="it-IT" dirty="0"/>
              <a:t>Con riferimento ai servizi educativi dell’infanzia, non essendo sempre possibile garantire l’adozione di alcune misure di prevenzione (quali il distanziamento e l’uso di mascherine), è raccomandata una didattica a gruppi stabili. . </a:t>
            </a:r>
            <a:endParaRPr spc="-5" dirty="0"/>
          </a:p>
        </p:txBody>
      </p:sp>
      <p:grpSp>
        <p:nvGrpSpPr>
          <p:cNvPr id="4" name="object 4"/>
          <p:cNvGrpSpPr/>
          <p:nvPr/>
        </p:nvGrpSpPr>
        <p:grpSpPr>
          <a:xfrm>
            <a:off x="2212848" y="941831"/>
            <a:ext cx="1325880" cy="1163320"/>
            <a:chOff x="2212848" y="941831"/>
            <a:chExt cx="1325880" cy="1163320"/>
          </a:xfrm>
        </p:grpSpPr>
        <p:sp>
          <p:nvSpPr>
            <p:cNvPr id="5" name="object 5"/>
            <p:cNvSpPr/>
            <p:nvPr/>
          </p:nvSpPr>
          <p:spPr>
            <a:xfrm>
              <a:off x="2218944" y="947927"/>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6" name="object 6"/>
            <p:cNvSpPr/>
            <p:nvPr/>
          </p:nvSpPr>
          <p:spPr>
            <a:xfrm>
              <a:off x="2218944" y="947927"/>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spTree>
    <p:extLst>
      <p:ext uri="{BB962C8B-B14F-4D97-AF65-F5344CB8AC3E}">
        <p14:creationId xmlns:p14="http://schemas.microsoft.com/office/powerpoint/2010/main" val="34731349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26642" y="2640533"/>
            <a:ext cx="12931140" cy="5532120"/>
          </a:xfrm>
          <a:prstGeom prst="rect">
            <a:avLst/>
          </a:prstGeom>
        </p:spPr>
        <p:txBody>
          <a:bodyPr vert="horz" wrap="square" lIns="0" tIns="75565" rIns="0" bIns="0" rtlCol="0">
            <a:spAutoFit/>
          </a:bodyPr>
          <a:lstStyle/>
          <a:p>
            <a:pPr marL="12700" marR="5080">
              <a:lnSpc>
                <a:spcPct val="90000"/>
              </a:lnSpc>
              <a:spcBef>
                <a:spcPts val="595"/>
              </a:spcBef>
            </a:pPr>
            <a:r>
              <a:rPr sz="4100" dirty="0">
                <a:latin typeface="Calibri"/>
                <a:cs typeface="Calibri"/>
              </a:rPr>
              <a:t>I gruppi </a:t>
            </a:r>
            <a:r>
              <a:rPr sz="4100" spc="-15" dirty="0">
                <a:latin typeface="Calibri"/>
                <a:cs typeface="Calibri"/>
              </a:rPr>
              <a:t>devono </a:t>
            </a:r>
            <a:r>
              <a:rPr sz="4100" spc="-10" dirty="0">
                <a:latin typeface="Calibri"/>
                <a:cs typeface="Calibri"/>
              </a:rPr>
              <a:t>essere </a:t>
            </a:r>
            <a:r>
              <a:rPr sz="4100" b="1" u="heavy" spc="-10" dirty="0">
                <a:uFill>
                  <a:solidFill>
                    <a:srgbClr val="000000"/>
                  </a:solidFill>
                </a:uFill>
                <a:latin typeface="Calibri"/>
                <a:cs typeface="Calibri"/>
              </a:rPr>
              <a:t>stabili</a:t>
            </a:r>
            <a:r>
              <a:rPr sz="4100" spc="-10" dirty="0">
                <a:latin typeface="Calibri"/>
                <a:cs typeface="Calibri"/>
              </a:rPr>
              <a:t>: </a:t>
            </a:r>
            <a:r>
              <a:rPr sz="4100" dirty="0">
                <a:latin typeface="Calibri"/>
                <a:cs typeface="Calibri"/>
              </a:rPr>
              <a:t>le </a:t>
            </a:r>
            <a:r>
              <a:rPr sz="4100" spc="-10" dirty="0">
                <a:latin typeface="Calibri"/>
                <a:cs typeface="Calibri"/>
              </a:rPr>
              <a:t>figure </a:t>
            </a:r>
            <a:r>
              <a:rPr sz="4100" spc="-5" dirty="0">
                <a:latin typeface="Calibri"/>
                <a:cs typeface="Calibri"/>
              </a:rPr>
              <a:t>di </a:t>
            </a:r>
            <a:r>
              <a:rPr sz="4100" spc="-20" dirty="0">
                <a:latin typeface="Calibri"/>
                <a:cs typeface="Calibri"/>
              </a:rPr>
              <a:t>riferimento </a:t>
            </a:r>
            <a:r>
              <a:rPr sz="4100" spc="-15" dirty="0">
                <a:latin typeface="Calibri"/>
                <a:cs typeface="Calibri"/>
              </a:rPr>
              <a:t>devono </a:t>
            </a:r>
            <a:r>
              <a:rPr sz="4100" spc="-919" dirty="0">
                <a:latin typeface="Calibri"/>
                <a:cs typeface="Calibri"/>
              </a:rPr>
              <a:t> </a:t>
            </a:r>
            <a:r>
              <a:rPr sz="4100" spc="-10" dirty="0">
                <a:latin typeface="Calibri"/>
                <a:cs typeface="Calibri"/>
              </a:rPr>
              <a:t>essere </a:t>
            </a:r>
            <a:r>
              <a:rPr sz="4100" spc="-15" dirty="0">
                <a:latin typeface="Calibri"/>
                <a:cs typeface="Calibri"/>
              </a:rPr>
              <a:t>identificate </a:t>
            </a:r>
            <a:r>
              <a:rPr sz="4100" spc="-20" dirty="0">
                <a:latin typeface="Calibri"/>
                <a:cs typeface="Calibri"/>
              </a:rPr>
              <a:t>stabilmente, </a:t>
            </a:r>
            <a:r>
              <a:rPr sz="4100" spc="-10" dirty="0">
                <a:latin typeface="Calibri"/>
                <a:cs typeface="Calibri"/>
              </a:rPr>
              <a:t>adottando </a:t>
            </a:r>
            <a:r>
              <a:rPr sz="4100" spc="-5" dirty="0">
                <a:latin typeface="Calibri"/>
                <a:cs typeface="Calibri"/>
              </a:rPr>
              <a:t>una </a:t>
            </a:r>
            <a:r>
              <a:rPr sz="4100" dirty="0">
                <a:latin typeface="Calibri"/>
                <a:cs typeface="Calibri"/>
              </a:rPr>
              <a:t> </a:t>
            </a:r>
            <a:r>
              <a:rPr sz="4100" spc="-15" dirty="0">
                <a:latin typeface="Calibri"/>
                <a:cs typeface="Calibri"/>
              </a:rPr>
              <a:t>organizzazione </a:t>
            </a:r>
            <a:r>
              <a:rPr sz="4100" dirty="0">
                <a:latin typeface="Calibri"/>
                <a:cs typeface="Calibri"/>
              </a:rPr>
              <a:t>che </a:t>
            </a:r>
            <a:r>
              <a:rPr sz="4100" spc="-30" dirty="0">
                <a:latin typeface="Calibri"/>
                <a:cs typeface="Calibri"/>
              </a:rPr>
              <a:t>favorisca </a:t>
            </a:r>
            <a:r>
              <a:rPr sz="4100" dirty="0">
                <a:latin typeface="Calibri"/>
                <a:cs typeface="Calibri"/>
              </a:rPr>
              <a:t>l’individuazione </a:t>
            </a:r>
            <a:r>
              <a:rPr sz="4100" spc="-5" dirty="0">
                <a:latin typeface="Calibri"/>
                <a:cs typeface="Calibri"/>
              </a:rPr>
              <a:t>per </a:t>
            </a:r>
            <a:r>
              <a:rPr sz="4100" dirty="0">
                <a:latin typeface="Calibri"/>
                <a:cs typeface="Calibri"/>
              </a:rPr>
              <a:t>ciascun </a:t>
            </a:r>
            <a:r>
              <a:rPr sz="4100" spc="5" dirty="0">
                <a:latin typeface="Calibri"/>
                <a:cs typeface="Calibri"/>
              </a:rPr>
              <a:t> </a:t>
            </a:r>
            <a:r>
              <a:rPr sz="4100" dirty="0">
                <a:latin typeface="Calibri"/>
                <a:cs typeface="Calibri"/>
              </a:rPr>
              <a:t>gruppi </a:t>
            </a:r>
            <a:r>
              <a:rPr sz="4100" spc="-5" dirty="0">
                <a:latin typeface="Calibri"/>
                <a:cs typeface="Calibri"/>
              </a:rPr>
              <a:t>di </a:t>
            </a:r>
            <a:r>
              <a:rPr sz="4100" spc="-10" dirty="0">
                <a:latin typeface="Calibri"/>
                <a:cs typeface="Calibri"/>
              </a:rPr>
              <a:t>personale </a:t>
            </a:r>
            <a:r>
              <a:rPr sz="4100" spc="-20" dirty="0">
                <a:latin typeface="Calibri"/>
                <a:cs typeface="Calibri"/>
              </a:rPr>
              <a:t>educatore </a:t>
            </a:r>
            <a:r>
              <a:rPr sz="4100" spc="-15" dirty="0">
                <a:latin typeface="Calibri"/>
                <a:cs typeface="Calibri"/>
              </a:rPr>
              <a:t>docente </a:t>
            </a:r>
            <a:r>
              <a:rPr sz="4100" dirty="0">
                <a:latin typeface="Calibri"/>
                <a:cs typeface="Calibri"/>
              </a:rPr>
              <a:t>e </a:t>
            </a:r>
            <a:r>
              <a:rPr sz="4100" spc="-20" dirty="0">
                <a:latin typeface="Calibri"/>
                <a:cs typeface="Calibri"/>
              </a:rPr>
              <a:t>collaboratore, </a:t>
            </a:r>
            <a:r>
              <a:rPr sz="4100" spc="-15" dirty="0">
                <a:latin typeface="Calibri"/>
                <a:cs typeface="Calibri"/>
              </a:rPr>
              <a:t> </a:t>
            </a:r>
            <a:r>
              <a:rPr sz="4100" spc="-20" dirty="0">
                <a:latin typeface="Calibri"/>
                <a:cs typeface="Calibri"/>
              </a:rPr>
              <a:t>evitando, </a:t>
            </a:r>
            <a:r>
              <a:rPr sz="4100" spc="-5" dirty="0">
                <a:latin typeface="Calibri"/>
                <a:cs typeface="Calibri"/>
              </a:rPr>
              <a:t>nei limiti della miglior </a:t>
            </a:r>
            <a:r>
              <a:rPr sz="4100" spc="-15" dirty="0">
                <a:latin typeface="Calibri"/>
                <a:cs typeface="Calibri"/>
              </a:rPr>
              <a:t>organizzazione attuabile </a:t>
            </a:r>
            <a:r>
              <a:rPr sz="4100" dirty="0">
                <a:latin typeface="Calibri"/>
                <a:cs typeface="Calibri"/>
              </a:rPr>
              <a:t>e </a:t>
            </a:r>
            <a:r>
              <a:rPr sz="4100" spc="5" dirty="0">
                <a:latin typeface="Calibri"/>
                <a:cs typeface="Calibri"/>
              </a:rPr>
              <a:t> </a:t>
            </a:r>
            <a:r>
              <a:rPr sz="4100" spc="-5" dirty="0">
                <a:latin typeface="Calibri"/>
                <a:cs typeface="Calibri"/>
              </a:rPr>
              <a:t>delle </a:t>
            </a:r>
            <a:r>
              <a:rPr sz="4100" spc="-20" dirty="0">
                <a:latin typeface="Calibri"/>
                <a:cs typeface="Calibri"/>
              </a:rPr>
              <a:t>sopravvenute </a:t>
            </a:r>
            <a:r>
              <a:rPr sz="4100" spc="-15" dirty="0">
                <a:latin typeface="Calibri"/>
                <a:cs typeface="Calibri"/>
              </a:rPr>
              <a:t>esigenze, </a:t>
            </a:r>
            <a:r>
              <a:rPr sz="4100" dirty="0">
                <a:latin typeface="Calibri"/>
                <a:cs typeface="Calibri"/>
              </a:rPr>
              <a:t>che </a:t>
            </a:r>
            <a:r>
              <a:rPr sz="4100" spc="-15" dirty="0">
                <a:latin typeface="Calibri"/>
                <a:cs typeface="Calibri"/>
              </a:rPr>
              <a:t>tali figure interagiscano con </a:t>
            </a:r>
            <a:r>
              <a:rPr sz="4100" spc="-915" dirty="0">
                <a:latin typeface="Calibri"/>
                <a:cs typeface="Calibri"/>
              </a:rPr>
              <a:t> </a:t>
            </a:r>
            <a:r>
              <a:rPr sz="4100" dirty="0">
                <a:latin typeface="Calibri"/>
                <a:cs typeface="Calibri"/>
              </a:rPr>
              <a:t>gruppi</a:t>
            </a:r>
            <a:r>
              <a:rPr sz="4100" spc="-40" dirty="0">
                <a:latin typeface="Calibri"/>
                <a:cs typeface="Calibri"/>
              </a:rPr>
              <a:t> </a:t>
            </a:r>
            <a:r>
              <a:rPr sz="4100" spc="-20" dirty="0">
                <a:latin typeface="Calibri"/>
                <a:cs typeface="Calibri"/>
              </a:rPr>
              <a:t>diversi</a:t>
            </a:r>
            <a:r>
              <a:rPr sz="4100" spc="-35" dirty="0">
                <a:latin typeface="Calibri"/>
                <a:cs typeface="Calibri"/>
              </a:rPr>
              <a:t> </a:t>
            </a:r>
            <a:r>
              <a:rPr sz="4100" spc="-5" dirty="0">
                <a:latin typeface="Calibri"/>
                <a:cs typeface="Calibri"/>
              </a:rPr>
              <a:t>di bambini.</a:t>
            </a:r>
            <a:endParaRPr sz="4100">
              <a:latin typeface="Calibri"/>
              <a:cs typeface="Calibri"/>
            </a:endParaRPr>
          </a:p>
          <a:p>
            <a:pPr>
              <a:lnSpc>
                <a:spcPct val="100000"/>
              </a:lnSpc>
              <a:spcBef>
                <a:spcPts val="45"/>
              </a:spcBef>
            </a:pPr>
            <a:endParaRPr sz="5650">
              <a:latin typeface="Calibri"/>
              <a:cs typeface="Calibri"/>
            </a:endParaRPr>
          </a:p>
          <a:p>
            <a:pPr marL="12700">
              <a:lnSpc>
                <a:spcPct val="100000"/>
              </a:lnSpc>
            </a:pPr>
            <a:r>
              <a:rPr sz="4100" spc="-5" dirty="0">
                <a:latin typeface="Calibri"/>
                <a:cs typeface="Calibri"/>
              </a:rPr>
              <a:t>Rapporto</a:t>
            </a:r>
            <a:r>
              <a:rPr sz="4100" spc="-50" dirty="0">
                <a:latin typeface="Calibri"/>
                <a:cs typeface="Calibri"/>
              </a:rPr>
              <a:t> </a:t>
            </a:r>
            <a:r>
              <a:rPr sz="4100" spc="-10" dirty="0">
                <a:latin typeface="Calibri"/>
                <a:cs typeface="Calibri"/>
              </a:rPr>
              <a:t>numerico:</a:t>
            </a:r>
            <a:r>
              <a:rPr sz="4100" spc="-30" dirty="0">
                <a:latin typeface="Calibri"/>
                <a:cs typeface="Calibri"/>
              </a:rPr>
              <a:t> </a:t>
            </a:r>
            <a:r>
              <a:rPr sz="4100" spc="-20" dirty="0">
                <a:latin typeface="Calibri"/>
                <a:cs typeface="Calibri"/>
              </a:rPr>
              <a:t>stabilito</a:t>
            </a:r>
            <a:r>
              <a:rPr sz="4100" spc="-45" dirty="0">
                <a:latin typeface="Calibri"/>
                <a:cs typeface="Calibri"/>
              </a:rPr>
              <a:t> </a:t>
            </a:r>
            <a:r>
              <a:rPr sz="4100" dirty="0">
                <a:latin typeface="Calibri"/>
                <a:cs typeface="Calibri"/>
              </a:rPr>
              <a:t>a </a:t>
            </a:r>
            <a:r>
              <a:rPr sz="4100" spc="-10" dirty="0">
                <a:latin typeface="Calibri"/>
                <a:cs typeface="Calibri"/>
              </a:rPr>
              <a:t>livello</a:t>
            </a:r>
            <a:r>
              <a:rPr sz="4100" spc="-5" dirty="0">
                <a:latin typeface="Calibri"/>
                <a:cs typeface="Calibri"/>
              </a:rPr>
              <a:t> </a:t>
            </a:r>
            <a:r>
              <a:rPr sz="4100" spc="-10" dirty="0">
                <a:latin typeface="Calibri"/>
                <a:cs typeface="Calibri"/>
              </a:rPr>
              <a:t>regionale</a:t>
            </a:r>
            <a:endParaRPr sz="4100">
              <a:latin typeface="Calibri"/>
              <a:cs typeface="Calibri"/>
            </a:endParaRPr>
          </a:p>
        </p:txBody>
      </p:sp>
      <p:sp>
        <p:nvSpPr>
          <p:cNvPr id="3" name="object 3"/>
          <p:cNvSpPr txBox="1">
            <a:spLocks noGrp="1"/>
          </p:cNvSpPr>
          <p:nvPr>
            <p:ph type="title"/>
          </p:nvPr>
        </p:nvSpPr>
        <p:spPr>
          <a:xfrm>
            <a:off x="4419346" y="912621"/>
            <a:ext cx="6402070" cy="1016635"/>
          </a:xfrm>
          <a:prstGeom prst="rect">
            <a:avLst/>
          </a:prstGeom>
        </p:spPr>
        <p:txBody>
          <a:bodyPr vert="horz" wrap="square" lIns="0" tIns="12700" rIns="0" bIns="0" rtlCol="0">
            <a:spAutoFit/>
          </a:bodyPr>
          <a:lstStyle/>
          <a:p>
            <a:pPr marL="12700">
              <a:lnSpc>
                <a:spcPct val="100000"/>
              </a:lnSpc>
              <a:spcBef>
                <a:spcPts val="100"/>
              </a:spcBef>
            </a:pPr>
            <a:r>
              <a:rPr spc="-55" dirty="0"/>
              <a:t>Gestione</a:t>
            </a:r>
            <a:r>
              <a:rPr spc="-155" dirty="0"/>
              <a:t> </a:t>
            </a:r>
            <a:r>
              <a:rPr spc="-35" dirty="0"/>
              <a:t>dei</a:t>
            </a:r>
            <a:r>
              <a:rPr spc="-105" dirty="0"/>
              <a:t> </a:t>
            </a:r>
            <a:r>
              <a:rPr spc="-50" dirty="0"/>
              <a:t>gruppi</a:t>
            </a:r>
          </a:p>
        </p:txBody>
      </p:sp>
      <p:grpSp>
        <p:nvGrpSpPr>
          <p:cNvPr id="4" name="object 4"/>
          <p:cNvGrpSpPr/>
          <p:nvPr/>
        </p:nvGrpSpPr>
        <p:grpSpPr>
          <a:xfrm>
            <a:off x="2196083" y="941831"/>
            <a:ext cx="1324610" cy="1163320"/>
            <a:chOff x="2196083" y="941831"/>
            <a:chExt cx="1324610" cy="1163320"/>
          </a:xfrm>
        </p:grpSpPr>
        <p:sp>
          <p:nvSpPr>
            <p:cNvPr id="5" name="object 5"/>
            <p:cNvSpPr/>
            <p:nvPr/>
          </p:nvSpPr>
          <p:spPr>
            <a:xfrm>
              <a:off x="2202179" y="947927"/>
              <a:ext cx="1312545" cy="1150620"/>
            </a:xfrm>
            <a:custGeom>
              <a:avLst/>
              <a:gdLst/>
              <a:ahLst/>
              <a:cxnLst/>
              <a:rect l="l" t="t" r="r" b="b"/>
              <a:pathLst>
                <a:path w="1312545" h="1150620">
                  <a:moveTo>
                    <a:pt x="736853" y="0"/>
                  </a:moveTo>
                  <a:lnTo>
                    <a:pt x="736853" y="287654"/>
                  </a:lnTo>
                  <a:lnTo>
                    <a:pt x="0" y="287654"/>
                  </a:lnTo>
                  <a:lnTo>
                    <a:pt x="0" y="862964"/>
                  </a:lnTo>
                  <a:lnTo>
                    <a:pt x="736853" y="862964"/>
                  </a:lnTo>
                  <a:lnTo>
                    <a:pt x="736853" y="1150620"/>
                  </a:lnTo>
                  <a:lnTo>
                    <a:pt x="1312164" y="575309"/>
                  </a:lnTo>
                  <a:lnTo>
                    <a:pt x="736853" y="0"/>
                  </a:lnTo>
                  <a:close/>
                </a:path>
              </a:pathLst>
            </a:custGeom>
            <a:solidFill>
              <a:srgbClr val="FFC000"/>
            </a:solidFill>
          </p:spPr>
          <p:txBody>
            <a:bodyPr wrap="square" lIns="0" tIns="0" rIns="0" bIns="0" rtlCol="0"/>
            <a:lstStyle/>
            <a:p>
              <a:endParaRPr/>
            </a:p>
          </p:txBody>
        </p:sp>
        <p:sp>
          <p:nvSpPr>
            <p:cNvPr id="6" name="object 6"/>
            <p:cNvSpPr/>
            <p:nvPr/>
          </p:nvSpPr>
          <p:spPr>
            <a:xfrm>
              <a:off x="2202179" y="947927"/>
              <a:ext cx="1312545" cy="1150620"/>
            </a:xfrm>
            <a:custGeom>
              <a:avLst/>
              <a:gdLst/>
              <a:ahLst/>
              <a:cxnLst/>
              <a:rect l="l" t="t" r="r" b="b"/>
              <a:pathLst>
                <a:path w="1312545" h="1150620">
                  <a:moveTo>
                    <a:pt x="0" y="287654"/>
                  </a:moveTo>
                  <a:lnTo>
                    <a:pt x="736853" y="287654"/>
                  </a:lnTo>
                  <a:lnTo>
                    <a:pt x="736853" y="0"/>
                  </a:lnTo>
                  <a:lnTo>
                    <a:pt x="1312164" y="575309"/>
                  </a:lnTo>
                  <a:lnTo>
                    <a:pt x="736853" y="1150620"/>
                  </a:lnTo>
                  <a:lnTo>
                    <a:pt x="736853" y="862964"/>
                  </a:lnTo>
                  <a:lnTo>
                    <a:pt x="0" y="862964"/>
                  </a:lnTo>
                  <a:lnTo>
                    <a:pt x="0" y="287654"/>
                  </a:lnTo>
                  <a:close/>
                </a:path>
              </a:pathLst>
            </a:custGeom>
            <a:ln w="12192">
              <a:solidFill>
                <a:srgbClr val="BB8B00"/>
              </a:solidFill>
            </a:ln>
          </p:spPr>
          <p:txBody>
            <a:bodyPr wrap="square" lIns="0" tIns="0" rIns="0" bIns="0" rtlCol="0"/>
            <a:lstStyle/>
            <a:p>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26642" y="2442159"/>
            <a:ext cx="6498590" cy="4588510"/>
          </a:xfrm>
          <a:prstGeom prst="rect">
            <a:avLst/>
          </a:prstGeom>
        </p:spPr>
        <p:txBody>
          <a:bodyPr vert="horz" wrap="square" lIns="0" tIns="75565" rIns="0" bIns="0" rtlCol="0">
            <a:spAutoFit/>
          </a:bodyPr>
          <a:lstStyle/>
          <a:p>
            <a:pPr marL="12700" marR="5080">
              <a:lnSpc>
                <a:spcPct val="90000"/>
              </a:lnSpc>
              <a:spcBef>
                <a:spcPts val="595"/>
              </a:spcBef>
            </a:pPr>
            <a:r>
              <a:rPr sz="4100" spc="-20" dirty="0">
                <a:latin typeface="Calibri"/>
                <a:cs typeface="Calibri"/>
              </a:rPr>
              <a:t>Pre </a:t>
            </a:r>
            <a:r>
              <a:rPr sz="4100" dirty="0">
                <a:latin typeface="Calibri"/>
                <a:cs typeface="Calibri"/>
              </a:rPr>
              <a:t>e </a:t>
            </a:r>
            <a:r>
              <a:rPr sz="4100" spc="-15" dirty="0">
                <a:latin typeface="Calibri"/>
                <a:cs typeface="Calibri"/>
              </a:rPr>
              <a:t>post </a:t>
            </a:r>
            <a:r>
              <a:rPr sz="4100" spc="-5" dirty="0">
                <a:latin typeface="Calibri"/>
                <a:cs typeface="Calibri"/>
              </a:rPr>
              <a:t>scuola: </a:t>
            </a:r>
            <a:r>
              <a:rPr sz="4100" spc="-15" dirty="0">
                <a:latin typeface="Calibri"/>
                <a:cs typeface="Calibri"/>
              </a:rPr>
              <a:t>occorre </a:t>
            </a:r>
            <a:r>
              <a:rPr sz="4100" spc="-10" dirty="0">
                <a:latin typeface="Calibri"/>
                <a:cs typeface="Calibri"/>
              </a:rPr>
              <a:t> privilegiare </a:t>
            </a:r>
            <a:r>
              <a:rPr sz="4100" dirty="0">
                <a:latin typeface="Calibri"/>
                <a:cs typeface="Calibri"/>
              </a:rPr>
              <a:t>la </a:t>
            </a:r>
            <a:r>
              <a:rPr sz="4100" spc="-5" dirty="0">
                <a:latin typeface="Calibri"/>
                <a:cs typeface="Calibri"/>
              </a:rPr>
              <a:t>non </a:t>
            </a:r>
            <a:r>
              <a:rPr sz="4100" spc="-20" dirty="0">
                <a:latin typeface="Calibri"/>
                <a:cs typeface="Calibri"/>
              </a:rPr>
              <a:t>intersezione </a:t>
            </a:r>
            <a:r>
              <a:rPr sz="4100" spc="-919" dirty="0">
                <a:latin typeface="Calibri"/>
                <a:cs typeface="Calibri"/>
              </a:rPr>
              <a:t> </a:t>
            </a:r>
            <a:r>
              <a:rPr sz="4100" spc="-5" dirty="0">
                <a:latin typeface="Calibri"/>
                <a:cs typeface="Calibri"/>
              </a:rPr>
              <a:t>di </a:t>
            </a:r>
            <a:r>
              <a:rPr sz="4100" spc="-20" dirty="0">
                <a:latin typeface="Calibri"/>
                <a:cs typeface="Calibri"/>
              </a:rPr>
              <a:t>attività </a:t>
            </a:r>
            <a:r>
              <a:rPr sz="4100" spc="-30" dirty="0">
                <a:latin typeface="Calibri"/>
                <a:cs typeface="Calibri"/>
              </a:rPr>
              <a:t>tra </a:t>
            </a:r>
            <a:r>
              <a:rPr sz="4100" spc="-5" dirty="0">
                <a:latin typeface="Calibri"/>
                <a:cs typeface="Calibri"/>
              </a:rPr>
              <a:t>bambini </a:t>
            </a:r>
            <a:r>
              <a:rPr sz="4100" dirty="0">
                <a:latin typeface="Calibri"/>
                <a:cs typeface="Calibri"/>
              </a:rPr>
              <a:t> </a:t>
            </a:r>
            <a:r>
              <a:rPr sz="4100" spc="-10" dirty="0">
                <a:latin typeface="Calibri"/>
                <a:cs typeface="Calibri"/>
              </a:rPr>
              <a:t>appartenenti </a:t>
            </a:r>
            <a:r>
              <a:rPr sz="4100" dirty="0">
                <a:latin typeface="Calibri"/>
                <a:cs typeface="Calibri"/>
              </a:rPr>
              <a:t>a </a:t>
            </a:r>
            <a:r>
              <a:rPr sz="4100" spc="-10" dirty="0">
                <a:latin typeface="Calibri"/>
                <a:cs typeface="Calibri"/>
              </a:rPr>
              <a:t>gruppi/sezioni </a:t>
            </a:r>
            <a:r>
              <a:rPr sz="4100" spc="-5" dirty="0">
                <a:latin typeface="Calibri"/>
                <a:cs typeface="Calibri"/>
              </a:rPr>
              <a:t> </a:t>
            </a:r>
            <a:r>
              <a:rPr sz="4100" spc="-20" dirty="0">
                <a:latin typeface="Calibri"/>
                <a:cs typeface="Calibri"/>
              </a:rPr>
              <a:t>diverse, </a:t>
            </a:r>
            <a:r>
              <a:rPr sz="4100" dirty="0">
                <a:latin typeface="Calibri"/>
                <a:cs typeface="Calibri"/>
              </a:rPr>
              <a:t>la </a:t>
            </a:r>
            <a:r>
              <a:rPr sz="4100" spc="-20" dirty="0">
                <a:latin typeface="Calibri"/>
                <a:cs typeface="Calibri"/>
              </a:rPr>
              <a:t>stabilità </a:t>
            </a:r>
            <a:r>
              <a:rPr sz="4100" spc="-5" dirty="0">
                <a:latin typeface="Calibri"/>
                <a:cs typeface="Calibri"/>
              </a:rPr>
              <a:t>dei </a:t>
            </a:r>
            <a:r>
              <a:rPr sz="4100" dirty="0">
                <a:latin typeface="Calibri"/>
                <a:cs typeface="Calibri"/>
              </a:rPr>
              <a:t> </a:t>
            </a:r>
            <a:r>
              <a:rPr sz="4100" spc="-10" dirty="0">
                <a:latin typeface="Calibri"/>
                <a:cs typeface="Calibri"/>
              </a:rPr>
              <a:t>gruppi/sezioni, unicità </a:t>
            </a:r>
            <a:r>
              <a:rPr sz="4100" spc="-5" dirty="0">
                <a:latin typeface="Calibri"/>
                <a:cs typeface="Calibri"/>
              </a:rPr>
              <a:t>di </a:t>
            </a:r>
            <a:r>
              <a:rPr sz="4100" dirty="0">
                <a:latin typeface="Calibri"/>
                <a:cs typeface="Calibri"/>
              </a:rPr>
              <a:t> </a:t>
            </a:r>
            <a:r>
              <a:rPr sz="4100" spc="-20" dirty="0">
                <a:latin typeface="Calibri"/>
                <a:cs typeface="Calibri"/>
              </a:rPr>
              <a:t>rapporto </a:t>
            </a:r>
            <a:r>
              <a:rPr sz="4100" spc="-30" dirty="0">
                <a:latin typeface="Calibri"/>
                <a:cs typeface="Calibri"/>
              </a:rPr>
              <a:t>tra </a:t>
            </a:r>
            <a:r>
              <a:rPr sz="4100" spc="-15" dirty="0">
                <a:latin typeface="Calibri"/>
                <a:cs typeface="Calibri"/>
              </a:rPr>
              <a:t>utenti </a:t>
            </a:r>
            <a:r>
              <a:rPr sz="4100" dirty="0">
                <a:latin typeface="Calibri"/>
                <a:cs typeface="Calibri"/>
              </a:rPr>
              <a:t>e adulti </a:t>
            </a:r>
            <a:r>
              <a:rPr sz="4100" spc="-5" dirty="0">
                <a:latin typeface="Calibri"/>
                <a:cs typeface="Calibri"/>
              </a:rPr>
              <a:t>di </a:t>
            </a:r>
            <a:r>
              <a:rPr sz="4100" dirty="0">
                <a:latin typeface="Calibri"/>
                <a:cs typeface="Calibri"/>
              </a:rPr>
              <a:t> </a:t>
            </a:r>
            <a:r>
              <a:rPr sz="4100" spc="-20" dirty="0">
                <a:latin typeface="Calibri"/>
                <a:cs typeface="Calibri"/>
              </a:rPr>
              <a:t>riferimento</a:t>
            </a:r>
            <a:r>
              <a:rPr sz="4100" spc="-55" dirty="0">
                <a:latin typeface="Calibri"/>
                <a:cs typeface="Calibri"/>
              </a:rPr>
              <a:t> </a:t>
            </a:r>
            <a:r>
              <a:rPr sz="4100" dirty="0">
                <a:latin typeface="Calibri"/>
                <a:cs typeface="Calibri"/>
              </a:rPr>
              <a:t>a cui</a:t>
            </a:r>
            <a:r>
              <a:rPr sz="4100" spc="-25" dirty="0">
                <a:latin typeface="Calibri"/>
                <a:cs typeface="Calibri"/>
              </a:rPr>
              <a:t> </a:t>
            </a:r>
            <a:r>
              <a:rPr sz="4100" spc="-5" dirty="0">
                <a:latin typeface="Calibri"/>
                <a:cs typeface="Calibri"/>
              </a:rPr>
              <a:t>sono</a:t>
            </a:r>
            <a:r>
              <a:rPr sz="4100" spc="-20" dirty="0">
                <a:latin typeface="Calibri"/>
                <a:cs typeface="Calibri"/>
              </a:rPr>
              <a:t> </a:t>
            </a:r>
            <a:r>
              <a:rPr sz="4100" spc="-15" dirty="0">
                <a:latin typeface="Calibri"/>
                <a:cs typeface="Calibri"/>
              </a:rPr>
              <a:t>affidati.</a:t>
            </a:r>
            <a:endParaRPr sz="4100">
              <a:latin typeface="Calibri"/>
              <a:cs typeface="Calibri"/>
            </a:endParaRPr>
          </a:p>
        </p:txBody>
      </p:sp>
      <p:sp>
        <p:nvSpPr>
          <p:cNvPr id="3" name="object 3"/>
          <p:cNvSpPr txBox="1">
            <a:spLocks noGrp="1"/>
          </p:cNvSpPr>
          <p:nvPr>
            <p:ph type="title"/>
          </p:nvPr>
        </p:nvSpPr>
        <p:spPr>
          <a:xfrm>
            <a:off x="4419346" y="912621"/>
            <a:ext cx="6402070" cy="1016635"/>
          </a:xfrm>
          <a:prstGeom prst="rect">
            <a:avLst/>
          </a:prstGeom>
        </p:spPr>
        <p:txBody>
          <a:bodyPr vert="horz" wrap="square" lIns="0" tIns="12700" rIns="0" bIns="0" rtlCol="0">
            <a:spAutoFit/>
          </a:bodyPr>
          <a:lstStyle/>
          <a:p>
            <a:pPr marL="12700">
              <a:lnSpc>
                <a:spcPct val="100000"/>
              </a:lnSpc>
              <a:spcBef>
                <a:spcPts val="100"/>
              </a:spcBef>
            </a:pPr>
            <a:r>
              <a:rPr spc="-55" dirty="0"/>
              <a:t>Gestione</a:t>
            </a:r>
            <a:r>
              <a:rPr spc="-155" dirty="0"/>
              <a:t> </a:t>
            </a:r>
            <a:r>
              <a:rPr spc="-35" dirty="0"/>
              <a:t>dei</a:t>
            </a:r>
            <a:r>
              <a:rPr spc="-105" dirty="0"/>
              <a:t> </a:t>
            </a:r>
            <a:r>
              <a:rPr spc="-50" dirty="0"/>
              <a:t>gruppi</a:t>
            </a:r>
          </a:p>
        </p:txBody>
      </p:sp>
      <p:grpSp>
        <p:nvGrpSpPr>
          <p:cNvPr id="4" name="object 4"/>
          <p:cNvGrpSpPr/>
          <p:nvPr/>
        </p:nvGrpSpPr>
        <p:grpSpPr>
          <a:xfrm>
            <a:off x="2196083" y="941831"/>
            <a:ext cx="1324610" cy="1163320"/>
            <a:chOff x="2196083" y="941831"/>
            <a:chExt cx="1324610" cy="1163320"/>
          </a:xfrm>
        </p:grpSpPr>
        <p:sp>
          <p:nvSpPr>
            <p:cNvPr id="5" name="object 5"/>
            <p:cNvSpPr/>
            <p:nvPr/>
          </p:nvSpPr>
          <p:spPr>
            <a:xfrm>
              <a:off x="2202179" y="947927"/>
              <a:ext cx="1312545" cy="1150620"/>
            </a:xfrm>
            <a:custGeom>
              <a:avLst/>
              <a:gdLst/>
              <a:ahLst/>
              <a:cxnLst/>
              <a:rect l="l" t="t" r="r" b="b"/>
              <a:pathLst>
                <a:path w="1312545" h="1150620">
                  <a:moveTo>
                    <a:pt x="736853" y="0"/>
                  </a:moveTo>
                  <a:lnTo>
                    <a:pt x="736853" y="287654"/>
                  </a:lnTo>
                  <a:lnTo>
                    <a:pt x="0" y="287654"/>
                  </a:lnTo>
                  <a:lnTo>
                    <a:pt x="0" y="862964"/>
                  </a:lnTo>
                  <a:lnTo>
                    <a:pt x="736853" y="862964"/>
                  </a:lnTo>
                  <a:lnTo>
                    <a:pt x="736853" y="1150620"/>
                  </a:lnTo>
                  <a:lnTo>
                    <a:pt x="1312164" y="575309"/>
                  </a:lnTo>
                  <a:lnTo>
                    <a:pt x="736853" y="0"/>
                  </a:lnTo>
                  <a:close/>
                </a:path>
              </a:pathLst>
            </a:custGeom>
            <a:solidFill>
              <a:srgbClr val="FFC000"/>
            </a:solidFill>
          </p:spPr>
          <p:txBody>
            <a:bodyPr wrap="square" lIns="0" tIns="0" rIns="0" bIns="0" rtlCol="0"/>
            <a:lstStyle/>
            <a:p>
              <a:endParaRPr/>
            </a:p>
          </p:txBody>
        </p:sp>
        <p:sp>
          <p:nvSpPr>
            <p:cNvPr id="6" name="object 6"/>
            <p:cNvSpPr/>
            <p:nvPr/>
          </p:nvSpPr>
          <p:spPr>
            <a:xfrm>
              <a:off x="2202179" y="947927"/>
              <a:ext cx="1312545" cy="1150620"/>
            </a:xfrm>
            <a:custGeom>
              <a:avLst/>
              <a:gdLst/>
              <a:ahLst/>
              <a:cxnLst/>
              <a:rect l="l" t="t" r="r" b="b"/>
              <a:pathLst>
                <a:path w="1312545" h="1150620">
                  <a:moveTo>
                    <a:pt x="0" y="287654"/>
                  </a:moveTo>
                  <a:lnTo>
                    <a:pt x="736853" y="287654"/>
                  </a:lnTo>
                  <a:lnTo>
                    <a:pt x="736853" y="0"/>
                  </a:lnTo>
                  <a:lnTo>
                    <a:pt x="1312164" y="575309"/>
                  </a:lnTo>
                  <a:lnTo>
                    <a:pt x="736853" y="1150620"/>
                  </a:lnTo>
                  <a:lnTo>
                    <a:pt x="736853"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7" name="object 7"/>
          <p:cNvPicPr/>
          <p:nvPr/>
        </p:nvPicPr>
        <p:blipFill>
          <a:blip r:embed="rId2" cstate="print"/>
          <a:stretch>
            <a:fillRect/>
          </a:stretch>
        </p:blipFill>
        <p:spPr>
          <a:xfrm>
            <a:off x="8410956" y="2763011"/>
            <a:ext cx="4867656" cy="5657088"/>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26642" y="2442159"/>
            <a:ext cx="12682220" cy="4407535"/>
          </a:xfrm>
          <a:prstGeom prst="rect">
            <a:avLst/>
          </a:prstGeom>
        </p:spPr>
        <p:txBody>
          <a:bodyPr vert="horz" wrap="square" lIns="0" tIns="75565" rIns="0" bIns="0" rtlCol="0">
            <a:spAutoFit/>
          </a:bodyPr>
          <a:lstStyle/>
          <a:p>
            <a:pPr marL="12700" marR="5080">
              <a:lnSpc>
                <a:spcPct val="90000"/>
              </a:lnSpc>
              <a:spcBef>
                <a:spcPts val="595"/>
              </a:spcBef>
            </a:pPr>
            <a:r>
              <a:rPr sz="4100" dirty="0">
                <a:latin typeface="Calibri"/>
                <a:cs typeface="Calibri"/>
              </a:rPr>
              <a:t>Nel</a:t>
            </a:r>
            <a:r>
              <a:rPr sz="4100" spc="-10" dirty="0">
                <a:latin typeface="Calibri"/>
                <a:cs typeface="Calibri"/>
              </a:rPr>
              <a:t> caso</a:t>
            </a:r>
            <a:r>
              <a:rPr sz="4100" spc="-15" dirty="0">
                <a:latin typeface="Calibri"/>
                <a:cs typeface="Calibri"/>
              </a:rPr>
              <a:t> </a:t>
            </a:r>
            <a:r>
              <a:rPr sz="4100" spc="-5" dirty="0">
                <a:latin typeface="Calibri"/>
                <a:cs typeface="Calibri"/>
              </a:rPr>
              <a:t>si</a:t>
            </a:r>
            <a:r>
              <a:rPr sz="4100" dirty="0">
                <a:latin typeface="Calibri"/>
                <a:cs typeface="Calibri"/>
              </a:rPr>
              <a:t> </a:t>
            </a:r>
            <a:r>
              <a:rPr sz="4100" spc="-20" dirty="0">
                <a:latin typeface="Calibri"/>
                <a:cs typeface="Calibri"/>
              </a:rPr>
              <a:t>ritenga</a:t>
            </a:r>
            <a:r>
              <a:rPr sz="4100" spc="-35" dirty="0">
                <a:latin typeface="Calibri"/>
                <a:cs typeface="Calibri"/>
              </a:rPr>
              <a:t> </a:t>
            </a:r>
            <a:r>
              <a:rPr sz="4100" spc="-5" dirty="0">
                <a:latin typeface="Calibri"/>
                <a:cs typeface="Calibri"/>
              </a:rPr>
              <a:t>opportuno</a:t>
            </a:r>
            <a:r>
              <a:rPr sz="4100" spc="-35" dirty="0">
                <a:latin typeface="Calibri"/>
                <a:cs typeface="Calibri"/>
              </a:rPr>
              <a:t> </a:t>
            </a:r>
            <a:r>
              <a:rPr sz="4100" dirty="0">
                <a:latin typeface="Calibri"/>
                <a:cs typeface="Calibri"/>
              </a:rPr>
              <a:t>un</a:t>
            </a:r>
            <a:r>
              <a:rPr sz="4100" spc="-25" dirty="0">
                <a:latin typeface="Calibri"/>
                <a:cs typeface="Calibri"/>
              </a:rPr>
              <a:t> </a:t>
            </a:r>
            <a:r>
              <a:rPr sz="4100" spc="-5" dirty="0">
                <a:latin typeface="Calibri"/>
                <a:cs typeface="Calibri"/>
              </a:rPr>
              <a:t>periodo</a:t>
            </a:r>
            <a:r>
              <a:rPr sz="4100" spc="-20" dirty="0">
                <a:latin typeface="Calibri"/>
                <a:cs typeface="Calibri"/>
              </a:rPr>
              <a:t> </a:t>
            </a:r>
            <a:r>
              <a:rPr sz="4100" spc="-5" dirty="0">
                <a:latin typeface="Calibri"/>
                <a:cs typeface="Calibri"/>
              </a:rPr>
              <a:t>di</a:t>
            </a:r>
            <a:r>
              <a:rPr sz="4100" spc="-25" dirty="0">
                <a:latin typeface="Calibri"/>
                <a:cs typeface="Calibri"/>
              </a:rPr>
              <a:t> </a:t>
            </a:r>
            <a:r>
              <a:rPr sz="4100" spc="-15" dirty="0">
                <a:latin typeface="Calibri"/>
                <a:cs typeface="Calibri"/>
              </a:rPr>
              <a:t>ambientamento </a:t>
            </a:r>
            <a:r>
              <a:rPr sz="4100" spc="-910" dirty="0">
                <a:latin typeface="Calibri"/>
                <a:cs typeface="Calibri"/>
              </a:rPr>
              <a:t> </a:t>
            </a:r>
            <a:r>
              <a:rPr sz="4100" spc="-15" dirty="0">
                <a:latin typeface="Calibri"/>
                <a:cs typeface="Calibri"/>
              </a:rPr>
              <a:t>accompagnato </a:t>
            </a:r>
            <a:r>
              <a:rPr sz="4100" spc="-5" dirty="0">
                <a:latin typeface="Calibri"/>
                <a:cs typeface="Calibri"/>
              </a:rPr>
              <a:t>da un </a:t>
            </a:r>
            <a:r>
              <a:rPr sz="4100" spc="-20" dirty="0">
                <a:latin typeface="Calibri"/>
                <a:cs typeface="Calibri"/>
              </a:rPr>
              <a:t>genitore </a:t>
            </a:r>
            <a:r>
              <a:rPr sz="4100" dirty="0">
                <a:latin typeface="Calibri"/>
                <a:cs typeface="Calibri"/>
              </a:rPr>
              <a:t>o </a:t>
            </a:r>
            <a:r>
              <a:rPr sz="4100" spc="-5" dirty="0">
                <a:latin typeface="Calibri"/>
                <a:cs typeface="Calibri"/>
              </a:rPr>
              <a:t>adulto </a:t>
            </a:r>
            <a:r>
              <a:rPr sz="4100" spc="-15" dirty="0">
                <a:latin typeface="Calibri"/>
                <a:cs typeface="Calibri"/>
              </a:rPr>
              <a:t>accompagnatore, </a:t>
            </a:r>
            <a:r>
              <a:rPr sz="4100" spc="-10" dirty="0">
                <a:latin typeface="Calibri"/>
                <a:cs typeface="Calibri"/>
              </a:rPr>
              <a:t> </a:t>
            </a:r>
            <a:r>
              <a:rPr sz="4100" spc="-30" dirty="0">
                <a:latin typeface="Calibri"/>
                <a:cs typeface="Calibri"/>
              </a:rPr>
              <a:t>preferire </a:t>
            </a:r>
            <a:r>
              <a:rPr sz="4100" spc="-5" dirty="0">
                <a:latin typeface="Calibri"/>
                <a:cs typeface="Calibri"/>
              </a:rPr>
              <a:t>spazi </a:t>
            </a:r>
            <a:r>
              <a:rPr sz="4100" dirty="0">
                <a:latin typeface="Calibri"/>
                <a:cs typeface="Calibri"/>
              </a:rPr>
              <a:t>aperti o </a:t>
            </a:r>
            <a:r>
              <a:rPr sz="4100" spc="-20" dirty="0">
                <a:latin typeface="Calibri"/>
                <a:cs typeface="Calibri"/>
              </a:rPr>
              <a:t>diversi </a:t>
            </a:r>
            <a:r>
              <a:rPr sz="4100" spc="-5" dirty="0">
                <a:latin typeface="Calibri"/>
                <a:cs typeface="Calibri"/>
              </a:rPr>
              <a:t>da </a:t>
            </a:r>
            <a:r>
              <a:rPr sz="4100" spc="-10" dirty="0">
                <a:latin typeface="Calibri"/>
                <a:cs typeface="Calibri"/>
              </a:rPr>
              <a:t>quelli </a:t>
            </a:r>
            <a:r>
              <a:rPr sz="4100" spc="-20" dirty="0">
                <a:latin typeface="Calibri"/>
                <a:cs typeface="Calibri"/>
              </a:rPr>
              <a:t>frequentati </a:t>
            </a:r>
            <a:r>
              <a:rPr sz="4100" spc="-5" dirty="0">
                <a:latin typeface="Calibri"/>
                <a:cs typeface="Calibri"/>
              </a:rPr>
              <a:t>dai </a:t>
            </a:r>
            <a:r>
              <a:rPr sz="4100" dirty="0">
                <a:latin typeface="Calibri"/>
                <a:cs typeface="Calibri"/>
              </a:rPr>
              <a:t> </a:t>
            </a:r>
            <a:r>
              <a:rPr sz="4100" spc="-5" dirty="0">
                <a:latin typeface="Calibri"/>
                <a:cs typeface="Calibri"/>
              </a:rPr>
              <a:t>bambini.</a:t>
            </a:r>
            <a:endParaRPr sz="4100">
              <a:latin typeface="Calibri"/>
              <a:cs typeface="Calibri"/>
            </a:endParaRPr>
          </a:p>
          <a:p>
            <a:pPr>
              <a:lnSpc>
                <a:spcPct val="100000"/>
              </a:lnSpc>
              <a:spcBef>
                <a:spcPts val="50"/>
              </a:spcBef>
            </a:pPr>
            <a:endParaRPr sz="6100">
              <a:latin typeface="Calibri"/>
              <a:cs typeface="Calibri"/>
            </a:endParaRPr>
          </a:p>
          <a:p>
            <a:pPr marL="12700" marR="1553845">
              <a:lnSpc>
                <a:spcPts val="4430"/>
              </a:lnSpc>
            </a:pPr>
            <a:r>
              <a:rPr sz="4100" spc="-15" dirty="0">
                <a:latin typeface="Calibri"/>
                <a:cs typeface="Calibri"/>
              </a:rPr>
              <a:t>Mantenere </a:t>
            </a:r>
            <a:r>
              <a:rPr sz="4100" spc="-5" dirty="0">
                <a:latin typeface="Calibri"/>
                <a:cs typeface="Calibri"/>
              </a:rPr>
              <a:t>un </a:t>
            </a:r>
            <a:r>
              <a:rPr sz="4100" spc="-25" dirty="0">
                <a:latin typeface="Calibri"/>
                <a:cs typeface="Calibri"/>
              </a:rPr>
              <a:t>registro </a:t>
            </a:r>
            <a:r>
              <a:rPr sz="4100" spc="-20" dirty="0">
                <a:latin typeface="Calibri"/>
                <a:cs typeface="Calibri"/>
              </a:rPr>
              <a:t>presenze </a:t>
            </a:r>
            <a:r>
              <a:rPr sz="4100" spc="-5" dirty="0">
                <a:latin typeface="Calibri"/>
                <a:cs typeface="Calibri"/>
              </a:rPr>
              <a:t>(bambini, </a:t>
            </a:r>
            <a:r>
              <a:rPr sz="4100" spc="-20" dirty="0">
                <a:latin typeface="Calibri"/>
                <a:cs typeface="Calibri"/>
              </a:rPr>
              <a:t>operatori, </a:t>
            </a:r>
            <a:r>
              <a:rPr sz="4100" spc="-915" dirty="0">
                <a:latin typeface="Calibri"/>
                <a:cs typeface="Calibri"/>
              </a:rPr>
              <a:t> </a:t>
            </a:r>
            <a:r>
              <a:rPr sz="4100" spc="-20" dirty="0">
                <a:latin typeface="Calibri"/>
                <a:cs typeface="Calibri"/>
              </a:rPr>
              <a:t>fornitori,</a:t>
            </a:r>
            <a:r>
              <a:rPr sz="4100" spc="-25" dirty="0">
                <a:latin typeface="Calibri"/>
                <a:cs typeface="Calibri"/>
              </a:rPr>
              <a:t> </a:t>
            </a:r>
            <a:r>
              <a:rPr sz="4100" spc="-10" dirty="0">
                <a:latin typeface="Calibri"/>
                <a:cs typeface="Calibri"/>
              </a:rPr>
              <a:t>genitori).</a:t>
            </a:r>
            <a:endParaRPr sz="4100">
              <a:latin typeface="Calibri"/>
              <a:cs typeface="Calibri"/>
            </a:endParaRPr>
          </a:p>
        </p:txBody>
      </p:sp>
      <p:sp>
        <p:nvSpPr>
          <p:cNvPr id="3" name="object 3"/>
          <p:cNvSpPr txBox="1">
            <a:spLocks noGrp="1"/>
          </p:cNvSpPr>
          <p:nvPr>
            <p:ph type="title"/>
          </p:nvPr>
        </p:nvSpPr>
        <p:spPr>
          <a:xfrm>
            <a:off x="4419346" y="912621"/>
            <a:ext cx="6402070" cy="1016635"/>
          </a:xfrm>
          <a:prstGeom prst="rect">
            <a:avLst/>
          </a:prstGeom>
        </p:spPr>
        <p:txBody>
          <a:bodyPr vert="horz" wrap="square" lIns="0" tIns="12700" rIns="0" bIns="0" rtlCol="0">
            <a:spAutoFit/>
          </a:bodyPr>
          <a:lstStyle/>
          <a:p>
            <a:pPr marL="12700">
              <a:lnSpc>
                <a:spcPct val="100000"/>
              </a:lnSpc>
              <a:spcBef>
                <a:spcPts val="100"/>
              </a:spcBef>
            </a:pPr>
            <a:r>
              <a:rPr spc="-55" dirty="0"/>
              <a:t>Gestione</a:t>
            </a:r>
            <a:r>
              <a:rPr spc="-155" dirty="0"/>
              <a:t> </a:t>
            </a:r>
            <a:r>
              <a:rPr spc="-35" dirty="0"/>
              <a:t>dei</a:t>
            </a:r>
            <a:r>
              <a:rPr spc="-105" dirty="0"/>
              <a:t> </a:t>
            </a:r>
            <a:r>
              <a:rPr spc="-50" dirty="0"/>
              <a:t>gruppi</a:t>
            </a:r>
          </a:p>
        </p:txBody>
      </p:sp>
      <p:grpSp>
        <p:nvGrpSpPr>
          <p:cNvPr id="4" name="object 4"/>
          <p:cNvGrpSpPr/>
          <p:nvPr/>
        </p:nvGrpSpPr>
        <p:grpSpPr>
          <a:xfrm>
            <a:off x="2196083" y="941831"/>
            <a:ext cx="1324610" cy="1163320"/>
            <a:chOff x="2196083" y="941831"/>
            <a:chExt cx="1324610" cy="1163320"/>
          </a:xfrm>
        </p:grpSpPr>
        <p:sp>
          <p:nvSpPr>
            <p:cNvPr id="5" name="object 5"/>
            <p:cNvSpPr/>
            <p:nvPr/>
          </p:nvSpPr>
          <p:spPr>
            <a:xfrm>
              <a:off x="2202179" y="947927"/>
              <a:ext cx="1312545" cy="1150620"/>
            </a:xfrm>
            <a:custGeom>
              <a:avLst/>
              <a:gdLst/>
              <a:ahLst/>
              <a:cxnLst/>
              <a:rect l="l" t="t" r="r" b="b"/>
              <a:pathLst>
                <a:path w="1312545" h="1150620">
                  <a:moveTo>
                    <a:pt x="736853" y="0"/>
                  </a:moveTo>
                  <a:lnTo>
                    <a:pt x="736853" y="287654"/>
                  </a:lnTo>
                  <a:lnTo>
                    <a:pt x="0" y="287654"/>
                  </a:lnTo>
                  <a:lnTo>
                    <a:pt x="0" y="862964"/>
                  </a:lnTo>
                  <a:lnTo>
                    <a:pt x="736853" y="862964"/>
                  </a:lnTo>
                  <a:lnTo>
                    <a:pt x="736853" y="1150620"/>
                  </a:lnTo>
                  <a:lnTo>
                    <a:pt x="1312164" y="575309"/>
                  </a:lnTo>
                  <a:lnTo>
                    <a:pt x="736853" y="0"/>
                  </a:lnTo>
                  <a:close/>
                </a:path>
              </a:pathLst>
            </a:custGeom>
            <a:solidFill>
              <a:srgbClr val="FFC000"/>
            </a:solidFill>
          </p:spPr>
          <p:txBody>
            <a:bodyPr wrap="square" lIns="0" tIns="0" rIns="0" bIns="0" rtlCol="0"/>
            <a:lstStyle/>
            <a:p>
              <a:endParaRPr/>
            </a:p>
          </p:txBody>
        </p:sp>
        <p:sp>
          <p:nvSpPr>
            <p:cNvPr id="6" name="object 6"/>
            <p:cNvSpPr/>
            <p:nvPr/>
          </p:nvSpPr>
          <p:spPr>
            <a:xfrm>
              <a:off x="2202179" y="947927"/>
              <a:ext cx="1312545" cy="1150620"/>
            </a:xfrm>
            <a:custGeom>
              <a:avLst/>
              <a:gdLst/>
              <a:ahLst/>
              <a:cxnLst/>
              <a:rect l="l" t="t" r="r" b="b"/>
              <a:pathLst>
                <a:path w="1312545" h="1150620">
                  <a:moveTo>
                    <a:pt x="0" y="287654"/>
                  </a:moveTo>
                  <a:lnTo>
                    <a:pt x="736853" y="287654"/>
                  </a:lnTo>
                  <a:lnTo>
                    <a:pt x="736853" y="0"/>
                  </a:lnTo>
                  <a:lnTo>
                    <a:pt x="1312164" y="575309"/>
                  </a:lnTo>
                  <a:lnTo>
                    <a:pt x="736853" y="1150620"/>
                  </a:lnTo>
                  <a:lnTo>
                    <a:pt x="736853" y="862964"/>
                  </a:lnTo>
                  <a:lnTo>
                    <a:pt x="0" y="862964"/>
                  </a:lnTo>
                  <a:lnTo>
                    <a:pt x="0" y="287654"/>
                  </a:lnTo>
                  <a:close/>
                </a:path>
              </a:pathLst>
            </a:custGeom>
            <a:ln w="12192">
              <a:solidFill>
                <a:srgbClr val="BB8B00"/>
              </a:solidFill>
            </a:ln>
          </p:spPr>
          <p:txBody>
            <a:bodyPr wrap="square" lIns="0" tIns="0" rIns="0" bIns="0" rtlCol="0"/>
            <a:lstStyle/>
            <a:p>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73470" y="1746713"/>
            <a:ext cx="12893060" cy="8081892"/>
          </a:xfrm>
          <a:prstGeom prst="rect">
            <a:avLst/>
          </a:prstGeom>
        </p:spPr>
        <p:txBody>
          <a:bodyPr vert="horz" wrap="square" lIns="0" tIns="83820" rIns="0" bIns="0" rtlCol="0">
            <a:spAutoFit/>
          </a:bodyPr>
          <a:lstStyle/>
          <a:p>
            <a:pPr marL="12700" marR="436880" algn="just">
              <a:lnSpc>
                <a:spcPts val="4430"/>
              </a:lnSpc>
              <a:spcBef>
                <a:spcPts val="660"/>
              </a:spcBef>
            </a:pPr>
            <a:r>
              <a:rPr lang="it-IT" sz="4400" dirty="0"/>
              <a:t>L’accesso agli spazi comuni deve essere disciplinato, con la previsione di una ventilazione adeguata dei locali, per un tempo limitato allo stretto necessario e con il mantenimento della distanza di sicurezza. L’utilizzo delle aule dedicate al personale docente (c.d. aule docenti) è consentito nel rispetto del distanziamento fisico e delle eventuali altre disposizioni dettate dall’autorità sanitaria locale.</a:t>
            </a:r>
          </a:p>
          <a:p>
            <a:pPr marL="12700" marR="436880" algn="just">
              <a:lnSpc>
                <a:spcPts val="4430"/>
              </a:lnSpc>
              <a:spcBef>
                <a:spcPts val="660"/>
              </a:spcBef>
            </a:pPr>
            <a:r>
              <a:rPr lang="it-IT" sz="4400" dirty="0"/>
              <a:t>Per quanto riguarda le aree di distribuzione di bevande e snack, il Dirigente scolastico ne indica le modalità di utilizzo, eventualmente anche nel Regolamento di Istituto, al fine di evitare il rischio di assembramento e il mancato rispetto del distanziamento fisico.</a:t>
            </a:r>
            <a:endParaRPr sz="4100" dirty="0">
              <a:latin typeface="Calibri"/>
              <a:cs typeface="Calibri"/>
            </a:endParaRPr>
          </a:p>
        </p:txBody>
      </p:sp>
      <p:sp>
        <p:nvSpPr>
          <p:cNvPr id="3" name="object 3"/>
          <p:cNvSpPr txBox="1">
            <a:spLocks noGrp="1"/>
          </p:cNvSpPr>
          <p:nvPr>
            <p:ph type="title"/>
          </p:nvPr>
        </p:nvSpPr>
        <p:spPr>
          <a:xfrm>
            <a:off x="2971800" y="812800"/>
            <a:ext cx="11392154" cy="1013098"/>
          </a:xfrm>
          <a:prstGeom prst="rect">
            <a:avLst/>
          </a:prstGeom>
        </p:spPr>
        <p:txBody>
          <a:bodyPr vert="horz" wrap="square" lIns="0" tIns="12700" rIns="0" bIns="0" rtlCol="0">
            <a:spAutoFit/>
          </a:bodyPr>
          <a:lstStyle/>
          <a:p>
            <a:pPr marL="12700">
              <a:lnSpc>
                <a:spcPct val="100000"/>
              </a:lnSpc>
              <a:spcBef>
                <a:spcPts val="100"/>
              </a:spcBef>
            </a:pPr>
            <a:r>
              <a:rPr spc="-75" dirty="0"/>
              <a:t>Organizzazione</a:t>
            </a:r>
            <a:r>
              <a:rPr spc="-150" dirty="0"/>
              <a:t> </a:t>
            </a:r>
            <a:r>
              <a:rPr spc="-40" dirty="0" err="1"/>
              <a:t>degli</a:t>
            </a:r>
            <a:r>
              <a:rPr spc="-90" dirty="0"/>
              <a:t> </a:t>
            </a:r>
            <a:r>
              <a:rPr spc="-40" dirty="0" err="1"/>
              <a:t>spazi</a:t>
            </a:r>
            <a:r>
              <a:rPr lang="it-IT" spc="-40" dirty="0"/>
              <a:t> comuni</a:t>
            </a:r>
            <a:endParaRPr spc="-40" dirty="0"/>
          </a:p>
        </p:txBody>
      </p:sp>
      <p:grpSp>
        <p:nvGrpSpPr>
          <p:cNvPr id="4" name="object 4"/>
          <p:cNvGrpSpPr/>
          <p:nvPr/>
        </p:nvGrpSpPr>
        <p:grpSpPr>
          <a:xfrm>
            <a:off x="1167374" y="759154"/>
            <a:ext cx="1324610" cy="1163320"/>
            <a:chOff x="1853183" y="941831"/>
            <a:chExt cx="1324610" cy="1163320"/>
          </a:xfrm>
        </p:grpSpPr>
        <p:sp>
          <p:nvSpPr>
            <p:cNvPr id="5" name="object 5"/>
            <p:cNvSpPr/>
            <p:nvPr/>
          </p:nvSpPr>
          <p:spPr>
            <a:xfrm>
              <a:off x="1859279" y="947927"/>
              <a:ext cx="1312545" cy="1150620"/>
            </a:xfrm>
            <a:custGeom>
              <a:avLst/>
              <a:gdLst/>
              <a:ahLst/>
              <a:cxnLst/>
              <a:rect l="l" t="t" r="r" b="b"/>
              <a:pathLst>
                <a:path w="1312545" h="1150620">
                  <a:moveTo>
                    <a:pt x="736853" y="0"/>
                  </a:moveTo>
                  <a:lnTo>
                    <a:pt x="736853" y="287654"/>
                  </a:lnTo>
                  <a:lnTo>
                    <a:pt x="0" y="287654"/>
                  </a:lnTo>
                  <a:lnTo>
                    <a:pt x="0" y="862964"/>
                  </a:lnTo>
                  <a:lnTo>
                    <a:pt x="736853" y="862964"/>
                  </a:lnTo>
                  <a:lnTo>
                    <a:pt x="736853" y="1150620"/>
                  </a:lnTo>
                  <a:lnTo>
                    <a:pt x="1312164" y="575309"/>
                  </a:lnTo>
                  <a:lnTo>
                    <a:pt x="736853" y="0"/>
                  </a:lnTo>
                  <a:close/>
                </a:path>
              </a:pathLst>
            </a:custGeom>
            <a:solidFill>
              <a:srgbClr val="FFC000"/>
            </a:solidFill>
          </p:spPr>
          <p:txBody>
            <a:bodyPr wrap="square" lIns="0" tIns="0" rIns="0" bIns="0" rtlCol="0"/>
            <a:lstStyle/>
            <a:p>
              <a:endParaRPr/>
            </a:p>
          </p:txBody>
        </p:sp>
        <p:sp>
          <p:nvSpPr>
            <p:cNvPr id="6" name="object 6"/>
            <p:cNvSpPr/>
            <p:nvPr/>
          </p:nvSpPr>
          <p:spPr>
            <a:xfrm>
              <a:off x="1859279" y="947927"/>
              <a:ext cx="1312545" cy="1150620"/>
            </a:xfrm>
            <a:custGeom>
              <a:avLst/>
              <a:gdLst/>
              <a:ahLst/>
              <a:cxnLst/>
              <a:rect l="l" t="t" r="r" b="b"/>
              <a:pathLst>
                <a:path w="1312545" h="1150620">
                  <a:moveTo>
                    <a:pt x="0" y="287654"/>
                  </a:moveTo>
                  <a:lnTo>
                    <a:pt x="736853" y="287654"/>
                  </a:lnTo>
                  <a:lnTo>
                    <a:pt x="736853" y="0"/>
                  </a:lnTo>
                  <a:lnTo>
                    <a:pt x="1312164" y="575309"/>
                  </a:lnTo>
                  <a:lnTo>
                    <a:pt x="736853" y="1150620"/>
                  </a:lnTo>
                  <a:lnTo>
                    <a:pt x="736853" y="862964"/>
                  </a:lnTo>
                  <a:lnTo>
                    <a:pt x="0" y="862964"/>
                  </a:lnTo>
                  <a:lnTo>
                    <a:pt x="0" y="287654"/>
                  </a:lnTo>
                  <a:close/>
                </a:path>
              </a:pathLst>
            </a:custGeom>
            <a:ln w="12192">
              <a:solidFill>
                <a:srgbClr val="BB8B00"/>
              </a:solidFill>
            </a:ln>
          </p:spPr>
          <p:txBody>
            <a:bodyPr wrap="square" lIns="0" tIns="0" rIns="0" bIns="0" rtlCol="0"/>
            <a:lstStyle/>
            <a:p>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540507" y="966215"/>
            <a:ext cx="10835005" cy="0"/>
          </a:xfrm>
          <a:custGeom>
            <a:avLst/>
            <a:gdLst/>
            <a:ahLst/>
            <a:cxnLst/>
            <a:rect l="l" t="t" r="r" b="b"/>
            <a:pathLst>
              <a:path w="10835005">
                <a:moveTo>
                  <a:pt x="0" y="0"/>
                </a:moveTo>
                <a:lnTo>
                  <a:pt x="10834751" y="0"/>
                </a:lnTo>
              </a:path>
            </a:pathLst>
          </a:custGeom>
          <a:ln w="12192">
            <a:solidFill>
              <a:srgbClr val="000000"/>
            </a:solidFill>
          </a:ln>
        </p:spPr>
        <p:txBody>
          <a:bodyPr wrap="square" lIns="0" tIns="0" rIns="0" bIns="0" rtlCol="0"/>
          <a:lstStyle/>
          <a:p>
            <a:endParaRPr/>
          </a:p>
        </p:txBody>
      </p:sp>
      <p:sp>
        <p:nvSpPr>
          <p:cNvPr id="3" name="object 3"/>
          <p:cNvSpPr txBox="1"/>
          <p:nvPr/>
        </p:nvSpPr>
        <p:spPr>
          <a:xfrm>
            <a:off x="2322067" y="2539745"/>
            <a:ext cx="11199495" cy="6610350"/>
          </a:xfrm>
          <a:prstGeom prst="rect">
            <a:avLst/>
          </a:prstGeom>
        </p:spPr>
        <p:txBody>
          <a:bodyPr vert="horz" wrap="square" lIns="0" tIns="12700" rIns="0" bIns="0" rtlCol="0">
            <a:spAutoFit/>
          </a:bodyPr>
          <a:lstStyle/>
          <a:p>
            <a:pPr marL="436245" marR="94615" indent="-424180">
              <a:lnSpc>
                <a:spcPct val="100000"/>
              </a:lnSpc>
              <a:spcBef>
                <a:spcPts val="100"/>
              </a:spcBef>
              <a:buChar char="-"/>
              <a:tabLst>
                <a:tab pos="436245" algn="l"/>
                <a:tab pos="436880" algn="l"/>
              </a:tabLst>
            </a:pPr>
            <a:r>
              <a:rPr sz="3600" dirty="0">
                <a:latin typeface="Calibri"/>
                <a:cs typeface="Calibri"/>
              </a:rPr>
              <a:t>virus: </a:t>
            </a:r>
            <a:r>
              <a:rPr sz="3600" spc="-5" dirty="0">
                <a:latin typeface="Calibri"/>
                <a:cs typeface="Calibri"/>
              </a:rPr>
              <a:t>sono </a:t>
            </a:r>
            <a:r>
              <a:rPr sz="3600" spc="-30" dirty="0">
                <a:latin typeface="Calibri"/>
                <a:cs typeface="Calibri"/>
              </a:rPr>
              <a:t>stati tra </a:t>
            </a:r>
            <a:r>
              <a:rPr sz="3600" dirty="0">
                <a:latin typeface="Calibri"/>
                <a:cs typeface="Calibri"/>
              </a:rPr>
              <a:t>i primi ad </a:t>
            </a:r>
            <a:r>
              <a:rPr sz="3600" spc="-10" dirty="0">
                <a:latin typeface="Calibri"/>
                <a:cs typeface="Calibri"/>
              </a:rPr>
              <a:t>apparire </a:t>
            </a:r>
            <a:r>
              <a:rPr sz="3600" spc="-5" dirty="0">
                <a:latin typeface="Calibri"/>
                <a:cs typeface="Calibri"/>
              </a:rPr>
              <a:t>sulla </a:t>
            </a:r>
            <a:r>
              <a:rPr sz="3600" spc="-70" dirty="0">
                <a:latin typeface="Calibri"/>
                <a:cs typeface="Calibri"/>
              </a:rPr>
              <a:t>Terra, </a:t>
            </a:r>
            <a:r>
              <a:rPr sz="3600" dirty="0">
                <a:latin typeface="Calibri"/>
                <a:cs typeface="Calibri"/>
              </a:rPr>
              <a:t>ma </a:t>
            </a:r>
            <a:r>
              <a:rPr sz="3600" spc="-5" dirty="0">
                <a:latin typeface="Calibri"/>
                <a:cs typeface="Calibri"/>
              </a:rPr>
              <a:t>non </a:t>
            </a:r>
            <a:r>
              <a:rPr sz="3600" spc="-800" dirty="0">
                <a:latin typeface="Calibri"/>
                <a:cs typeface="Calibri"/>
              </a:rPr>
              <a:t> </a:t>
            </a:r>
            <a:r>
              <a:rPr sz="3600" spc="-5" dirty="0">
                <a:latin typeface="Calibri"/>
                <a:cs typeface="Calibri"/>
              </a:rPr>
              <a:t>sono</a:t>
            </a:r>
            <a:r>
              <a:rPr sz="3600" spc="-10" dirty="0">
                <a:latin typeface="Calibri"/>
                <a:cs typeface="Calibri"/>
              </a:rPr>
              <a:t> </a:t>
            </a:r>
            <a:r>
              <a:rPr sz="3600" spc="-5" dirty="0">
                <a:latin typeface="Calibri"/>
                <a:cs typeface="Calibri"/>
              </a:rPr>
              <a:t>esseri</a:t>
            </a:r>
            <a:r>
              <a:rPr sz="3600" dirty="0">
                <a:latin typeface="Calibri"/>
                <a:cs typeface="Calibri"/>
              </a:rPr>
              <a:t> </a:t>
            </a:r>
            <a:r>
              <a:rPr sz="3600" spc="-10" dirty="0">
                <a:latin typeface="Calibri"/>
                <a:cs typeface="Calibri"/>
              </a:rPr>
              <a:t>viventi</a:t>
            </a:r>
            <a:endParaRPr sz="3600">
              <a:latin typeface="Calibri"/>
              <a:cs typeface="Calibri"/>
            </a:endParaRPr>
          </a:p>
          <a:p>
            <a:pPr>
              <a:lnSpc>
                <a:spcPct val="100000"/>
              </a:lnSpc>
              <a:spcBef>
                <a:spcPts val="45"/>
              </a:spcBef>
              <a:buFont typeface="Calibri"/>
              <a:buChar char="-"/>
            </a:pPr>
            <a:endParaRPr sz="3500">
              <a:latin typeface="Calibri"/>
              <a:cs typeface="Calibri"/>
            </a:endParaRPr>
          </a:p>
          <a:p>
            <a:pPr marL="436245" marR="866140" indent="-424180" algn="just">
              <a:lnSpc>
                <a:spcPct val="100000"/>
              </a:lnSpc>
              <a:spcBef>
                <a:spcPts val="5"/>
              </a:spcBef>
              <a:buChar char="-"/>
              <a:tabLst>
                <a:tab pos="436880" algn="l"/>
              </a:tabLst>
            </a:pPr>
            <a:r>
              <a:rPr sz="3600" dirty="0">
                <a:latin typeface="Calibri"/>
                <a:cs typeface="Calibri"/>
              </a:rPr>
              <a:t>I </a:t>
            </a:r>
            <a:r>
              <a:rPr sz="3600" spc="-15" dirty="0">
                <a:latin typeface="Calibri"/>
                <a:cs typeface="Calibri"/>
              </a:rPr>
              <a:t>coronavirus </a:t>
            </a:r>
            <a:r>
              <a:rPr sz="3600" spc="-5" dirty="0">
                <a:latin typeface="Calibri"/>
                <a:cs typeface="Calibri"/>
              </a:rPr>
              <a:t>sono </a:t>
            </a:r>
            <a:r>
              <a:rPr sz="3600" dirty="0">
                <a:latin typeface="Calibri"/>
                <a:cs typeface="Calibri"/>
              </a:rPr>
              <a:t>una </a:t>
            </a:r>
            <a:r>
              <a:rPr sz="3600" spc="-30" dirty="0">
                <a:latin typeface="Calibri"/>
                <a:cs typeface="Calibri"/>
              </a:rPr>
              <a:t>vasta </a:t>
            </a:r>
            <a:r>
              <a:rPr sz="3600" spc="-10" dirty="0">
                <a:latin typeface="Calibri"/>
                <a:cs typeface="Calibri"/>
              </a:rPr>
              <a:t>famiglia </a:t>
            </a:r>
            <a:r>
              <a:rPr sz="3600" spc="-5" dirty="0">
                <a:latin typeface="Calibri"/>
                <a:cs typeface="Calibri"/>
              </a:rPr>
              <a:t>di </a:t>
            </a:r>
            <a:r>
              <a:rPr sz="3600" dirty="0">
                <a:latin typeface="Calibri"/>
                <a:cs typeface="Calibri"/>
              </a:rPr>
              <a:t>virus </a:t>
            </a:r>
            <a:r>
              <a:rPr sz="3600" spc="-5" dirty="0">
                <a:latin typeface="Calibri"/>
                <a:cs typeface="Calibri"/>
              </a:rPr>
              <a:t>noti per </a:t>
            </a:r>
            <a:r>
              <a:rPr sz="3600" spc="-800" dirty="0">
                <a:latin typeface="Calibri"/>
                <a:cs typeface="Calibri"/>
              </a:rPr>
              <a:t> </a:t>
            </a:r>
            <a:r>
              <a:rPr sz="3600" spc="-10" dirty="0">
                <a:latin typeface="Calibri"/>
                <a:cs typeface="Calibri"/>
              </a:rPr>
              <a:t>causare</a:t>
            </a:r>
            <a:r>
              <a:rPr sz="3600" spc="-35" dirty="0">
                <a:latin typeface="Calibri"/>
                <a:cs typeface="Calibri"/>
              </a:rPr>
              <a:t> </a:t>
            </a:r>
            <a:r>
              <a:rPr sz="3600" spc="-10" dirty="0">
                <a:latin typeface="Calibri"/>
                <a:cs typeface="Calibri"/>
              </a:rPr>
              <a:t>malattie</a:t>
            </a:r>
            <a:r>
              <a:rPr sz="3600" spc="-40" dirty="0">
                <a:latin typeface="Calibri"/>
                <a:cs typeface="Calibri"/>
              </a:rPr>
              <a:t> </a:t>
            </a:r>
            <a:r>
              <a:rPr sz="3600" dirty="0">
                <a:latin typeface="Calibri"/>
                <a:cs typeface="Calibri"/>
              </a:rPr>
              <a:t>che</a:t>
            </a:r>
            <a:r>
              <a:rPr sz="3600" spc="-10" dirty="0">
                <a:latin typeface="Calibri"/>
                <a:cs typeface="Calibri"/>
              </a:rPr>
              <a:t> vanno</a:t>
            </a:r>
            <a:r>
              <a:rPr sz="3600" spc="-30" dirty="0">
                <a:latin typeface="Calibri"/>
                <a:cs typeface="Calibri"/>
              </a:rPr>
              <a:t> </a:t>
            </a:r>
            <a:r>
              <a:rPr sz="3600" spc="-5" dirty="0">
                <a:latin typeface="Calibri"/>
                <a:cs typeface="Calibri"/>
              </a:rPr>
              <a:t>dal</a:t>
            </a:r>
            <a:r>
              <a:rPr sz="3600" spc="-20" dirty="0">
                <a:latin typeface="Calibri"/>
                <a:cs typeface="Calibri"/>
              </a:rPr>
              <a:t> </a:t>
            </a:r>
            <a:r>
              <a:rPr sz="3600" spc="-5" dirty="0">
                <a:latin typeface="Calibri"/>
                <a:cs typeface="Calibri"/>
              </a:rPr>
              <a:t>comune</a:t>
            </a:r>
            <a:r>
              <a:rPr sz="3600" spc="-35" dirty="0">
                <a:latin typeface="Calibri"/>
                <a:cs typeface="Calibri"/>
              </a:rPr>
              <a:t> </a:t>
            </a:r>
            <a:r>
              <a:rPr sz="3600" spc="-25" dirty="0">
                <a:latin typeface="Calibri"/>
                <a:cs typeface="Calibri"/>
              </a:rPr>
              <a:t>raffreddore</a:t>
            </a:r>
            <a:r>
              <a:rPr sz="3600" spc="-50" dirty="0">
                <a:latin typeface="Calibri"/>
                <a:cs typeface="Calibri"/>
              </a:rPr>
              <a:t> </a:t>
            </a:r>
            <a:r>
              <a:rPr sz="3600" dirty="0">
                <a:latin typeface="Calibri"/>
                <a:cs typeface="Calibri"/>
              </a:rPr>
              <a:t>a </a:t>
            </a:r>
            <a:r>
              <a:rPr sz="3600" spc="-800" dirty="0">
                <a:latin typeface="Calibri"/>
                <a:cs typeface="Calibri"/>
              </a:rPr>
              <a:t> </a:t>
            </a:r>
            <a:r>
              <a:rPr sz="3600" spc="-10" dirty="0">
                <a:latin typeface="Calibri"/>
                <a:cs typeface="Calibri"/>
              </a:rPr>
              <a:t>malattie</a:t>
            </a:r>
            <a:r>
              <a:rPr sz="3600" spc="-40" dirty="0">
                <a:latin typeface="Calibri"/>
                <a:cs typeface="Calibri"/>
              </a:rPr>
              <a:t> </a:t>
            </a:r>
            <a:r>
              <a:rPr sz="3600" spc="-5" dirty="0">
                <a:latin typeface="Calibri"/>
                <a:cs typeface="Calibri"/>
              </a:rPr>
              <a:t>più</a:t>
            </a:r>
            <a:r>
              <a:rPr sz="3600" spc="-20" dirty="0">
                <a:latin typeface="Calibri"/>
                <a:cs typeface="Calibri"/>
              </a:rPr>
              <a:t> </a:t>
            </a:r>
            <a:r>
              <a:rPr sz="3600" spc="-30" dirty="0">
                <a:latin typeface="Calibri"/>
                <a:cs typeface="Calibri"/>
              </a:rPr>
              <a:t>gravi</a:t>
            </a:r>
            <a:r>
              <a:rPr sz="3600" dirty="0">
                <a:latin typeface="Calibri"/>
                <a:cs typeface="Calibri"/>
              </a:rPr>
              <a:t> </a:t>
            </a:r>
            <a:r>
              <a:rPr sz="3600" spc="-10" dirty="0">
                <a:latin typeface="Calibri"/>
                <a:cs typeface="Calibri"/>
              </a:rPr>
              <a:t>come:</a:t>
            </a:r>
            <a:endParaRPr sz="3600">
              <a:latin typeface="Calibri"/>
              <a:cs typeface="Calibri"/>
            </a:endParaRPr>
          </a:p>
          <a:p>
            <a:pPr marL="1114425" marR="5080" lvl="1" indent="-424180">
              <a:lnSpc>
                <a:spcPct val="100000"/>
              </a:lnSpc>
              <a:buFont typeface="Calibri"/>
              <a:buChar char="-"/>
              <a:tabLst>
                <a:tab pos="1217930" algn="l"/>
                <a:tab pos="1218565" algn="l"/>
              </a:tabLst>
            </a:pPr>
            <a:r>
              <a:rPr dirty="0"/>
              <a:t>	</a:t>
            </a:r>
            <a:r>
              <a:rPr sz="3600" dirty="0">
                <a:latin typeface="Calibri"/>
                <a:cs typeface="Calibri"/>
              </a:rPr>
              <a:t>la </a:t>
            </a:r>
            <a:r>
              <a:rPr sz="3600" spc="-10" dirty="0">
                <a:latin typeface="Calibri"/>
                <a:cs typeface="Calibri"/>
              </a:rPr>
              <a:t>Sindrome </a:t>
            </a:r>
            <a:r>
              <a:rPr sz="3600" spc="-20" dirty="0">
                <a:latin typeface="Calibri"/>
                <a:cs typeface="Calibri"/>
              </a:rPr>
              <a:t>respiratoria </a:t>
            </a:r>
            <a:r>
              <a:rPr sz="3600" spc="-10" dirty="0">
                <a:latin typeface="Calibri"/>
                <a:cs typeface="Calibri"/>
              </a:rPr>
              <a:t>mediorientale </a:t>
            </a:r>
            <a:r>
              <a:rPr sz="3600" spc="-15" dirty="0">
                <a:latin typeface="Calibri"/>
                <a:cs typeface="Calibri"/>
              </a:rPr>
              <a:t>(MERS, </a:t>
            </a:r>
            <a:r>
              <a:rPr sz="3600" i="1" dirty="0">
                <a:latin typeface="Calibri"/>
                <a:cs typeface="Calibri"/>
              </a:rPr>
              <a:t>Middle </a:t>
            </a:r>
            <a:r>
              <a:rPr sz="3600" i="1" spc="-800" dirty="0">
                <a:latin typeface="Calibri"/>
                <a:cs typeface="Calibri"/>
              </a:rPr>
              <a:t> </a:t>
            </a:r>
            <a:r>
              <a:rPr sz="3600" i="1" spc="-30" dirty="0">
                <a:latin typeface="Calibri"/>
                <a:cs typeface="Calibri"/>
              </a:rPr>
              <a:t>East</a:t>
            </a:r>
            <a:r>
              <a:rPr sz="3600" i="1" spc="-10" dirty="0">
                <a:latin typeface="Calibri"/>
                <a:cs typeface="Calibri"/>
              </a:rPr>
              <a:t> </a:t>
            </a:r>
            <a:r>
              <a:rPr sz="3600" i="1" spc="-5" dirty="0">
                <a:latin typeface="Calibri"/>
                <a:cs typeface="Calibri"/>
              </a:rPr>
              <a:t>respiratory</a:t>
            </a:r>
            <a:r>
              <a:rPr sz="3600" i="1" spc="15" dirty="0">
                <a:latin typeface="Calibri"/>
                <a:cs typeface="Calibri"/>
              </a:rPr>
              <a:t> </a:t>
            </a:r>
            <a:r>
              <a:rPr sz="3600" i="1" spc="-15" dirty="0">
                <a:latin typeface="Calibri"/>
                <a:cs typeface="Calibri"/>
              </a:rPr>
              <a:t>syndrome</a:t>
            </a:r>
            <a:r>
              <a:rPr sz="3600" spc="-15" dirty="0">
                <a:latin typeface="Calibri"/>
                <a:cs typeface="Calibri"/>
              </a:rPr>
              <a:t>)</a:t>
            </a:r>
            <a:endParaRPr sz="3600">
              <a:latin typeface="Calibri"/>
              <a:cs typeface="Calibri"/>
            </a:endParaRPr>
          </a:p>
          <a:p>
            <a:pPr marL="1114425" marR="772795" lvl="1" indent="-424180">
              <a:lnSpc>
                <a:spcPct val="100000"/>
              </a:lnSpc>
              <a:spcBef>
                <a:spcPts val="5"/>
              </a:spcBef>
              <a:buChar char="-"/>
              <a:tabLst>
                <a:tab pos="1114425" algn="l"/>
                <a:tab pos="1115060" algn="l"/>
              </a:tabLst>
            </a:pPr>
            <a:r>
              <a:rPr sz="3600" dirty="0">
                <a:latin typeface="Calibri"/>
                <a:cs typeface="Calibri"/>
              </a:rPr>
              <a:t>la </a:t>
            </a:r>
            <a:r>
              <a:rPr sz="3600" spc="-10" dirty="0">
                <a:latin typeface="Calibri"/>
                <a:cs typeface="Calibri"/>
              </a:rPr>
              <a:t>Sindrome </a:t>
            </a:r>
            <a:r>
              <a:rPr sz="3600" spc="-20" dirty="0">
                <a:latin typeface="Calibri"/>
                <a:cs typeface="Calibri"/>
              </a:rPr>
              <a:t>respiratoria </a:t>
            </a:r>
            <a:r>
              <a:rPr sz="3600" spc="-10" dirty="0">
                <a:latin typeface="Calibri"/>
                <a:cs typeface="Calibri"/>
              </a:rPr>
              <a:t>acuta </a:t>
            </a:r>
            <a:r>
              <a:rPr sz="3600" spc="-35" dirty="0">
                <a:latin typeface="Calibri"/>
                <a:cs typeface="Calibri"/>
              </a:rPr>
              <a:t>grave </a:t>
            </a:r>
            <a:r>
              <a:rPr sz="3600" spc="-15" dirty="0">
                <a:latin typeface="Calibri"/>
                <a:cs typeface="Calibri"/>
              </a:rPr>
              <a:t>(SARS, </a:t>
            </a:r>
            <a:r>
              <a:rPr sz="3600" spc="-20" dirty="0">
                <a:latin typeface="Calibri"/>
                <a:cs typeface="Calibri"/>
              </a:rPr>
              <a:t>Severe </a:t>
            </a:r>
            <a:r>
              <a:rPr sz="3600" spc="-800" dirty="0">
                <a:latin typeface="Calibri"/>
                <a:cs typeface="Calibri"/>
              </a:rPr>
              <a:t> </a:t>
            </a:r>
            <a:r>
              <a:rPr sz="3600" spc="-10" dirty="0">
                <a:latin typeface="Calibri"/>
                <a:cs typeface="Calibri"/>
              </a:rPr>
              <a:t>acute</a:t>
            </a:r>
            <a:r>
              <a:rPr sz="3600" spc="-20" dirty="0">
                <a:latin typeface="Calibri"/>
                <a:cs typeface="Calibri"/>
              </a:rPr>
              <a:t> respiratory</a:t>
            </a:r>
            <a:r>
              <a:rPr sz="3600" spc="-30" dirty="0">
                <a:latin typeface="Calibri"/>
                <a:cs typeface="Calibri"/>
              </a:rPr>
              <a:t> </a:t>
            </a:r>
            <a:r>
              <a:rPr sz="3600" spc="-15" dirty="0">
                <a:latin typeface="Calibri"/>
                <a:cs typeface="Calibri"/>
              </a:rPr>
              <a:t>syndrome).</a:t>
            </a:r>
            <a:endParaRPr sz="3600">
              <a:latin typeface="Calibri"/>
              <a:cs typeface="Calibri"/>
            </a:endParaRPr>
          </a:p>
          <a:p>
            <a:pPr>
              <a:lnSpc>
                <a:spcPct val="100000"/>
              </a:lnSpc>
              <a:spcBef>
                <a:spcPts val="45"/>
              </a:spcBef>
            </a:pPr>
            <a:endParaRPr sz="3500">
              <a:latin typeface="Calibri"/>
              <a:cs typeface="Calibri"/>
            </a:endParaRPr>
          </a:p>
          <a:p>
            <a:pPr marL="690880">
              <a:lnSpc>
                <a:spcPct val="100000"/>
              </a:lnSpc>
            </a:pPr>
            <a:r>
              <a:rPr sz="3600" spc="-10" dirty="0">
                <a:latin typeface="Calibri"/>
                <a:cs typeface="Calibri"/>
              </a:rPr>
              <a:t>Malattia</a:t>
            </a:r>
            <a:r>
              <a:rPr sz="3600" spc="-45" dirty="0">
                <a:latin typeface="Calibri"/>
                <a:cs typeface="Calibri"/>
              </a:rPr>
              <a:t> </a:t>
            </a:r>
            <a:r>
              <a:rPr sz="3600" spc="-15" dirty="0">
                <a:latin typeface="Calibri"/>
                <a:cs typeface="Calibri"/>
              </a:rPr>
              <a:t>denominata</a:t>
            </a:r>
            <a:r>
              <a:rPr sz="3600" spc="-45" dirty="0">
                <a:latin typeface="Calibri"/>
                <a:cs typeface="Calibri"/>
              </a:rPr>
              <a:t> </a:t>
            </a:r>
            <a:r>
              <a:rPr sz="3600" spc="-10" dirty="0">
                <a:latin typeface="Calibri"/>
                <a:cs typeface="Calibri"/>
              </a:rPr>
              <a:t>COVID-19</a:t>
            </a:r>
            <a:endParaRPr sz="3600">
              <a:latin typeface="Calibri"/>
              <a:cs typeface="Calibri"/>
            </a:endParaRPr>
          </a:p>
        </p:txBody>
      </p:sp>
      <p:sp>
        <p:nvSpPr>
          <p:cNvPr id="4" name="object 4"/>
          <p:cNvSpPr txBox="1">
            <a:spLocks noGrp="1"/>
          </p:cNvSpPr>
          <p:nvPr>
            <p:ph type="title"/>
          </p:nvPr>
        </p:nvSpPr>
        <p:spPr>
          <a:xfrm>
            <a:off x="5662295" y="1102134"/>
            <a:ext cx="3915410" cy="1016635"/>
          </a:xfrm>
          <a:prstGeom prst="rect">
            <a:avLst/>
          </a:prstGeom>
        </p:spPr>
        <p:txBody>
          <a:bodyPr vert="horz" wrap="square" lIns="0" tIns="12700" rIns="0" bIns="0" rtlCol="0">
            <a:spAutoFit/>
          </a:bodyPr>
          <a:lstStyle/>
          <a:p>
            <a:pPr marL="12700">
              <a:lnSpc>
                <a:spcPct val="100000"/>
              </a:lnSpc>
              <a:spcBef>
                <a:spcPts val="100"/>
              </a:spcBef>
            </a:pPr>
            <a:r>
              <a:rPr spc="-50" dirty="0">
                <a:solidFill>
                  <a:srgbClr val="EC7C30"/>
                </a:solidFill>
              </a:rPr>
              <a:t>C</a:t>
            </a:r>
            <a:r>
              <a:rPr spc="-60" dirty="0">
                <a:solidFill>
                  <a:srgbClr val="EC7C30"/>
                </a:solidFill>
              </a:rPr>
              <a:t>o</a:t>
            </a:r>
            <a:r>
              <a:rPr spc="-170" dirty="0">
                <a:solidFill>
                  <a:srgbClr val="EC7C30"/>
                </a:solidFill>
              </a:rPr>
              <a:t>r</a:t>
            </a:r>
            <a:r>
              <a:rPr spc="-70" dirty="0">
                <a:solidFill>
                  <a:srgbClr val="EC7C30"/>
                </a:solidFill>
              </a:rPr>
              <a:t>on</a:t>
            </a:r>
            <a:r>
              <a:rPr spc="-170" dirty="0">
                <a:solidFill>
                  <a:srgbClr val="EC7C30"/>
                </a:solidFill>
              </a:rPr>
              <a:t>a</a:t>
            </a:r>
            <a:r>
              <a:rPr spc="-65" dirty="0">
                <a:solidFill>
                  <a:srgbClr val="EC7C30"/>
                </a:solidFill>
              </a:rPr>
              <a:t>v</a:t>
            </a:r>
            <a:r>
              <a:rPr spc="-20" dirty="0">
                <a:solidFill>
                  <a:srgbClr val="EC7C30"/>
                </a:solidFill>
              </a:rPr>
              <a:t>i</a:t>
            </a:r>
            <a:r>
              <a:rPr spc="-45" dirty="0">
                <a:solidFill>
                  <a:srgbClr val="EC7C30"/>
                </a:solidFill>
              </a:rPr>
              <a:t>r</a:t>
            </a:r>
            <a:r>
              <a:rPr spc="-60" dirty="0">
                <a:solidFill>
                  <a:srgbClr val="EC7C30"/>
                </a:solidFill>
              </a:rPr>
              <a:t>u</a:t>
            </a:r>
            <a:r>
              <a:rPr dirty="0">
                <a:solidFill>
                  <a:srgbClr val="EC7C30"/>
                </a:solidFill>
              </a:rPr>
              <a:t>s</a:t>
            </a:r>
          </a:p>
        </p:txBody>
      </p:sp>
      <p:grpSp>
        <p:nvGrpSpPr>
          <p:cNvPr id="5" name="object 5"/>
          <p:cNvGrpSpPr/>
          <p:nvPr/>
        </p:nvGrpSpPr>
        <p:grpSpPr>
          <a:xfrm>
            <a:off x="4191000" y="1029046"/>
            <a:ext cx="1324610" cy="1163320"/>
            <a:chOff x="4212335" y="941831"/>
            <a:chExt cx="1324610" cy="1163320"/>
          </a:xfrm>
        </p:grpSpPr>
        <p:sp>
          <p:nvSpPr>
            <p:cNvPr id="6" name="object 6"/>
            <p:cNvSpPr/>
            <p:nvPr/>
          </p:nvSpPr>
          <p:spPr>
            <a:xfrm>
              <a:off x="4218431" y="947927"/>
              <a:ext cx="1312545" cy="1150620"/>
            </a:xfrm>
            <a:custGeom>
              <a:avLst/>
              <a:gdLst/>
              <a:ahLst/>
              <a:cxnLst/>
              <a:rect l="l" t="t" r="r" b="b"/>
              <a:pathLst>
                <a:path w="1312545" h="1150620">
                  <a:moveTo>
                    <a:pt x="736853" y="0"/>
                  </a:moveTo>
                  <a:lnTo>
                    <a:pt x="736853" y="287654"/>
                  </a:lnTo>
                  <a:lnTo>
                    <a:pt x="0" y="287654"/>
                  </a:lnTo>
                  <a:lnTo>
                    <a:pt x="0" y="862964"/>
                  </a:lnTo>
                  <a:lnTo>
                    <a:pt x="736853" y="862964"/>
                  </a:lnTo>
                  <a:lnTo>
                    <a:pt x="736853" y="1150620"/>
                  </a:lnTo>
                  <a:lnTo>
                    <a:pt x="1312164" y="575309"/>
                  </a:lnTo>
                  <a:lnTo>
                    <a:pt x="736853" y="0"/>
                  </a:lnTo>
                  <a:close/>
                </a:path>
              </a:pathLst>
            </a:custGeom>
            <a:solidFill>
              <a:srgbClr val="EC7C30"/>
            </a:solidFill>
          </p:spPr>
          <p:txBody>
            <a:bodyPr wrap="square" lIns="0" tIns="0" rIns="0" bIns="0" rtlCol="0"/>
            <a:lstStyle/>
            <a:p>
              <a:endParaRPr/>
            </a:p>
          </p:txBody>
        </p:sp>
        <p:sp>
          <p:nvSpPr>
            <p:cNvPr id="7" name="object 7"/>
            <p:cNvSpPr/>
            <p:nvPr/>
          </p:nvSpPr>
          <p:spPr>
            <a:xfrm>
              <a:off x="4218431" y="947927"/>
              <a:ext cx="1312545" cy="1150620"/>
            </a:xfrm>
            <a:custGeom>
              <a:avLst/>
              <a:gdLst/>
              <a:ahLst/>
              <a:cxnLst/>
              <a:rect l="l" t="t" r="r" b="b"/>
              <a:pathLst>
                <a:path w="1312545" h="1150620">
                  <a:moveTo>
                    <a:pt x="0" y="287654"/>
                  </a:moveTo>
                  <a:lnTo>
                    <a:pt x="736853" y="287654"/>
                  </a:lnTo>
                  <a:lnTo>
                    <a:pt x="736853" y="0"/>
                  </a:lnTo>
                  <a:lnTo>
                    <a:pt x="1312164" y="575309"/>
                  </a:lnTo>
                  <a:lnTo>
                    <a:pt x="736853" y="1150620"/>
                  </a:lnTo>
                  <a:lnTo>
                    <a:pt x="736853" y="862964"/>
                  </a:lnTo>
                  <a:lnTo>
                    <a:pt x="0" y="862964"/>
                  </a:lnTo>
                  <a:lnTo>
                    <a:pt x="0" y="287654"/>
                  </a:lnTo>
                  <a:close/>
                </a:path>
              </a:pathLst>
            </a:custGeom>
            <a:ln w="12192">
              <a:solidFill>
                <a:srgbClr val="AD5A20"/>
              </a:solidFill>
            </a:ln>
          </p:spPr>
          <p:txBody>
            <a:bodyPr wrap="square" lIns="0" tIns="0" rIns="0" bIns="0" rtlCol="0"/>
            <a:lstStyle/>
            <a:p>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38834" y="2032000"/>
            <a:ext cx="12893060" cy="7517635"/>
          </a:xfrm>
          <a:prstGeom prst="rect">
            <a:avLst/>
          </a:prstGeom>
        </p:spPr>
        <p:txBody>
          <a:bodyPr vert="horz" wrap="square" lIns="0" tIns="83820" rIns="0" bIns="0" rtlCol="0">
            <a:spAutoFit/>
          </a:bodyPr>
          <a:lstStyle/>
          <a:p>
            <a:pPr marL="12700" marR="436880" algn="just">
              <a:lnSpc>
                <a:spcPts val="4430"/>
              </a:lnSpc>
              <a:spcBef>
                <a:spcPts val="660"/>
              </a:spcBef>
            </a:pPr>
            <a:r>
              <a:rPr lang="it-IT" sz="4400" dirty="0"/>
              <a:t>Garantire un buon ricambio dell’aria con mezzi naturali o meccanici in tutti gli ambienti e aule scolastiche è fondamentale. In linea generale, al fine di diluire/ridurre le concentrazioni di inquinanti specifici (es. COV, PM10, odori, batteri, virus, allergeni, funghi filamentosi, ecc.), di CO</a:t>
            </a:r>
            <a:r>
              <a:rPr lang="it-IT" sz="4400" baseline="-25000" dirty="0"/>
              <a:t>2</a:t>
            </a:r>
            <a:r>
              <a:rPr lang="it-IT" sz="4400" dirty="0"/>
              <a:t>, di umidità relativa presenti nell’aria e, conseguentemente, di contenere il rischio di esposizione e contaminazione al virus per alunni e personale della scuola (docente e non docente), è opportuno mantenere, per quanto possibile, un costante e continuo ingresso di aria esterna outdoor all’interno degli ambienti e delle aule scolastiche.</a:t>
            </a:r>
          </a:p>
          <a:p>
            <a:pPr marL="12700" marR="436880" algn="just">
              <a:lnSpc>
                <a:spcPts val="4430"/>
              </a:lnSpc>
              <a:spcBef>
                <a:spcPts val="660"/>
              </a:spcBef>
            </a:pPr>
            <a:endParaRPr sz="4100" dirty="0">
              <a:latin typeface="Calibri"/>
              <a:cs typeface="Calibri"/>
            </a:endParaRPr>
          </a:p>
        </p:txBody>
      </p:sp>
      <p:sp>
        <p:nvSpPr>
          <p:cNvPr id="3" name="object 3"/>
          <p:cNvSpPr txBox="1">
            <a:spLocks noGrp="1"/>
          </p:cNvSpPr>
          <p:nvPr>
            <p:ph type="title"/>
          </p:nvPr>
        </p:nvSpPr>
        <p:spPr>
          <a:xfrm>
            <a:off x="2971800" y="812800"/>
            <a:ext cx="11392154" cy="1013098"/>
          </a:xfrm>
          <a:prstGeom prst="rect">
            <a:avLst/>
          </a:prstGeom>
        </p:spPr>
        <p:txBody>
          <a:bodyPr vert="horz" wrap="square" lIns="0" tIns="12700" rIns="0" bIns="0" rtlCol="0">
            <a:spAutoFit/>
          </a:bodyPr>
          <a:lstStyle/>
          <a:p>
            <a:pPr marL="12700">
              <a:lnSpc>
                <a:spcPct val="100000"/>
              </a:lnSpc>
              <a:spcBef>
                <a:spcPts val="100"/>
              </a:spcBef>
            </a:pPr>
            <a:r>
              <a:rPr lang="it-IT" spc="-75" dirty="0"/>
              <a:t>Aerazione degli spazi</a:t>
            </a:r>
            <a:endParaRPr spc="-40" dirty="0"/>
          </a:p>
        </p:txBody>
      </p:sp>
      <p:grpSp>
        <p:nvGrpSpPr>
          <p:cNvPr id="4" name="object 4"/>
          <p:cNvGrpSpPr/>
          <p:nvPr/>
        </p:nvGrpSpPr>
        <p:grpSpPr>
          <a:xfrm>
            <a:off x="1167374" y="759154"/>
            <a:ext cx="1324610" cy="1163320"/>
            <a:chOff x="1853183" y="941831"/>
            <a:chExt cx="1324610" cy="1163320"/>
          </a:xfrm>
        </p:grpSpPr>
        <p:sp>
          <p:nvSpPr>
            <p:cNvPr id="5" name="object 5"/>
            <p:cNvSpPr/>
            <p:nvPr/>
          </p:nvSpPr>
          <p:spPr>
            <a:xfrm>
              <a:off x="1859279" y="947927"/>
              <a:ext cx="1312545" cy="1150620"/>
            </a:xfrm>
            <a:custGeom>
              <a:avLst/>
              <a:gdLst/>
              <a:ahLst/>
              <a:cxnLst/>
              <a:rect l="l" t="t" r="r" b="b"/>
              <a:pathLst>
                <a:path w="1312545" h="1150620">
                  <a:moveTo>
                    <a:pt x="736853" y="0"/>
                  </a:moveTo>
                  <a:lnTo>
                    <a:pt x="736853" y="287654"/>
                  </a:lnTo>
                  <a:lnTo>
                    <a:pt x="0" y="287654"/>
                  </a:lnTo>
                  <a:lnTo>
                    <a:pt x="0" y="862964"/>
                  </a:lnTo>
                  <a:lnTo>
                    <a:pt x="736853" y="862964"/>
                  </a:lnTo>
                  <a:lnTo>
                    <a:pt x="736853" y="1150620"/>
                  </a:lnTo>
                  <a:lnTo>
                    <a:pt x="1312164" y="575309"/>
                  </a:lnTo>
                  <a:lnTo>
                    <a:pt x="736853" y="0"/>
                  </a:lnTo>
                  <a:close/>
                </a:path>
              </a:pathLst>
            </a:custGeom>
            <a:solidFill>
              <a:srgbClr val="FFC000"/>
            </a:solidFill>
          </p:spPr>
          <p:txBody>
            <a:bodyPr wrap="square" lIns="0" tIns="0" rIns="0" bIns="0" rtlCol="0"/>
            <a:lstStyle/>
            <a:p>
              <a:endParaRPr/>
            </a:p>
          </p:txBody>
        </p:sp>
        <p:sp>
          <p:nvSpPr>
            <p:cNvPr id="6" name="object 6"/>
            <p:cNvSpPr/>
            <p:nvPr/>
          </p:nvSpPr>
          <p:spPr>
            <a:xfrm>
              <a:off x="1859279" y="947927"/>
              <a:ext cx="1312545" cy="1150620"/>
            </a:xfrm>
            <a:custGeom>
              <a:avLst/>
              <a:gdLst/>
              <a:ahLst/>
              <a:cxnLst/>
              <a:rect l="l" t="t" r="r" b="b"/>
              <a:pathLst>
                <a:path w="1312545" h="1150620">
                  <a:moveTo>
                    <a:pt x="0" y="287654"/>
                  </a:moveTo>
                  <a:lnTo>
                    <a:pt x="736853" y="287654"/>
                  </a:lnTo>
                  <a:lnTo>
                    <a:pt x="736853" y="0"/>
                  </a:lnTo>
                  <a:lnTo>
                    <a:pt x="1312164" y="575309"/>
                  </a:lnTo>
                  <a:lnTo>
                    <a:pt x="736853" y="1150620"/>
                  </a:lnTo>
                  <a:lnTo>
                    <a:pt x="736853" y="862964"/>
                  </a:lnTo>
                  <a:lnTo>
                    <a:pt x="0" y="862964"/>
                  </a:lnTo>
                  <a:lnTo>
                    <a:pt x="0" y="287654"/>
                  </a:lnTo>
                  <a:close/>
                </a:path>
              </a:pathLst>
            </a:custGeom>
            <a:ln w="12192">
              <a:solidFill>
                <a:srgbClr val="BB8B00"/>
              </a:solidFill>
            </a:ln>
          </p:spPr>
          <p:txBody>
            <a:bodyPr wrap="square" lIns="0" tIns="0" rIns="0" bIns="0" rtlCol="0"/>
            <a:lstStyle/>
            <a:p>
              <a:endParaRPr/>
            </a:p>
          </p:txBody>
        </p:sp>
      </p:grpSp>
    </p:spTree>
    <p:extLst>
      <p:ext uri="{BB962C8B-B14F-4D97-AF65-F5344CB8AC3E}">
        <p14:creationId xmlns:p14="http://schemas.microsoft.com/office/powerpoint/2010/main" val="22044502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528827" y="1335023"/>
            <a:ext cx="14180819" cy="6312408"/>
          </a:xfrm>
          <a:prstGeom prst="rect">
            <a:avLst/>
          </a:prstGeom>
        </p:spPr>
      </p:pic>
      <p:sp>
        <p:nvSpPr>
          <p:cNvPr id="3" name="object 3"/>
          <p:cNvSpPr txBox="1">
            <a:spLocks noGrp="1"/>
          </p:cNvSpPr>
          <p:nvPr>
            <p:ph type="title"/>
          </p:nvPr>
        </p:nvSpPr>
        <p:spPr>
          <a:xfrm>
            <a:off x="569468" y="551433"/>
            <a:ext cx="3222625" cy="650875"/>
          </a:xfrm>
          <a:prstGeom prst="rect">
            <a:avLst/>
          </a:prstGeom>
        </p:spPr>
        <p:txBody>
          <a:bodyPr vert="horz" wrap="square" lIns="0" tIns="12700" rIns="0" bIns="0" rtlCol="0">
            <a:spAutoFit/>
          </a:bodyPr>
          <a:lstStyle/>
          <a:p>
            <a:pPr marL="12700">
              <a:lnSpc>
                <a:spcPct val="100000"/>
              </a:lnSpc>
              <a:spcBef>
                <a:spcPts val="100"/>
              </a:spcBef>
            </a:pPr>
            <a:r>
              <a:rPr sz="4100" dirty="0">
                <a:solidFill>
                  <a:srgbClr val="000000"/>
                </a:solidFill>
                <a:latin typeface="Calibri"/>
                <a:cs typeface="Calibri"/>
              </a:rPr>
              <a:t>es:</a:t>
            </a:r>
            <a:r>
              <a:rPr sz="4100" spc="-50" dirty="0">
                <a:solidFill>
                  <a:srgbClr val="000000"/>
                </a:solidFill>
                <a:latin typeface="Calibri"/>
                <a:cs typeface="Calibri"/>
              </a:rPr>
              <a:t> </a:t>
            </a:r>
            <a:r>
              <a:rPr sz="4100" spc="-20" dirty="0">
                <a:solidFill>
                  <a:srgbClr val="006FC0"/>
                </a:solidFill>
                <a:latin typeface="Calibri"/>
                <a:cs typeface="Calibri"/>
              </a:rPr>
              <a:t>ASILO</a:t>
            </a:r>
            <a:r>
              <a:rPr sz="4100" spc="-30" dirty="0">
                <a:solidFill>
                  <a:srgbClr val="006FC0"/>
                </a:solidFill>
                <a:latin typeface="Calibri"/>
                <a:cs typeface="Calibri"/>
              </a:rPr>
              <a:t> </a:t>
            </a:r>
            <a:r>
              <a:rPr sz="4100" spc="-5" dirty="0">
                <a:solidFill>
                  <a:srgbClr val="006FC0"/>
                </a:solidFill>
                <a:latin typeface="Calibri"/>
                <a:cs typeface="Calibri"/>
              </a:rPr>
              <a:t>NIDO</a:t>
            </a:r>
            <a:endParaRPr sz="4100">
              <a:latin typeface="Calibri"/>
              <a:cs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68451" y="1261871"/>
            <a:ext cx="14179550" cy="6314440"/>
            <a:chOff x="568451" y="1261871"/>
            <a:chExt cx="14179550" cy="6314440"/>
          </a:xfrm>
        </p:grpSpPr>
        <p:pic>
          <p:nvPicPr>
            <p:cNvPr id="3" name="object 3"/>
            <p:cNvPicPr/>
            <p:nvPr/>
          </p:nvPicPr>
          <p:blipFill>
            <a:blip r:embed="rId2" cstate="print"/>
            <a:stretch>
              <a:fillRect/>
            </a:stretch>
          </p:blipFill>
          <p:spPr>
            <a:xfrm>
              <a:off x="568451" y="1261871"/>
              <a:ext cx="14179296" cy="6313932"/>
            </a:xfrm>
            <a:prstGeom prst="rect">
              <a:avLst/>
            </a:prstGeom>
          </p:spPr>
        </p:pic>
        <p:sp>
          <p:nvSpPr>
            <p:cNvPr id="4" name="object 4"/>
            <p:cNvSpPr/>
            <p:nvPr/>
          </p:nvSpPr>
          <p:spPr>
            <a:xfrm>
              <a:off x="7836408" y="4936235"/>
              <a:ext cx="4460875" cy="1527175"/>
            </a:xfrm>
            <a:custGeom>
              <a:avLst/>
              <a:gdLst/>
              <a:ahLst/>
              <a:cxnLst/>
              <a:rect l="l" t="t" r="r" b="b"/>
              <a:pathLst>
                <a:path w="4460875" h="1527175">
                  <a:moveTo>
                    <a:pt x="0" y="251713"/>
                  </a:moveTo>
                  <a:lnTo>
                    <a:pt x="4053" y="206455"/>
                  </a:lnTo>
                  <a:lnTo>
                    <a:pt x="15742" y="163863"/>
                  </a:lnTo>
                  <a:lnTo>
                    <a:pt x="34355" y="124648"/>
                  </a:lnTo>
                  <a:lnTo>
                    <a:pt x="59184" y="89518"/>
                  </a:lnTo>
                  <a:lnTo>
                    <a:pt x="89518" y="59184"/>
                  </a:lnTo>
                  <a:lnTo>
                    <a:pt x="124648" y="34355"/>
                  </a:lnTo>
                  <a:lnTo>
                    <a:pt x="163863" y="15742"/>
                  </a:lnTo>
                  <a:lnTo>
                    <a:pt x="206455" y="4053"/>
                  </a:lnTo>
                  <a:lnTo>
                    <a:pt x="251714" y="0"/>
                  </a:lnTo>
                  <a:lnTo>
                    <a:pt x="1906270" y="0"/>
                  </a:lnTo>
                  <a:lnTo>
                    <a:pt x="1951528" y="4053"/>
                  </a:lnTo>
                  <a:lnTo>
                    <a:pt x="1994120" y="15742"/>
                  </a:lnTo>
                  <a:lnTo>
                    <a:pt x="2033335" y="34355"/>
                  </a:lnTo>
                  <a:lnTo>
                    <a:pt x="2068465" y="59184"/>
                  </a:lnTo>
                  <a:lnTo>
                    <a:pt x="2098799" y="89518"/>
                  </a:lnTo>
                  <a:lnTo>
                    <a:pt x="2123628" y="124648"/>
                  </a:lnTo>
                  <a:lnTo>
                    <a:pt x="2142241" y="163863"/>
                  </a:lnTo>
                  <a:lnTo>
                    <a:pt x="2153930" y="206455"/>
                  </a:lnTo>
                  <a:lnTo>
                    <a:pt x="2157984" y="251713"/>
                  </a:lnTo>
                  <a:lnTo>
                    <a:pt x="2157984" y="1258570"/>
                  </a:lnTo>
                  <a:lnTo>
                    <a:pt x="2153930" y="1303828"/>
                  </a:lnTo>
                  <a:lnTo>
                    <a:pt x="2142241" y="1346420"/>
                  </a:lnTo>
                  <a:lnTo>
                    <a:pt x="2123628" y="1385635"/>
                  </a:lnTo>
                  <a:lnTo>
                    <a:pt x="2098799" y="1420765"/>
                  </a:lnTo>
                  <a:lnTo>
                    <a:pt x="2068465" y="1451099"/>
                  </a:lnTo>
                  <a:lnTo>
                    <a:pt x="2033335" y="1475928"/>
                  </a:lnTo>
                  <a:lnTo>
                    <a:pt x="1994120" y="1494541"/>
                  </a:lnTo>
                  <a:lnTo>
                    <a:pt x="1951528" y="1506230"/>
                  </a:lnTo>
                  <a:lnTo>
                    <a:pt x="1906270" y="1510284"/>
                  </a:lnTo>
                  <a:lnTo>
                    <a:pt x="251714" y="1510284"/>
                  </a:lnTo>
                  <a:lnTo>
                    <a:pt x="206455" y="1506230"/>
                  </a:lnTo>
                  <a:lnTo>
                    <a:pt x="163863" y="1494541"/>
                  </a:lnTo>
                  <a:lnTo>
                    <a:pt x="124648" y="1475928"/>
                  </a:lnTo>
                  <a:lnTo>
                    <a:pt x="89518" y="1451099"/>
                  </a:lnTo>
                  <a:lnTo>
                    <a:pt x="59184" y="1420765"/>
                  </a:lnTo>
                  <a:lnTo>
                    <a:pt x="34355" y="1385635"/>
                  </a:lnTo>
                  <a:lnTo>
                    <a:pt x="15742" y="1346420"/>
                  </a:lnTo>
                  <a:lnTo>
                    <a:pt x="4053" y="1303828"/>
                  </a:lnTo>
                  <a:lnTo>
                    <a:pt x="0" y="1258570"/>
                  </a:lnTo>
                  <a:lnTo>
                    <a:pt x="0" y="251713"/>
                  </a:lnTo>
                  <a:close/>
                </a:path>
                <a:path w="4460875" h="1527175">
                  <a:moveTo>
                    <a:pt x="2299716" y="267208"/>
                  </a:moveTo>
                  <a:lnTo>
                    <a:pt x="2303774" y="221907"/>
                  </a:lnTo>
                  <a:lnTo>
                    <a:pt x="2315475" y="179274"/>
                  </a:lnTo>
                  <a:lnTo>
                    <a:pt x="2334109" y="140019"/>
                  </a:lnTo>
                  <a:lnTo>
                    <a:pt x="2358964" y="104854"/>
                  </a:lnTo>
                  <a:lnTo>
                    <a:pt x="2389330" y="74488"/>
                  </a:lnTo>
                  <a:lnTo>
                    <a:pt x="2424495" y="49633"/>
                  </a:lnTo>
                  <a:lnTo>
                    <a:pt x="2463750" y="30999"/>
                  </a:lnTo>
                  <a:lnTo>
                    <a:pt x="2506383" y="19298"/>
                  </a:lnTo>
                  <a:lnTo>
                    <a:pt x="2551684" y="15239"/>
                  </a:lnTo>
                  <a:lnTo>
                    <a:pt x="4208780" y="15239"/>
                  </a:lnTo>
                  <a:lnTo>
                    <a:pt x="4254080" y="19298"/>
                  </a:lnTo>
                  <a:lnTo>
                    <a:pt x="4296713" y="30999"/>
                  </a:lnTo>
                  <a:lnTo>
                    <a:pt x="4335968" y="49633"/>
                  </a:lnTo>
                  <a:lnTo>
                    <a:pt x="4371133" y="74488"/>
                  </a:lnTo>
                  <a:lnTo>
                    <a:pt x="4401499" y="104854"/>
                  </a:lnTo>
                  <a:lnTo>
                    <a:pt x="4426354" y="140019"/>
                  </a:lnTo>
                  <a:lnTo>
                    <a:pt x="4444988" y="179274"/>
                  </a:lnTo>
                  <a:lnTo>
                    <a:pt x="4456689" y="221907"/>
                  </a:lnTo>
                  <a:lnTo>
                    <a:pt x="4460748" y="267208"/>
                  </a:lnTo>
                  <a:lnTo>
                    <a:pt x="4460748" y="1275080"/>
                  </a:lnTo>
                  <a:lnTo>
                    <a:pt x="4456689" y="1320380"/>
                  </a:lnTo>
                  <a:lnTo>
                    <a:pt x="4444988" y="1363013"/>
                  </a:lnTo>
                  <a:lnTo>
                    <a:pt x="4426354" y="1402268"/>
                  </a:lnTo>
                  <a:lnTo>
                    <a:pt x="4401499" y="1437433"/>
                  </a:lnTo>
                  <a:lnTo>
                    <a:pt x="4371133" y="1467799"/>
                  </a:lnTo>
                  <a:lnTo>
                    <a:pt x="4335968" y="1492654"/>
                  </a:lnTo>
                  <a:lnTo>
                    <a:pt x="4296713" y="1511288"/>
                  </a:lnTo>
                  <a:lnTo>
                    <a:pt x="4254080" y="1522989"/>
                  </a:lnTo>
                  <a:lnTo>
                    <a:pt x="4208780" y="1527048"/>
                  </a:lnTo>
                  <a:lnTo>
                    <a:pt x="2551684" y="1527048"/>
                  </a:lnTo>
                  <a:lnTo>
                    <a:pt x="2506383" y="1522989"/>
                  </a:lnTo>
                  <a:lnTo>
                    <a:pt x="2463750" y="1511288"/>
                  </a:lnTo>
                  <a:lnTo>
                    <a:pt x="2424495" y="1492654"/>
                  </a:lnTo>
                  <a:lnTo>
                    <a:pt x="2389330" y="1467799"/>
                  </a:lnTo>
                  <a:lnTo>
                    <a:pt x="2358964" y="1437433"/>
                  </a:lnTo>
                  <a:lnTo>
                    <a:pt x="2334109" y="1402268"/>
                  </a:lnTo>
                  <a:lnTo>
                    <a:pt x="2315475" y="1363013"/>
                  </a:lnTo>
                  <a:lnTo>
                    <a:pt x="2303774" y="1320380"/>
                  </a:lnTo>
                  <a:lnTo>
                    <a:pt x="2299716" y="1275080"/>
                  </a:lnTo>
                  <a:lnTo>
                    <a:pt x="2299716" y="267208"/>
                  </a:lnTo>
                  <a:close/>
                </a:path>
              </a:pathLst>
            </a:custGeom>
            <a:ln w="76200">
              <a:solidFill>
                <a:srgbClr val="6F2F9F"/>
              </a:solidFill>
            </a:ln>
          </p:spPr>
          <p:txBody>
            <a:bodyPr wrap="square" lIns="0" tIns="0" rIns="0" bIns="0" rtlCol="0"/>
            <a:lstStyle/>
            <a:p>
              <a:endParaRPr/>
            </a:p>
          </p:txBody>
        </p:sp>
        <p:sp>
          <p:nvSpPr>
            <p:cNvPr id="5" name="object 5"/>
            <p:cNvSpPr/>
            <p:nvPr/>
          </p:nvSpPr>
          <p:spPr>
            <a:xfrm>
              <a:off x="9088882" y="5418454"/>
              <a:ext cx="514350" cy="579755"/>
            </a:xfrm>
            <a:custGeom>
              <a:avLst/>
              <a:gdLst/>
              <a:ahLst/>
              <a:cxnLst/>
              <a:rect l="l" t="t" r="r" b="b"/>
              <a:pathLst>
                <a:path w="514350" h="579754">
                  <a:moveTo>
                    <a:pt x="449072" y="0"/>
                  </a:moveTo>
                  <a:lnTo>
                    <a:pt x="257048" y="223900"/>
                  </a:lnTo>
                  <a:lnTo>
                    <a:pt x="65024" y="0"/>
                  </a:lnTo>
                  <a:lnTo>
                    <a:pt x="0" y="55879"/>
                  </a:lnTo>
                  <a:lnTo>
                    <a:pt x="200660" y="289687"/>
                  </a:lnTo>
                  <a:lnTo>
                    <a:pt x="0" y="523493"/>
                  </a:lnTo>
                  <a:lnTo>
                    <a:pt x="65024" y="579374"/>
                  </a:lnTo>
                  <a:lnTo>
                    <a:pt x="257048" y="355473"/>
                  </a:lnTo>
                  <a:lnTo>
                    <a:pt x="449072" y="579374"/>
                  </a:lnTo>
                  <a:lnTo>
                    <a:pt x="514096" y="523493"/>
                  </a:lnTo>
                  <a:lnTo>
                    <a:pt x="313436" y="289687"/>
                  </a:lnTo>
                  <a:lnTo>
                    <a:pt x="514096" y="55879"/>
                  </a:lnTo>
                  <a:lnTo>
                    <a:pt x="449072" y="0"/>
                  </a:lnTo>
                  <a:close/>
                </a:path>
              </a:pathLst>
            </a:custGeom>
            <a:solidFill>
              <a:srgbClr val="6F2F9F"/>
            </a:solidFill>
          </p:spPr>
          <p:txBody>
            <a:bodyPr wrap="square" lIns="0" tIns="0" rIns="0" bIns="0" rtlCol="0"/>
            <a:lstStyle/>
            <a:p>
              <a:endParaRPr/>
            </a:p>
          </p:txBody>
        </p:sp>
        <p:sp>
          <p:nvSpPr>
            <p:cNvPr id="6" name="object 6"/>
            <p:cNvSpPr/>
            <p:nvPr/>
          </p:nvSpPr>
          <p:spPr>
            <a:xfrm>
              <a:off x="9088882" y="5418454"/>
              <a:ext cx="514350" cy="579755"/>
            </a:xfrm>
            <a:custGeom>
              <a:avLst/>
              <a:gdLst/>
              <a:ahLst/>
              <a:cxnLst/>
              <a:rect l="l" t="t" r="r" b="b"/>
              <a:pathLst>
                <a:path w="514350" h="579754">
                  <a:moveTo>
                    <a:pt x="0" y="55879"/>
                  </a:moveTo>
                  <a:lnTo>
                    <a:pt x="65024" y="0"/>
                  </a:lnTo>
                  <a:lnTo>
                    <a:pt x="257048" y="223900"/>
                  </a:lnTo>
                  <a:lnTo>
                    <a:pt x="449072" y="0"/>
                  </a:lnTo>
                  <a:lnTo>
                    <a:pt x="514096" y="55879"/>
                  </a:lnTo>
                  <a:lnTo>
                    <a:pt x="313436" y="289687"/>
                  </a:lnTo>
                  <a:lnTo>
                    <a:pt x="514096" y="523493"/>
                  </a:lnTo>
                  <a:lnTo>
                    <a:pt x="449072" y="579374"/>
                  </a:lnTo>
                  <a:lnTo>
                    <a:pt x="257048" y="355473"/>
                  </a:lnTo>
                  <a:lnTo>
                    <a:pt x="65024" y="579374"/>
                  </a:lnTo>
                  <a:lnTo>
                    <a:pt x="0" y="523493"/>
                  </a:lnTo>
                  <a:lnTo>
                    <a:pt x="200660" y="289687"/>
                  </a:lnTo>
                  <a:lnTo>
                    <a:pt x="0" y="55879"/>
                  </a:lnTo>
                  <a:close/>
                </a:path>
              </a:pathLst>
            </a:custGeom>
            <a:ln w="12192">
              <a:solidFill>
                <a:srgbClr val="6F2F9F"/>
              </a:solidFill>
            </a:ln>
          </p:spPr>
          <p:txBody>
            <a:bodyPr wrap="square" lIns="0" tIns="0" rIns="0" bIns="0" rtlCol="0"/>
            <a:lstStyle/>
            <a:p>
              <a:endParaRPr/>
            </a:p>
          </p:txBody>
        </p:sp>
        <p:sp>
          <p:nvSpPr>
            <p:cNvPr id="7" name="object 7"/>
            <p:cNvSpPr/>
            <p:nvPr/>
          </p:nvSpPr>
          <p:spPr>
            <a:xfrm>
              <a:off x="8794876" y="5022087"/>
              <a:ext cx="50800" cy="476250"/>
            </a:xfrm>
            <a:custGeom>
              <a:avLst/>
              <a:gdLst/>
              <a:ahLst/>
              <a:cxnLst/>
              <a:rect l="l" t="t" r="r" b="b"/>
              <a:pathLst>
                <a:path w="50800" h="476250">
                  <a:moveTo>
                    <a:pt x="50540" y="0"/>
                  </a:moveTo>
                  <a:lnTo>
                    <a:pt x="0" y="0"/>
                  </a:lnTo>
                  <a:lnTo>
                    <a:pt x="0" y="475996"/>
                  </a:lnTo>
                  <a:lnTo>
                    <a:pt x="50540" y="475996"/>
                  </a:lnTo>
                  <a:lnTo>
                    <a:pt x="50540" y="0"/>
                  </a:lnTo>
                  <a:close/>
                </a:path>
              </a:pathLst>
            </a:custGeom>
            <a:solidFill>
              <a:srgbClr val="C55A11"/>
            </a:solidFill>
          </p:spPr>
          <p:txBody>
            <a:bodyPr wrap="square" lIns="0" tIns="0" rIns="0" bIns="0" rtlCol="0"/>
            <a:lstStyle/>
            <a:p>
              <a:endParaRPr/>
            </a:p>
          </p:txBody>
        </p:sp>
        <p:sp>
          <p:nvSpPr>
            <p:cNvPr id="8" name="object 8"/>
            <p:cNvSpPr/>
            <p:nvPr/>
          </p:nvSpPr>
          <p:spPr>
            <a:xfrm>
              <a:off x="8794876" y="5022087"/>
              <a:ext cx="50800" cy="476250"/>
            </a:xfrm>
            <a:custGeom>
              <a:avLst/>
              <a:gdLst/>
              <a:ahLst/>
              <a:cxnLst/>
              <a:rect l="l" t="t" r="r" b="b"/>
              <a:pathLst>
                <a:path w="50800" h="476250">
                  <a:moveTo>
                    <a:pt x="0" y="475996"/>
                  </a:moveTo>
                  <a:lnTo>
                    <a:pt x="50540" y="475996"/>
                  </a:lnTo>
                  <a:lnTo>
                    <a:pt x="50540" y="0"/>
                  </a:lnTo>
                  <a:lnTo>
                    <a:pt x="0" y="0"/>
                  </a:lnTo>
                  <a:lnTo>
                    <a:pt x="0" y="475996"/>
                  </a:lnTo>
                  <a:close/>
                </a:path>
              </a:pathLst>
            </a:custGeom>
            <a:ln w="12192">
              <a:solidFill>
                <a:srgbClr val="843B0C"/>
              </a:solidFill>
            </a:ln>
          </p:spPr>
          <p:txBody>
            <a:bodyPr wrap="square" lIns="0" tIns="0" rIns="0" bIns="0" rtlCol="0"/>
            <a:lstStyle/>
            <a:p>
              <a:endParaRPr/>
            </a:p>
          </p:txBody>
        </p:sp>
        <p:sp>
          <p:nvSpPr>
            <p:cNvPr id="9" name="object 9"/>
            <p:cNvSpPr/>
            <p:nvPr/>
          </p:nvSpPr>
          <p:spPr>
            <a:xfrm>
              <a:off x="8781795" y="5813043"/>
              <a:ext cx="51435" cy="476250"/>
            </a:xfrm>
            <a:custGeom>
              <a:avLst/>
              <a:gdLst/>
              <a:ahLst/>
              <a:cxnLst/>
              <a:rect l="l" t="t" r="r" b="b"/>
              <a:pathLst>
                <a:path w="51434" h="476250">
                  <a:moveTo>
                    <a:pt x="50899" y="0"/>
                  </a:moveTo>
                  <a:lnTo>
                    <a:pt x="0" y="0"/>
                  </a:lnTo>
                  <a:lnTo>
                    <a:pt x="0" y="475996"/>
                  </a:lnTo>
                  <a:lnTo>
                    <a:pt x="50899" y="475996"/>
                  </a:lnTo>
                  <a:lnTo>
                    <a:pt x="50899" y="0"/>
                  </a:lnTo>
                  <a:close/>
                </a:path>
              </a:pathLst>
            </a:custGeom>
            <a:solidFill>
              <a:srgbClr val="C55A11"/>
            </a:solidFill>
          </p:spPr>
          <p:txBody>
            <a:bodyPr wrap="square" lIns="0" tIns="0" rIns="0" bIns="0" rtlCol="0"/>
            <a:lstStyle/>
            <a:p>
              <a:endParaRPr/>
            </a:p>
          </p:txBody>
        </p:sp>
        <p:sp>
          <p:nvSpPr>
            <p:cNvPr id="10" name="object 10"/>
            <p:cNvSpPr/>
            <p:nvPr/>
          </p:nvSpPr>
          <p:spPr>
            <a:xfrm>
              <a:off x="8781795" y="5813043"/>
              <a:ext cx="51435" cy="476250"/>
            </a:xfrm>
            <a:custGeom>
              <a:avLst/>
              <a:gdLst/>
              <a:ahLst/>
              <a:cxnLst/>
              <a:rect l="l" t="t" r="r" b="b"/>
              <a:pathLst>
                <a:path w="51434" h="476250">
                  <a:moveTo>
                    <a:pt x="0" y="475996"/>
                  </a:moveTo>
                  <a:lnTo>
                    <a:pt x="50899" y="475996"/>
                  </a:lnTo>
                  <a:lnTo>
                    <a:pt x="50899" y="0"/>
                  </a:lnTo>
                  <a:lnTo>
                    <a:pt x="0" y="0"/>
                  </a:lnTo>
                  <a:lnTo>
                    <a:pt x="0" y="475996"/>
                  </a:lnTo>
                  <a:close/>
                </a:path>
              </a:pathLst>
            </a:custGeom>
            <a:ln w="12192">
              <a:solidFill>
                <a:srgbClr val="843B0C"/>
              </a:solidFill>
            </a:ln>
          </p:spPr>
          <p:txBody>
            <a:bodyPr wrap="square" lIns="0" tIns="0" rIns="0" bIns="0" rtlCol="0"/>
            <a:lstStyle/>
            <a:p>
              <a:endParaRPr/>
            </a:p>
          </p:txBody>
        </p:sp>
        <p:sp>
          <p:nvSpPr>
            <p:cNvPr id="11" name="object 11"/>
            <p:cNvSpPr/>
            <p:nvPr/>
          </p:nvSpPr>
          <p:spPr>
            <a:xfrm>
              <a:off x="11735308" y="5702686"/>
              <a:ext cx="476250" cy="50800"/>
            </a:xfrm>
            <a:custGeom>
              <a:avLst/>
              <a:gdLst/>
              <a:ahLst/>
              <a:cxnLst/>
              <a:rect l="l" t="t" r="r" b="b"/>
              <a:pathLst>
                <a:path w="476250" h="50800">
                  <a:moveTo>
                    <a:pt x="475996" y="0"/>
                  </a:moveTo>
                  <a:lnTo>
                    <a:pt x="0" y="0"/>
                  </a:lnTo>
                  <a:lnTo>
                    <a:pt x="0" y="50540"/>
                  </a:lnTo>
                  <a:lnTo>
                    <a:pt x="475996" y="50540"/>
                  </a:lnTo>
                  <a:lnTo>
                    <a:pt x="475996" y="0"/>
                  </a:lnTo>
                  <a:close/>
                </a:path>
              </a:pathLst>
            </a:custGeom>
            <a:solidFill>
              <a:srgbClr val="C55A11"/>
            </a:solidFill>
          </p:spPr>
          <p:txBody>
            <a:bodyPr wrap="square" lIns="0" tIns="0" rIns="0" bIns="0" rtlCol="0"/>
            <a:lstStyle/>
            <a:p>
              <a:endParaRPr/>
            </a:p>
          </p:txBody>
        </p:sp>
        <p:sp>
          <p:nvSpPr>
            <p:cNvPr id="12" name="object 12"/>
            <p:cNvSpPr/>
            <p:nvPr/>
          </p:nvSpPr>
          <p:spPr>
            <a:xfrm>
              <a:off x="11735308" y="5702686"/>
              <a:ext cx="476250" cy="50800"/>
            </a:xfrm>
            <a:custGeom>
              <a:avLst/>
              <a:gdLst/>
              <a:ahLst/>
              <a:cxnLst/>
              <a:rect l="l" t="t" r="r" b="b"/>
              <a:pathLst>
                <a:path w="476250" h="50800">
                  <a:moveTo>
                    <a:pt x="0" y="50540"/>
                  </a:moveTo>
                  <a:lnTo>
                    <a:pt x="475996" y="50540"/>
                  </a:lnTo>
                  <a:lnTo>
                    <a:pt x="475996" y="0"/>
                  </a:lnTo>
                  <a:lnTo>
                    <a:pt x="0" y="0"/>
                  </a:lnTo>
                  <a:lnTo>
                    <a:pt x="0" y="50540"/>
                  </a:lnTo>
                  <a:close/>
                </a:path>
              </a:pathLst>
            </a:custGeom>
            <a:ln w="12192">
              <a:solidFill>
                <a:srgbClr val="843B0C"/>
              </a:solidFill>
            </a:ln>
          </p:spPr>
          <p:txBody>
            <a:bodyPr wrap="square" lIns="0" tIns="0" rIns="0" bIns="0" rtlCol="0"/>
            <a:lstStyle/>
            <a:p>
              <a:endParaRPr/>
            </a:p>
          </p:txBody>
        </p:sp>
        <p:sp>
          <p:nvSpPr>
            <p:cNvPr id="13" name="object 13"/>
            <p:cNvSpPr/>
            <p:nvPr/>
          </p:nvSpPr>
          <p:spPr>
            <a:xfrm>
              <a:off x="11064747" y="5702686"/>
              <a:ext cx="476250" cy="50800"/>
            </a:xfrm>
            <a:custGeom>
              <a:avLst/>
              <a:gdLst/>
              <a:ahLst/>
              <a:cxnLst/>
              <a:rect l="l" t="t" r="r" b="b"/>
              <a:pathLst>
                <a:path w="476250" h="50800">
                  <a:moveTo>
                    <a:pt x="475996" y="0"/>
                  </a:moveTo>
                  <a:lnTo>
                    <a:pt x="0" y="0"/>
                  </a:lnTo>
                  <a:lnTo>
                    <a:pt x="0" y="50540"/>
                  </a:lnTo>
                  <a:lnTo>
                    <a:pt x="475996" y="50540"/>
                  </a:lnTo>
                  <a:lnTo>
                    <a:pt x="475996" y="0"/>
                  </a:lnTo>
                  <a:close/>
                </a:path>
              </a:pathLst>
            </a:custGeom>
            <a:solidFill>
              <a:srgbClr val="C55A11"/>
            </a:solidFill>
          </p:spPr>
          <p:txBody>
            <a:bodyPr wrap="square" lIns="0" tIns="0" rIns="0" bIns="0" rtlCol="0"/>
            <a:lstStyle/>
            <a:p>
              <a:endParaRPr/>
            </a:p>
          </p:txBody>
        </p:sp>
        <p:sp>
          <p:nvSpPr>
            <p:cNvPr id="14" name="object 14"/>
            <p:cNvSpPr/>
            <p:nvPr/>
          </p:nvSpPr>
          <p:spPr>
            <a:xfrm>
              <a:off x="11064747" y="5702686"/>
              <a:ext cx="476250" cy="50800"/>
            </a:xfrm>
            <a:custGeom>
              <a:avLst/>
              <a:gdLst/>
              <a:ahLst/>
              <a:cxnLst/>
              <a:rect l="l" t="t" r="r" b="b"/>
              <a:pathLst>
                <a:path w="476250" h="50800">
                  <a:moveTo>
                    <a:pt x="0" y="50540"/>
                  </a:moveTo>
                  <a:lnTo>
                    <a:pt x="475996" y="50540"/>
                  </a:lnTo>
                  <a:lnTo>
                    <a:pt x="475996" y="0"/>
                  </a:lnTo>
                  <a:lnTo>
                    <a:pt x="0" y="0"/>
                  </a:lnTo>
                  <a:lnTo>
                    <a:pt x="0" y="50540"/>
                  </a:lnTo>
                  <a:close/>
                </a:path>
              </a:pathLst>
            </a:custGeom>
            <a:ln w="12192">
              <a:solidFill>
                <a:srgbClr val="843B0C"/>
              </a:solidFill>
            </a:ln>
          </p:spPr>
          <p:txBody>
            <a:bodyPr wrap="square" lIns="0" tIns="0" rIns="0" bIns="0" rtlCol="0"/>
            <a:lstStyle/>
            <a:p>
              <a:endParaRPr/>
            </a:p>
          </p:txBody>
        </p:sp>
        <p:sp>
          <p:nvSpPr>
            <p:cNvPr id="15" name="object 15"/>
            <p:cNvSpPr/>
            <p:nvPr/>
          </p:nvSpPr>
          <p:spPr>
            <a:xfrm>
              <a:off x="10279887" y="5702686"/>
              <a:ext cx="476250" cy="50800"/>
            </a:xfrm>
            <a:custGeom>
              <a:avLst/>
              <a:gdLst/>
              <a:ahLst/>
              <a:cxnLst/>
              <a:rect l="l" t="t" r="r" b="b"/>
              <a:pathLst>
                <a:path w="476250" h="50800">
                  <a:moveTo>
                    <a:pt x="475996" y="0"/>
                  </a:moveTo>
                  <a:lnTo>
                    <a:pt x="0" y="0"/>
                  </a:lnTo>
                  <a:lnTo>
                    <a:pt x="0" y="50540"/>
                  </a:lnTo>
                  <a:lnTo>
                    <a:pt x="475996" y="50540"/>
                  </a:lnTo>
                  <a:lnTo>
                    <a:pt x="475996" y="0"/>
                  </a:lnTo>
                  <a:close/>
                </a:path>
              </a:pathLst>
            </a:custGeom>
            <a:solidFill>
              <a:srgbClr val="C55A11"/>
            </a:solidFill>
          </p:spPr>
          <p:txBody>
            <a:bodyPr wrap="square" lIns="0" tIns="0" rIns="0" bIns="0" rtlCol="0"/>
            <a:lstStyle/>
            <a:p>
              <a:endParaRPr/>
            </a:p>
          </p:txBody>
        </p:sp>
        <p:sp>
          <p:nvSpPr>
            <p:cNvPr id="16" name="object 16"/>
            <p:cNvSpPr/>
            <p:nvPr/>
          </p:nvSpPr>
          <p:spPr>
            <a:xfrm>
              <a:off x="10279887" y="5702686"/>
              <a:ext cx="476250" cy="50800"/>
            </a:xfrm>
            <a:custGeom>
              <a:avLst/>
              <a:gdLst/>
              <a:ahLst/>
              <a:cxnLst/>
              <a:rect l="l" t="t" r="r" b="b"/>
              <a:pathLst>
                <a:path w="476250" h="50800">
                  <a:moveTo>
                    <a:pt x="0" y="50540"/>
                  </a:moveTo>
                  <a:lnTo>
                    <a:pt x="475996" y="50540"/>
                  </a:lnTo>
                  <a:lnTo>
                    <a:pt x="475996" y="0"/>
                  </a:lnTo>
                  <a:lnTo>
                    <a:pt x="0" y="0"/>
                  </a:lnTo>
                  <a:lnTo>
                    <a:pt x="0" y="50540"/>
                  </a:lnTo>
                  <a:close/>
                </a:path>
              </a:pathLst>
            </a:custGeom>
            <a:ln w="12192">
              <a:solidFill>
                <a:srgbClr val="843B0C"/>
              </a:solidFill>
            </a:ln>
          </p:spPr>
          <p:txBody>
            <a:bodyPr wrap="square" lIns="0" tIns="0" rIns="0" bIns="0" rtlCol="0"/>
            <a:lstStyle/>
            <a:p>
              <a:endParaRPr/>
            </a:p>
          </p:txBody>
        </p:sp>
        <p:sp>
          <p:nvSpPr>
            <p:cNvPr id="17" name="object 17"/>
            <p:cNvSpPr/>
            <p:nvPr/>
          </p:nvSpPr>
          <p:spPr>
            <a:xfrm>
              <a:off x="10498582" y="5418454"/>
              <a:ext cx="514350" cy="579755"/>
            </a:xfrm>
            <a:custGeom>
              <a:avLst/>
              <a:gdLst/>
              <a:ahLst/>
              <a:cxnLst/>
              <a:rect l="l" t="t" r="r" b="b"/>
              <a:pathLst>
                <a:path w="514350" h="579754">
                  <a:moveTo>
                    <a:pt x="449072" y="0"/>
                  </a:moveTo>
                  <a:lnTo>
                    <a:pt x="257048" y="223900"/>
                  </a:lnTo>
                  <a:lnTo>
                    <a:pt x="65024" y="0"/>
                  </a:lnTo>
                  <a:lnTo>
                    <a:pt x="0" y="55879"/>
                  </a:lnTo>
                  <a:lnTo>
                    <a:pt x="200660" y="289687"/>
                  </a:lnTo>
                  <a:lnTo>
                    <a:pt x="0" y="523493"/>
                  </a:lnTo>
                  <a:lnTo>
                    <a:pt x="65024" y="579374"/>
                  </a:lnTo>
                  <a:lnTo>
                    <a:pt x="257048" y="355473"/>
                  </a:lnTo>
                  <a:lnTo>
                    <a:pt x="449072" y="579374"/>
                  </a:lnTo>
                  <a:lnTo>
                    <a:pt x="514096" y="523493"/>
                  </a:lnTo>
                  <a:lnTo>
                    <a:pt x="313436" y="289687"/>
                  </a:lnTo>
                  <a:lnTo>
                    <a:pt x="514096" y="55879"/>
                  </a:lnTo>
                  <a:lnTo>
                    <a:pt x="449072" y="0"/>
                  </a:lnTo>
                  <a:close/>
                </a:path>
              </a:pathLst>
            </a:custGeom>
            <a:solidFill>
              <a:srgbClr val="6F2F9F"/>
            </a:solidFill>
          </p:spPr>
          <p:txBody>
            <a:bodyPr wrap="square" lIns="0" tIns="0" rIns="0" bIns="0" rtlCol="0"/>
            <a:lstStyle/>
            <a:p>
              <a:endParaRPr/>
            </a:p>
          </p:txBody>
        </p:sp>
        <p:sp>
          <p:nvSpPr>
            <p:cNvPr id="18" name="object 18"/>
            <p:cNvSpPr/>
            <p:nvPr/>
          </p:nvSpPr>
          <p:spPr>
            <a:xfrm>
              <a:off x="10498582" y="5418454"/>
              <a:ext cx="514350" cy="579755"/>
            </a:xfrm>
            <a:custGeom>
              <a:avLst/>
              <a:gdLst/>
              <a:ahLst/>
              <a:cxnLst/>
              <a:rect l="l" t="t" r="r" b="b"/>
              <a:pathLst>
                <a:path w="514350" h="579754">
                  <a:moveTo>
                    <a:pt x="0" y="55879"/>
                  </a:moveTo>
                  <a:lnTo>
                    <a:pt x="65024" y="0"/>
                  </a:lnTo>
                  <a:lnTo>
                    <a:pt x="257048" y="223900"/>
                  </a:lnTo>
                  <a:lnTo>
                    <a:pt x="449072" y="0"/>
                  </a:lnTo>
                  <a:lnTo>
                    <a:pt x="514096" y="55879"/>
                  </a:lnTo>
                  <a:lnTo>
                    <a:pt x="313436" y="289687"/>
                  </a:lnTo>
                  <a:lnTo>
                    <a:pt x="514096" y="523493"/>
                  </a:lnTo>
                  <a:lnTo>
                    <a:pt x="449072" y="579374"/>
                  </a:lnTo>
                  <a:lnTo>
                    <a:pt x="257048" y="355473"/>
                  </a:lnTo>
                  <a:lnTo>
                    <a:pt x="65024" y="579374"/>
                  </a:lnTo>
                  <a:lnTo>
                    <a:pt x="0" y="523493"/>
                  </a:lnTo>
                  <a:lnTo>
                    <a:pt x="200660" y="289687"/>
                  </a:lnTo>
                  <a:lnTo>
                    <a:pt x="0" y="55879"/>
                  </a:lnTo>
                  <a:close/>
                </a:path>
              </a:pathLst>
            </a:custGeom>
            <a:ln w="12192">
              <a:solidFill>
                <a:srgbClr val="6F2F9F"/>
              </a:solidFill>
            </a:ln>
          </p:spPr>
          <p:txBody>
            <a:bodyPr wrap="square" lIns="0" tIns="0" rIns="0" bIns="0" rtlCol="0"/>
            <a:lstStyle/>
            <a:p>
              <a:endParaRPr/>
            </a:p>
          </p:txBody>
        </p:sp>
        <p:sp>
          <p:nvSpPr>
            <p:cNvPr id="19" name="object 19"/>
            <p:cNvSpPr/>
            <p:nvPr/>
          </p:nvSpPr>
          <p:spPr>
            <a:xfrm>
              <a:off x="5747004" y="3061715"/>
              <a:ext cx="431800" cy="792480"/>
            </a:xfrm>
            <a:custGeom>
              <a:avLst/>
              <a:gdLst/>
              <a:ahLst/>
              <a:cxnLst/>
              <a:rect l="l" t="t" r="r" b="b"/>
              <a:pathLst>
                <a:path w="431800" h="792479">
                  <a:moveTo>
                    <a:pt x="359410" y="0"/>
                  </a:moveTo>
                  <a:lnTo>
                    <a:pt x="71882" y="0"/>
                  </a:lnTo>
                  <a:lnTo>
                    <a:pt x="43880" y="5641"/>
                  </a:lnTo>
                  <a:lnTo>
                    <a:pt x="21034" y="21034"/>
                  </a:lnTo>
                  <a:lnTo>
                    <a:pt x="5641" y="43880"/>
                  </a:lnTo>
                  <a:lnTo>
                    <a:pt x="0" y="71882"/>
                  </a:lnTo>
                  <a:lnTo>
                    <a:pt x="0" y="720598"/>
                  </a:lnTo>
                  <a:lnTo>
                    <a:pt x="5641" y="748599"/>
                  </a:lnTo>
                  <a:lnTo>
                    <a:pt x="21034" y="771445"/>
                  </a:lnTo>
                  <a:lnTo>
                    <a:pt x="43880" y="786838"/>
                  </a:lnTo>
                  <a:lnTo>
                    <a:pt x="71882" y="792480"/>
                  </a:lnTo>
                  <a:lnTo>
                    <a:pt x="359410" y="792480"/>
                  </a:lnTo>
                  <a:lnTo>
                    <a:pt x="387411" y="786838"/>
                  </a:lnTo>
                  <a:lnTo>
                    <a:pt x="410257" y="771445"/>
                  </a:lnTo>
                  <a:lnTo>
                    <a:pt x="425650" y="748599"/>
                  </a:lnTo>
                  <a:lnTo>
                    <a:pt x="431292" y="720598"/>
                  </a:lnTo>
                  <a:lnTo>
                    <a:pt x="431292" y="71882"/>
                  </a:lnTo>
                  <a:lnTo>
                    <a:pt x="425650" y="43880"/>
                  </a:lnTo>
                  <a:lnTo>
                    <a:pt x="410257" y="21034"/>
                  </a:lnTo>
                  <a:lnTo>
                    <a:pt x="387411" y="5641"/>
                  </a:lnTo>
                  <a:lnTo>
                    <a:pt x="359410" y="0"/>
                  </a:lnTo>
                  <a:close/>
                </a:path>
              </a:pathLst>
            </a:custGeom>
            <a:solidFill>
              <a:srgbClr val="92D050"/>
            </a:solidFill>
          </p:spPr>
          <p:txBody>
            <a:bodyPr wrap="square" lIns="0" tIns="0" rIns="0" bIns="0" rtlCol="0"/>
            <a:lstStyle/>
            <a:p>
              <a:endParaRPr/>
            </a:p>
          </p:txBody>
        </p:sp>
        <p:sp>
          <p:nvSpPr>
            <p:cNvPr id="20" name="object 20"/>
            <p:cNvSpPr/>
            <p:nvPr/>
          </p:nvSpPr>
          <p:spPr>
            <a:xfrm>
              <a:off x="5747004" y="3061715"/>
              <a:ext cx="431800" cy="792480"/>
            </a:xfrm>
            <a:custGeom>
              <a:avLst/>
              <a:gdLst/>
              <a:ahLst/>
              <a:cxnLst/>
              <a:rect l="l" t="t" r="r" b="b"/>
              <a:pathLst>
                <a:path w="431800" h="792479">
                  <a:moveTo>
                    <a:pt x="0" y="71882"/>
                  </a:moveTo>
                  <a:lnTo>
                    <a:pt x="5641" y="43880"/>
                  </a:lnTo>
                  <a:lnTo>
                    <a:pt x="21034" y="21034"/>
                  </a:lnTo>
                  <a:lnTo>
                    <a:pt x="43880" y="5641"/>
                  </a:lnTo>
                  <a:lnTo>
                    <a:pt x="71882" y="0"/>
                  </a:lnTo>
                  <a:lnTo>
                    <a:pt x="359410" y="0"/>
                  </a:lnTo>
                  <a:lnTo>
                    <a:pt x="387411" y="5641"/>
                  </a:lnTo>
                  <a:lnTo>
                    <a:pt x="410257" y="21034"/>
                  </a:lnTo>
                  <a:lnTo>
                    <a:pt x="425650" y="43880"/>
                  </a:lnTo>
                  <a:lnTo>
                    <a:pt x="431292" y="71882"/>
                  </a:lnTo>
                  <a:lnTo>
                    <a:pt x="431292" y="720598"/>
                  </a:lnTo>
                  <a:lnTo>
                    <a:pt x="425650" y="748599"/>
                  </a:lnTo>
                  <a:lnTo>
                    <a:pt x="410257" y="771445"/>
                  </a:lnTo>
                  <a:lnTo>
                    <a:pt x="387411" y="786838"/>
                  </a:lnTo>
                  <a:lnTo>
                    <a:pt x="359410" y="792480"/>
                  </a:lnTo>
                  <a:lnTo>
                    <a:pt x="71882" y="792480"/>
                  </a:lnTo>
                  <a:lnTo>
                    <a:pt x="43880" y="786838"/>
                  </a:lnTo>
                  <a:lnTo>
                    <a:pt x="21034" y="771445"/>
                  </a:lnTo>
                  <a:lnTo>
                    <a:pt x="5641" y="748599"/>
                  </a:lnTo>
                  <a:lnTo>
                    <a:pt x="0" y="720598"/>
                  </a:lnTo>
                  <a:lnTo>
                    <a:pt x="0" y="71882"/>
                  </a:lnTo>
                  <a:close/>
                </a:path>
              </a:pathLst>
            </a:custGeom>
            <a:ln w="57912">
              <a:solidFill>
                <a:srgbClr val="00AF50"/>
              </a:solidFill>
            </a:ln>
          </p:spPr>
          <p:txBody>
            <a:bodyPr wrap="square" lIns="0" tIns="0" rIns="0" bIns="0" rtlCol="0"/>
            <a:lstStyle/>
            <a:p>
              <a:endParaRPr/>
            </a:p>
          </p:txBody>
        </p:sp>
        <p:sp>
          <p:nvSpPr>
            <p:cNvPr id="21" name="object 21"/>
            <p:cNvSpPr/>
            <p:nvPr/>
          </p:nvSpPr>
          <p:spPr>
            <a:xfrm>
              <a:off x="5675376" y="3080003"/>
              <a:ext cx="576580" cy="576580"/>
            </a:xfrm>
            <a:custGeom>
              <a:avLst/>
              <a:gdLst/>
              <a:ahLst/>
              <a:cxnLst/>
              <a:rect l="l" t="t" r="r" b="b"/>
              <a:pathLst>
                <a:path w="576579" h="576579">
                  <a:moveTo>
                    <a:pt x="576072" y="209550"/>
                  </a:moveTo>
                  <a:lnTo>
                    <a:pt x="366776" y="209550"/>
                  </a:lnTo>
                  <a:lnTo>
                    <a:pt x="366776" y="0"/>
                  </a:lnTo>
                  <a:lnTo>
                    <a:pt x="209296" y="0"/>
                  </a:lnTo>
                  <a:lnTo>
                    <a:pt x="209296" y="209550"/>
                  </a:lnTo>
                  <a:lnTo>
                    <a:pt x="0" y="209550"/>
                  </a:lnTo>
                  <a:lnTo>
                    <a:pt x="0" y="367030"/>
                  </a:lnTo>
                  <a:lnTo>
                    <a:pt x="209296" y="367030"/>
                  </a:lnTo>
                  <a:lnTo>
                    <a:pt x="209296" y="576580"/>
                  </a:lnTo>
                  <a:lnTo>
                    <a:pt x="366776" y="576580"/>
                  </a:lnTo>
                  <a:lnTo>
                    <a:pt x="366776" y="367030"/>
                  </a:lnTo>
                  <a:lnTo>
                    <a:pt x="576072" y="367030"/>
                  </a:lnTo>
                  <a:lnTo>
                    <a:pt x="576072" y="209550"/>
                  </a:lnTo>
                  <a:close/>
                </a:path>
              </a:pathLst>
            </a:custGeom>
            <a:solidFill>
              <a:srgbClr val="FF0000"/>
            </a:solidFill>
          </p:spPr>
          <p:txBody>
            <a:bodyPr wrap="square" lIns="0" tIns="0" rIns="0" bIns="0" rtlCol="0"/>
            <a:lstStyle/>
            <a:p>
              <a:endParaRPr/>
            </a:p>
          </p:txBody>
        </p:sp>
        <p:sp>
          <p:nvSpPr>
            <p:cNvPr id="22" name="object 22"/>
            <p:cNvSpPr/>
            <p:nvPr/>
          </p:nvSpPr>
          <p:spPr>
            <a:xfrm>
              <a:off x="5675375" y="3080003"/>
              <a:ext cx="576580" cy="576580"/>
            </a:xfrm>
            <a:custGeom>
              <a:avLst/>
              <a:gdLst/>
              <a:ahLst/>
              <a:cxnLst/>
              <a:rect l="l" t="t" r="r" b="b"/>
              <a:pathLst>
                <a:path w="576579" h="576579">
                  <a:moveTo>
                    <a:pt x="0" y="209296"/>
                  </a:moveTo>
                  <a:lnTo>
                    <a:pt x="209296" y="209296"/>
                  </a:lnTo>
                  <a:lnTo>
                    <a:pt x="209296" y="0"/>
                  </a:lnTo>
                  <a:lnTo>
                    <a:pt x="366775" y="0"/>
                  </a:lnTo>
                  <a:lnTo>
                    <a:pt x="366775" y="209296"/>
                  </a:lnTo>
                  <a:lnTo>
                    <a:pt x="576072" y="209296"/>
                  </a:lnTo>
                  <a:lnTo>
                    <a:pt x="576072" y="366775"/>
                  </a:lnTo>
                  <a:lnTo>
                    <a:pt x="366775" y="366775"/>
                  </a:lnTo>
                  <a:lnTo>
                    <a:pt x="366775" y="576072"/>
                  </a:lnTo>
                  <a:lnTo>
                    <a:pt x="209296" y="576072"/>
                  </a:lnTo>
                  <a:lnTo>
                    <a:pt x="209296" y="366775"/>
                  </a:lnTo>
                  <a:lnTo>
                    <a:pt x="0" y="366775"/>
                  </a:lnTo>
                  <a:lnTo>
                    <a:pt x="0" y="209296"/>
                  </a:lnTo>
                  <a:close/>
                </a:path>
              </a:pathLst>
            </a:custGeom>
            <a:ln w="12192">
              <a:solidFill>
                <a:srgbClr val="FFFFFF"/>
              </a:solidFill>
            </a:ln>
          </p:spPr>
          <p:txBody>
            <a:bodyPr wrap="square" lIns="0" tIns="0" rIns="0" bIns="0" rtlCol="0"/>
            <a:lstStyle/>
            <a:p>
              <a:endParaRPr/>
            </a:p>
          </p:txBody>
        </p:sp>
        <p:sp>
          <p:nvSpPr>
            <p:cNvPr id="23" name="object 23"/>
            <p:cNvSpPr/>
            <p:nvPr/>
          </p:nvSpPr>
          <p:spPr>
            <a:xfrm>
              <a:off x="8493759" y="6605523"/>
              <a:ext cx="51435" cy="476250"/>
            </a:xfrm>
            <a:custGeom>
              <a:avLst/>
              <a:gdLst/>
              <a:ahLst/>
              <a:cxnLst/>
              <a:rect l="l" t="t" r="r" b="b"/>
              <a:pathLst>
                <a:path w="51434" h="476250">
                  <a:moveTo>
                    <a:pt x="50899" y="0"/>
                  </a:moveTo>
                  <a:lnTo>
                    <a:pt x="0" y="0"/>
                  </a:lnTo>
                  <a:lnTo>
                    <a:pt x="0" y="475995"/>
                  </a:lnTo>
                  <a:lnTo>
                    <a:pt x="50899" y="475995"/>
                  </a:lnTo>
                  <a:lnTo>
                    <a:pt x="50899" y="0"/>
                  </a:lnTo>
                  <a:close/>
                </a:path>
              </a:pathLst>
            </a:custGeom>
            <a:solidFill>
              <a:srgbClr val="C55A11"/>
            </a:solidFill>
          </p:spPr>
          <p:txBody>
            <a:bodyPr wrap="square" lIns="0" tIns="0" rIns="0" bIns="0" rtlCol="0"/>
            <a:lstStyle/>
            <a:p>
              <a:endParaRPr/>
            </a:p>
          </p:txBody>
        </p:sp>
        <p:sp>
          <p:nvSpPr>
            <p:cNvPr id="24" name="object 24"/>
            <p:cNvSpPr/>
            <p:nvPr/>
          </p:nvSpPr>
          <p:spPr>
            <a:xfrm>
              <a:off x="8493759" y="6605523"/>
              <a:ext cx="51435" cy="476250"/>
            </a:xfrm>
            <a:custGeom>
              <a:avLst/>
              <a:gdLst/>
              <a:ahLst/>
              <a:cxnLst/>
              <a:rect l="l" t="t" r="r" b="b"/>
              <a:pathLst>
                <a:path w="51434" h="476250">
                  <a:moveTo>
                    <a:pt x="0" y="475995"/>
                  </a:moveTo>
                  <a:lnTo>
                    <a:pt x="50899" y="475995"/>
                  </a:lnTo>
                  <a:lnTo>
                    <a:pt x="50899" y="0"/>
                  </a:lnTo>
                  <a:lnTo>
                    <a:pt x="0" y="0"/>
                  </a:lnTo>
                  <a:lnTo>
                    <a:pt x="0" y="475995"/>
                  </a:lnTo>
                  <a:close/>
                </a:path>
              </a:pathLst>
            </a:custGeom>
            <a:ln w="12192">
              <a:solidFill>
                <a:srgbClr val="843B0C"/>
              </a:solidFill>
            </a:ln>
          </p:spPr>
          <p:txBody>
            <a:bodyPr wrap="square" lIns="0" tIns="0" rIns="0" bIns="0" rtlCol="0"/>
            <a:lstStyle/>
            <a:p>
              <a:endParaRPr/>
            </a:p>
          </p:txBody>
        </p:sp>
        <p:sp>
          <p:nvSpPr>
            <p:cNvPr id="25" name="object 25"/>
            <p:cNvSpPr/>
            <p:nvPr/>
          </p:nvSpPr>
          <p:spPr>
            <a:xfrm>
              <a:off x="9934829" y="6605523"/>
              <a:ext cx="50800" cy="476250"/>
            </a:xfrm>
            <a:custGeom>
              <a:avLst/>
              <a:gdLst/>
              <a:ahLst/>
              <a:cxnLst/>
              <a:rect l="l" t="t" r="r" b="b"/>
              <a:pathLst>
                <a:path w="50800" h="476250">
                  <a:moveTo>
                    <a:pt x="50540" y="0"/>
                  </a:moveTo>
                  <a:lnTo>
                    <a:pt x="0" y="0"/>
                  </a:lnTo>
                  <a:lnTo>
                    <a:pt x="0" y="475995"/>
                  </a:lnTo>
                  <a:lnTo>
                    <a:pt x="50540" y="475995"/>
                  </a:lnTo>
                  <a:lnTo>
                    <a:pt x="50540" y="0"/>
                  </a:lnTo>
                  <a:close/>
                </a:path>
              </a:pathLst>
            </a:custGeom>
            <a:solidFill>
              <a:srgbClr val="C55A11"/>
            </a:solidFill>
          </p:spPr>
          <p:txBody>
            <a:bodyPr wrap="square" lIns="0" tIns="0" rIns="0" bIns="0" rtlCol="0"/>
            <a:lstStyle/>
            <a:p>
              <a:endParaRPr/>
            </a:p>
          </p:txBody>
        </p:sp>
        <p:sp>
          <p:nvSpPr>
            <p:cNvPr id="26" name="object 26"/>
            <p:cNvSpPr/>
            <p:nvPr/>
          </p:nvSpPr>
          <p:spPr>
            <a:xfrm>
              <a:off x="9934829" y="6605523"/>
              <a:ext cx="50800" cy="476250"/>
            </a:xfrm>
            <a:custGeom>
              <a:avLst/>
              <a:gdLst/>
              <a:ahLst/>
              <a:cxnLst/>
              <a:rect l="l" t="t" r="r" b="b"/>
              <a:pathLst>
                <a:path w="50800" h="476250">
                  <a:moveTo>
                    <a:pt x="0" y="475995"/>
                  </a:moveTo>
                  <a:lnTo>
                    <a:pt x="50540" y="475995"/>
                  </a:lnTo>
                  <a:lnTo>
                    <a:pt x="50540" y="0"/>
                  </a:lnTo>
                  <a:lnTo>
                    <a:pt x="0" y="0"/>
                  </a:lnTo>
                  <a:lnTo>
                    <a:pt x="0" y="475995"/>
                  </a:lnTo>
                  <a:close/>
                </a:path>
              </a:pathLst>
            </a:custGeom>
            <a:ln w="12192">
              <a:solidFill>
                <a:srgbClr val="843B0C"/>
              </a:solidFill>
            </a:ln>
          </p:spPr>
          <p:txBody>
            <a:bodyPr wrap="square" lIns="0" tIns="0" rIns="0" bIns="0" rtlCol="0"/>
            <a:lstStyle/>
            <a:p>
              <a:endParaRPr/>
            </a:p>
          </p:txBody>
        </p:sp>
        <p:sp>
          <p:nvSpPr>
            <p:cNvPr id="27" name="object 27"/>
            <p:cNvSpPr/>
            <p:nvPr/>
          </p:nvSpPr>
          <p:spPr>
            <a:xfrm>
              <a:off x="11230229" y="6605523"/>
              <a:ext cx="50800" cy="476250"/>
            </a:xfrm>
            <a:custGeom>
              <a:avLst/>
              <a:gdLst/>
              <a:ahLst/>
              <a:cxnLst/>
              <a:rect l="l" t="t" r="r" b="b"/>
              <a:pathLst>
                <a:path w="50800" h="476250">
                  <a:moveTo>
                    <a:pt x="50540" y="0"/>
                  </a:moveTo>
                  <a:lnTo>
                    <a:pt x="0" y="0"/>
                  </a:lnTo>
                  <a:lnTo>
                    <a:pt x="0" y="475995"/>
                  </a:lnTo>
                  <a:lnTo>
                    <a:pt x="50540" y="475995"/>
                  </a:lnTo>
                  <a:lnTo>
                    <a:pt x="50540" y="0"/>
                  </a:lnTo>
                  <a:close/>
                </a:path>
              </a:pathLst>
            </a:custGeom>
            <a:solidFill>
              <a:srgbClr val="C55A11"/>
            </a:solidFill>
          </p:spPr>
          <p:txBody>
            <a:bodyPr wrap="square" lIns="0" tIns="0" rIns="0" bIns="0" rtlCol="0"/>
            <a:lstStyle/>
            <a:p>
              <a:endParaRPr/>
            </a:p>
          </p:txBody>
        </p:sp>
        <p:sp>
          <p:nvSpPr>
            <p:cNvPr id="28" name="object 28"/>
            <p:cNvSpPr/>
            <p:nvPr/>
          </p:nvSpPr>
          <p:spPr>
            <a:xfrm>
              <a:off x="11230229" y="6605523"/>
              <a:ext cx="50800" cy="476250"/>
            </a:xfrm>
            <a:custGeom>
              <a:avLst/>
              <a:gdLst/>
              <a:ahLst/>
              <a:cxnLst/>
              <a:rect l="l" t="t" r="r" b="b"/>
              <a:pathLst>
                <a:path w="50800" h="476250">
                  <a:moveTo>
                    <a:pt x="0" y="475995"/>
                  </a:moveTo>
                  <a:lnTo>
                    <a:pt x="50540" y="475995"/>
                  </a:lnTo>
                  <a:lnTo>
                    <a:pt x="50540" y="0"/>
                  </a:lnTo>
                  <a:lnTo>
                    <a:pt x="0" y="0"/>
                  </a:lnTo>
                  <a:lnTo>
                    <a:pt x="0" y="475995"/>
                  </a:lnTo>
                  <a:close/>
                </a:path>
              </a:pathLst>
            </a:custGeom>
            <a:ln w="12192">
              <a:solidFill>
                <a:srgbClr val="843B0C"/>
              </a:solidFill>
            </a:ln>
          </p:spPr>
          <p:txBody>
            <a:bodyPr wrap="square" lIns="0" tIns="0" rIns="0" bIns="0" rtlCol="0"/>
            <a:lstStyle/>
            <a:p>
              <a:endParaRPr/>
            </a:p>
          </p:txBody>
        </p:sp>
      </p:grpSp>
      <p:sp>
        <p:nvSpPr>
          <p:cNvPr id="29" name="object 29"/>
          <p:cNvSpPr txBox="1">
            <a:spLocks noGrp="1"/>
          </p:cNvSpPr>
          <p:nvPr>
            <p:ph type="title"/>
          </p:nvPr>
        </p:nvSpPr>
        <p:spPr>
          <a:xfrm>
            <a:off x="569468" y="551433"/>
            <a:ext cx="3222625" cy="650875"/>
          </a:xfrm>
          <a:prstGeom prst="rect">
            <a:avLst/>
          </a:prstGeom>
        </p:spPr>
        <p:txBody>
          <a:bodyPr vert="horz" wrap="square" lIns="0" tIns="12700" rIns="0" bIns="0" rtlCol="0">
            <a:spAutoFit/>
          </a:bodyPr>
          <a:lstStyle/>
          <a:p>
            <a:pPr marL="12700">
              <a:lnSpc>
                <a:spcPct val="100000"/>
              </a:lnSpc>
              <a:spcBef>
                <a:spcPts val="100"/>
              </a:spcBef>
            </a:pPr>
            <a:r>
              <a:rPr sz="4100" dirty="0">
                <a:solidFill>
                  <a:srgbClr val="000000"/>
                </a:solidFill>
                <a:latin typeface="Calibri"/>
                <a:cs typeface="Calibri"/>
              </a:rPr>
              <a:t>es:</a:t>
            </a:r>
            <a:r>
              <a:rPr sz="4100" spc="-50" dirty="0">
                <a:solidFill>
                  <a:srgbClr val="000000"/>
                </a:solidFill>
                <a:latin typeface="Calibri"/>
                <a:cs typeface="Calibri"/>
              </a:rPr>
              <a:t> </a:t>
            </a:r>
            <a:r>
              <a:rPr sz="4100" spc="-20" dirty="0">
                <a:solidFill>
                  <a:srgbClr val="006FC0"/>
                </a:solidFill>
                <a:latin typeface="Calibri"/>
                <a:cs typeface="Calibri"/>
              </a:rPr>
              <a:t>ASILO</a:t>
            </a:r>
            <a:r>
              <a:rPr sz="4100" spc="-30" dirty="0">
                <a:solidFill>
                  <a:srgbClr val="006FC0"/>
                </a:solidFill>
                <a:latin typeface="Calibri"/>
                <a:cs typeface="Calibri"/>
              </a:rPr>
              <a:t> </a:t>
            </a:r>
            <a:r>
              <a:rPr sz="4100" spc="-5" dirty="0">
                <a:solidFill>
                  <a:srgbClr val="006FC0"/>
                </a:solidFill>
                <a:latin typeface="Calibri"/>
                <a:cs typeface="Calibri"/>
              </a:rPr>
              <a:t>NIDO</a:t>
            </a:r>
            <a:endParaRPr sz="4100">
              <a:latin typeface="Calibri"/>
              <a:cs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02226" y="912621"/>
            <a:ext cx="6043930" cy="1016635"/>
          </a:xfrm>
          <a:prstGeom prst="rect">
            <a:avLst/>
          </a:prstGeom>
        </p:spPr>
        <p:txBody>
          <a:bodyPr vert="horz" wrap="square" lIns="0" tIns="12700" rIns="0" bIns="0" rtlCol="0">
            <a:spAutoFit/>
          </a:bodyPr>
          <a:lstStyle/>
          <a:p>
            <a:pPr marL="12700">
              <a:lnSpc>
                <a:spcPct val="100000"/>
              </a:lnSpc>
              <a:spcBef>
                <a:spcPts val="100"/>
              </a:spcBef>
            </a:pPr>
            <a:r>
              <a:rPr spc="-5" dirty="0"/>
              <a:t>Il</a:t>
            </a:r>
            <a:r>
              <a:rPr spc="-100" dirty="0"/>
              <a:t> </a:t>
            </a:r>
            <a:r>
              <a:rPr spc="-50" dirty="0"/>
              <a:t>caso</a:t>
            </a:r>
            <a:r>
              <a:rPr spc="-135" dirty="0"/>
              <a:t> </a:t>
            </a:r>
            <a:r>
              <a:rPr spc="-70" dirty="0"/>
              <a:t>sintomatico</a:t>
            </a:r>
          </a:p>
        </p:txBody>
      </p:sp>
      <p:grpSp>
        <p:nvGrpSpPr>
          <p:cNvPr id="3" name="object 3"/>
          <p:cNvGrpSpPr/>
          <p:nvPr/>
        </p:nvGrpSpPr>
        <p:grpSpPr>
          <a:xfrm>
            <a:off x="1853183" y="941831"/>
            <a:ext cx="1324610" cy="1163320"/>
            <a:chOff x="1853183" y="941831"/>
            <a:chExt cx="1324610" cy="1163320"/>
          </a:xfrm>
        </p:grpSpPr>
        <p:sp>
          <p:nvSpPr>
            <p:cNvPr id="4" name="object 4"/>
            <p:cNvSpPr/>
            <p:nvPr/>
          </p:nvSpPr>
          <p:spPr>
            <a:xfrm>
              <a:off x="1859279" y="947927"/>
              <a:ext cx="1312545" cy="1150620"/>
            </a:xfrm>
            <a:custGeom>
              <a:avLst/>
              <a:gdLst/>
              <a:ahLst/>
              <a:cxnLst/>
              <a:rect l="l" t="t" r="r" b="b"/>
              <a:pathLst>
                <a:path w="1312545" h="1150620">
                  <a:moveTo>
                    <a:pt x="736853" y="0"/>
                  </a:moveTo>
                  <a:lnTo>
                    <a:pt x="736853" y="287654"/>
                  </a:lnTo>
                  <a:lnTo>
                    <a:pt x="0" y="287654"/>
                  </a:lnTo>
                  <a:lnTo>
                    <a:pt x="0" y="862964"/>
                  </a:lnTo>
                  <a:lnTo>
                    <a:pt x="736853" y="862964"/>
                  </a:lnTo>
                  <a:lnTo>
                    <a:pt x="736853" y="1150620"/>
                  </a:lnTo>
                  <a:lnTo>
                    <a:pt x="1312164" y="575309"/>
                  </a:lnTo>
                  <a:lnTo>
                    <a:pt x="736853" y="0"/>
                  </a:lnTo>
                  <a:close/>
                </a:path>
              </a:pathLst>
            </a:custGeom>
            <a:solidFill>
              <a:srgbClr val="FFC000"/>
            </a:solidFill>
          </p:spPr>
          <p:txBody>
            <a:bodyPr wrap="square" lIns="0" tIns="0" rIns="0" bIns="0" rtlCol="0"/>
            <a:lstStyle/>
            <a:p>
              <a:endParaRPr/>
            </a:p>
          </p:txBody>
        </p:sp>
        <p:sp>
          <p:nvSpPr>
            <p:cNvPr id="5" name="object 5"/>
            <p:cNvSpPr/>
            <p:nvPr/>
          </p:nvSpPr>
          <p:spPr>
            <a:xfrm>
              <a:off x="1859279" y="947927"/>
              <a:ext cx="1312545" cy="1150620"/>
            </a:xfrm>
            <a:custGeom>
              <a:avLst/>
              <a:gdLst/>
              <a:ahLst/>
              <a:cxnLst/>
              <a:rect l="l" t="t" r="r" b="b"/>
              <a:pathLst>
                <a:path w="1312545" h="1150620">
                  <a:moveTo>
                    <a:pt x="0" y="287654"/>
                  </a:moveTo>
                  <a:lnTo>
                    <a:pt x="736853" y="287654"/>
                  </a:lnTo>
                  <a:lnTo>
                    <a:pt x="736853" y="0"/>
                  </a:lnTo>
                  <a:lnTo>
                    <a:pt x="1312164" y="575309"/>
                  </a:lnTo>
                  <a:lnTo>
                    <a:pt x="736853" y="1150620"/>
                  </a:lnTo>
                  <a:lnTo>
                    <a:pt x="736853"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498091" y="2194559"/>
            <a:ext cx="12097512" cy="6989064"/>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26642" y="2512731"/>
            <a:ext cx="12911455" cy="6231890"/>
          </a:xfrm>
          <a:prstGeom prst="rect">
            <a:avLst/>
          </a:prstGeom>
        </p:spPr>
        <p:txBody>
          <a:bodyPr vert="horz" wrap="square" lIns="0" tIns="140970" rIns="0" bIns="0" rtlCol="0">
            <a:spAutoFit/>
          </a:bodyPr>
          <a:lstStyle/>
          <a:p>
            <a:pPr marL="12700">
              <a:lnSpc>
                <a:spcPct val="100000"/>
              </a:lnSpc>
              <a:spcBef>
                <a:spcPts val="1110"/>
              </a:spcBef>
            </a:pPr>
            <a:r>
              <a:rPr sz="4100" spc="-10" dirty="0">
                <a:latin typeface="Calibri"/>
                <a:cs typeface="Calibri"/>
              </a:rPr>
              <a:t>Definizioni:</a:t>
            </a:r>
            <a:endParaRPr sz="4100">
              <a:latin typeface="Calibri"/>
              <a:cs typeface="Calibri"/>
            </a:endParaRPr>
          </a:p>
          <a:p>
            <a:pPr marL="12700">
              <a:lnSpc>
                <a:spcPct val="100000"/>
              </a:lnSpc>
              <a:spcBef>
                <a:spcPts val="1010"/>
              </a:spcBef>
            </a:pPr>
            <a:r>
              <a:rPr sz="4100" spc="-5" dirty="0">
                <a:solidFill>
                  <a:srgbClr val="FFC000"/>
                </a:solidFill>
                <a:latin typeface="Calibri"/>
                <a:cs typeface="Calibri"/>
              </a:rPr>
              <a:t>Pulizia</a:t>
            </a:r>
            <a:r>
              <a:rPr sz="4100" spc="-15" dirty="0">
                <a:solidFill>
                  <a:srgbClr val="FFC000"/>
                </a:solidFill>
                <a:latin typeface="Calibri"/>
                <a:cs typeface="Calibri"/>
              </a:rPr>
              <a:t> </a:t>
            </a:r>
            <a:r>
              <a:rPr sz="4100" dirty="0">
                <a:latin typeface="Calibri"/>
                <a:cs typeface="Calibri"/>
              </a:rPr>
              <a:t>=</a:t>
            </a:r>
            <a:r>
              <a:rPr sz="4100" spc="5" dirty="0">
                <a:latin typeface="Calibri"/>
                <a:cs typeface="Calibri"/>
              </a:rPr>
              <a:t> </a:t>
            </a:r>
            <a:r>
              <a:rPr sz="4100" spc="-10" dirty="0">
                <a:latin typeface="Calibri"/>
                <a:cs typeface="Calibri"/>
              </a:rPr>
              <a:t>processo</a:t>
            </a:r>
            <a:r>
              <a:rPr sz="4100" spc="-20" dirty="0">
                <a:latin typeface="Calibri"/>
                <a:cs typeface="Calibri"/>
              </a:rPr>
              <a:t> </a:t>
            </a:r>
            <a:r>
              <a:rPr sz="4100" dirty="0">
                <a:latin typeface="Calibri"/>
                <a:cs typeface="Calibri"/>
              </a:rPr>
              <a:t>che</a:t>
            </a:r>
            <a:r>
              <a:rPr sz="4100" spc="-10" dirty="0">
                <a:latin typeface="Calibri"/>
                <a:cs typeface="Calibri"/>
              </a:rPr>
              <a:t> </a:t>
            </a:r>
            <a:r>
              <a:rPr sz="4100" spc="-5" dirty="0">
                <a:latin typeface="Calibri"/>
                <a:cs typeface="Calibri"/>
              </a:rPr>
              <a:t>elimina</a:t>
            </a:r>
            <a:r>
              <a:rPr sz="4100" spc="-20" dirty="0">
                <a:latin typeface="Calibri"/>
                <a:cs typeface="Calibri"/>
              </a:rPr>
              <a:t> </a:t>
            </a:r>
            <a:r>
              <a:rPr sz="4100" spc="-5" dirty="0">
                <a:latin typeface="Calibri"/>
                <a:cs typeface="Calibri"/>
              </a:rPr>
              <a:t>un</a:t>
            </a:r>
            <a:r>
              <a:rPr sz="4100" dirty="0">
                <a:latin typeface="Calibri"/>
                <a:cs typeface="Calibri"/>
              </a:rPr>
              <a:t> </a:t>
            </a:r>
            <a:r>
              <a:rPr sz="4100" spc="-10" dirty="0">
                <a:latin typeface="Calibri"/>
                <a:cs typeface="Calibri"/>
              </a:rPr>
              <a:t>deposito</a:t>
            </a:r>
            <a:r>
              <a:rPr sz="4100" spc="-40" dirty="0">
                <a:latin typeface="Calibri"/>
                <a:cs typeface="Calibri"/>
              </a:rPr>
              <a:t> </a:t>
            </a:r>
            <a:r>
              <a:rPr sz="4100" spc="-15" dirty="0">
                <a:latin typeface="Calibri"/>
                <a:cs typeface="Calibri"/>
              </a:rPr>
              <a:t>indesiderato</a:t>
            </a:r>
            <a:endParaRPr sz="4100">
              <a:latin typeface="Calibri"/>
              <a:cs typeface="Calibri"/>
            </a:endParaRPr>
          </a:p>
          <a:p>
            <a:pPr marL="12700" marR="1024890">
              <a:lnSpc>
                <a:spcPts val="4430"/>
              </a:lnSpc>
              <a:spcBef>
                <a:spcPts val="1565"/>
              </a:spcBef>
            </a:pPr>
            <a:r>
              <a:rPr sz="4100" spc="-20" dirty="0">
                <a:solidFill>
                  <a:srgbClr val="FFC000"/>
                </a:solidFill>
                <a:latin typeface="Calibri"/>
                <a:cs typeface="Calibri"/>
              </a:rPr>
              <a:t>Detersione</a:t>
            </a:r>
            <a:r>
              <a:rPr sz="4100" spc="-10" dirty="0">
                <a:solidFill>
                  <a:srgbClr val="FFC000"/>
                </a:solidFill>
                <a:latin typeface="Calibri"/>
                <a:cs typeface="Calibri"/>
              </a:rPr>
              <a:t> </a:t>
            </a:r>
            <a:r>
              <a:rPr sz="4100" dirty="0">
                <a:latin typeface="Calibri"/>
                <a:cs typeface="Calibri"/>
              </a:rPr>
              <a:t>=</a:t>
            </a:r>
            <a:r>
              <a:rPr sz="4100" spc="10" dirty="0">
                <a:latin typeface="Calibri"/>
                <a:cs typeface="Calibri"/>
              </a:rPr>
              <a:t> </a:t>
            </a:r>
            <a:r>
              <a:rPr sz="4100" spc="-15" dirty="0">
                <a:latin typeface="Calibri"/>
                <a:cs typeface="Calibri"/>
              </a:rPr>
              <a:t>rimozione</a:t>
            </a:r>
            <a:r>
              <a:rPr sz="4100" spc="-5" dirty="0">
                <a:latin typeface="Calibri"/>
                <a:cs typeface="Calibri"/>
              </a:rPr>
              <a:t> dello</a:t>
            </a:r>
            <a:r>
              <a:rPr sz="4100" spc="-15" dirty="0">
                <a:latin typeface="Calibri"/>
                <a:cs typeface="Calibri"/>
              </a:rPr>
              <a:t> </a:t>
            </a:r>
            <a:r>
              <a:rPr sz="4100" spc="-20" dirty="0">
                <a:latin typeface="Calibri"/>
                <a:cs typeface="Calibri"/>
              </a:rPr>
              <a:t>sporco</a:t>
            </a:r>
            <a:r>
              <a:rPr sz="4100" spc="-10" dirty="0">
                <a:latin typeface="Calibri"/>
                <a:cs typeface="Calibri"/>
              </a:rPr>
              <a:t> </a:t>
            </a:r>
            <a:r>
              <a:rPr sz="4100" dirty="0">
                <a:latin typeface="Calibri"/>
                <a:cs typeface="Calibri"/>
              </a:rPr>
              <a:t>e</a:t>
            </a:r>
            <a:r>
              <a:rPr sz="4100" spc="10" dirty="0">
                <a:latin typeface="Calibri"/>
                <a:cs typeface="Calibri"/>
              </a:rPr>
              <a:t> </a:t>
            </a:r>
            <a:r>
              <a:rPr sz="4100" spc="-5" dirty="0">
                <a:latin typeface="Calibri"/>
                <a:cs typeface="Calibri"/>
              </a:rPr>
              <a:t>dei</a:t>
            </a:r>
            <a:r>
              <a:rPr sz="4100" spc="-25" dirty="0">
                <a:latin typeface="Calibri"/>
                <a:cs typeface="Calibri"/>
              </a:rPr>
              <a:t> </a:t>
            </a:r>
            <a:r>
              <a:rPr sz="4100" spc="-20" dirty="0">
                <a:latin typeface="Calibri"/>
                <a:cs typeface="Calibri"/>
              </a:rPr>
              <a:t>microrganismi </a:t>
            </a:r>
            <a:r>
              <a:rPr sz="4100" spc="-910" dirty="0">
                <a:latin typeface="Calibri"/>
                <a:cs typeface="Calibri"/>
              </a:rPr>
              <a:t> </a:t>
            </a:r>
            <a:r>
              <a:rPr sz="4100" spc="-15" dirty="0">
                <a:latin typeface="Calibri"/>
                <a:cs typeface="Calibri"/>
              </a:rPr>
              <a:t>presenti</a:t>
            </a:r>
            <a:r>
              <a:rPr sz="4100" spc="-45" dirty="0">
                <a:latin typeface="Calibri"/>
                <a:cs typeface="Calibri"/>
              </a:rPr>
              <a:t> </a:t>
            </a:r>
            <a:r>
              <a:rPr sz="4100" dirty="0">
                <a:latin typeface="Calibri"/>
                <a:cs typeface="Calibri"/>
              </a:rPr>
              <a:t>=</a:t>
            </a:r>
            <a:r>
              <a:rPr sz="4100" spc="-15" dirty="0">
                <a:latin typeface="Calibri"/>
                <a:cs typeface="Calibri"/>
              </a:rPr>
              <a:t> </a:t>
            </a:r>
            <a:r>
              <a:rPr sz="4100" spc="-10" dirty="0">
                <a:solidFill>
                  <a:srgbClr val="FFC000"/>
                </a:solidFill>
                <a:latin typeface="Calibri"/>
                <a:cs typeface="Calibri"/>
              </a:rPr>
              <a:t>igienizzazione</a:t>
            </a:r>
            <a:endParaRPr sz="4100">
              <a:latin typeface="Calibri"/>
              <a:cs typeface="Calibri"/>
            </a:endParaRPr>
          </a:p>
          <a:p>
            <a:pPr marL="12700">
              <a:lnSpc>
                <a:spcPct val="100000"/>
              </a:lnSpc>
              <a:spcBef>
                <a:spcPts val="945"/>
              </a:spcBef>
            </a:pPr>
            <a:r>
              <a:rPr sz="4100" spc="-20" dirty="0">
                <a:solidFill>
                  <a:srgbClr val="FFC000"/>
                </a:solidFill>
                <a:latin typeface="Calibri"/>
                <a:cs typeface="Calibri"/>
              </a:rPr>
              <a:t>Disinfezione</a:t>
            </a:r>
            <a:r>
              <a:rPr sz="4100" spc="-25" dirty="0">
                <a:solidFill>
                  <a:srgbClr val="FFC000"/>
                </a:solidFill>
                <a:latin typeface="Calibri"/>
                <a:cs typeface="Calibri"/>
              </a:rPr>
              <a:t> </a:t>
            </a:r>
            <a:r>
              <a:rPr sz="4100" dirty="0">
                <a:latin typeface="Calibri"/>
                <a:cs typeface="Calibri"/>
              </a:rPr>
              <a:t>= </a:t>
            </a:r>
            <a:r>
              <a:rPr sz="4100" spc="-10" dirty="0">
                <a:latin typeface="Calibri"/>
                <a:cs typeface="Calibri"/>
              </a:rPr>
              <a:t>eliminare</a:t>
            </a:r>
            <a:r>
              <a:rPr sz="4100" spc="-25" dirty="0">
                <a:latin typeface="Calibri"/>
                <a:cs typeface="Calibri"/>
              </a:rPr>
              <a:t> </a:t>
            </a:r>
            <a:r>
              <a:rPr sz="4100" spc="-10" dirty="0">
                <a:latin typeface="Calibri"/>
                <a:cs typeface="Calibri"/>
              </a:rPr>
              <a:t>artropodi,</a:t>
            </a:r>
            <a:r>
              <a:rPr sz="4100" spc="-55" dirty="0">
                <a:latin typeface="Calibri"/>
                <a:cs typeface="Calibri"/>
              </a:rPr>
              <a:t> </a:t>
            </a:r>
            <a:r>
              <a:rPr sz="4100" spc="-10" dirty="0">
                <a:latin typeface="Calibri"/>
                <a:cs typeface="Calibri"/>
              </a:rPr>
              <a:t>parassiti,</a:t>
            </a:r>
            <a:r>
              <a:rPr sz="4100" spc="-45" dirty="0">
                <a:latin typeface="Calibri"/>
                <a:cs typeface="Calibri"/>
              </a:rPr>
              <a:t> </a:t>
            </a:r>
            <a:r>
              <a:rPr sz="4100" spc="-25" dirty="0">
                <a:latin typeface="Calibri"/>
                <a:cs typeface="Calibri"/>
              </a:rPr>
              <a:t>vettori.</a:t>
            </a:r>
            <a:endParaRPr sz="4100">
              <a:latin typeface="Calibri"/>
              <a:cs typeface="Calibri"/>
            </a:endParaRPr>
          </a:p>
          <a:p>
            <a:pPr marL="12700" marR="5080">
              <a:lnSpc>
                <a:spcPts val="4430"/>
              </a:lnSpc>
              <a:spcBef>
                <a:spcPts val="1560"/>
              </a:spcBef>
            </a:pPr>
            <a:r>
              <a:rPr sz="4100" spc="-10" dirty="0">
                <a:solidFill>
                  <a:srgbClr val="FFC000"/>
                </a:solidFill>
                <a:latin typeface="Calibri"/>
                <a:cs typeface="Calibri"/>
              </a:rPr>
              <a:t>Sanificazione</a:t>
            </a:r>
            <a:r>
              <a:rPr sz="4100" spc="5" dirty="0">
                <a:solidFill>
                  <a:srgbClr val="FFC000"/>
                </a:solidFill>
                <a:latin typeface="Calibri"/>
                <a:cs typeface="Calibri"/>
              </a:rPr>
              <a:t> </a:t>
            </a:r>
            <a:r>
              <a:rPr sz="4100" dirty="0">
                <a:latin typeface="Calibri"/>
                <a:cs typeface="Calibri"/>
              </a:rPr>
              <a:t>=</a:t>
            </a:r>
            <a:r>
              <a:rPr sz="4100" spc="10" dirty="0">
                <a:latin typeface="Calibri"/>
                <a:cs typeface="Calibri"/>
              </a:rPr>
              <a:t> </a:t>
            </a:r>
            <a:r>
              <a:rPr sz="4100" spc="-10" dirty="0">
                <a:latin typeface="Calibri"/>
                <a:cs typeface="Calibri"/>
              </a:rPr>
              <a:t>complesso</a:t>
            </a:r>
            <a:r>
              <a:rPr sz="4100" spc="-20" dirty="0">
                <a:latin typeface="Calibri"/>
                <a:cs typeface="Calibri"/>
              </a:rPr>
              <a:t> </a:t>
            </a:r>
            <a:r>
              <a:rPr sz="4100" spc="-5" dirty="0">
                <a:latin typeface="Calibri"/>
                <a:cs typeface="Calibri"/>
              </a:rPr>
              <a:t>di</a:t>
            </a:r>
            <a:r>
              <a:rPr sz="4100" spc="-10" dirty="0">
                <a:latin typeface="Calibri"/>
                <a:cs typeface="Calibri"/>
              </a:rPr>
              <a:t> </a:t>
            </a:r>
            <a:r>
              <a:rPr sz="4100" spc="-15" dirty="0">
                <a:latin typeface="Calibri"/>
                <a:cs typeface="Calibri"/>
              </a:rPr>
              <a:t>procedimenti</a:t>
            </a:r>
            <a:r>
              <a:rPr sz="4100" spc="-35" dirty="0">
                <a:latin typeface="Calibri"/>
                <a:cs typeface="Calibri"/>
              </a:rPr>
              <a:t> </a:t>
            </a:r>
            <a:r>
              <a:rPr sz="4100" spc="-25" dirty="0">
                <a:latin typeface="Calibri"/>
                <a:cs typeface="Calibri"/>
              </a:rPr>
              <a:t>atti</a:t>
            </a:r>
            <a:r>
              <a:rPr sz="4100" spc="-10" dirty="0">
                <a:latin typeface="Calibri"/>
                <a:cs typeface="Calibri"/>
              </a:rPr>
              <a:t> </a:t>
            </a:r>
            <a:r>
              <a:rPr sz="4100" dirty="0">
                <a:latin typeface="Calibri"/>
                <a:cs typeface="Calibri"/>
              </a:rPr>
              <a:t>a</a:t>
            </a:r>
            <a:r>
              <a:rPr sz="4100" spc="10" dirty="0">
                <a:latin typeface="Calibri"/>
                <a:cs typeface="Calibri"/>
              </a:rPr>
              <a:t> </a:t>
            </a:r>
            <a:r>
              <a:rPr sz="4100" spc="-15" dirty="0">
                <a:latin typeface="Calibri"/>
                <a:cs typeface="Calibri"/>
              </a:rPr>
              <a:t>rendere</a:t>
            </a:r>
            <a:r>
              <a:rPr sz="4100" spc="-30" dirty="0">
                <a:latin typeface="Calibri"/>
                <a:cs typeface="Calibri"/>
              </a:rPr>
              <a:t> </a:t>
            </a:r>
            <a:r>
              <a:rPr sz="4100" spc="-5" dirty="0">
                <a:latin typeface="Calibri"/>
                <a:cs typeface="Calibri"/>
              </a:rPr>
              <a:t>sani </a:t>
            </a:r>
            <a:r>
              <a:rPr sz="4100" spc="-915" dirty="0">
                <a:latin typeface="Calibri"/>
                <a:cs typeface="Calibri"/>
              </a:rPr>
              <a:t> </a:t>
            </a:r>
            <a:r>
              <a:rPr sz="4100" dirty="0">
                <a:latin typeface="Calibri"/>
                <a:cs typeface="Calibri"/>
              </a:rPr>
              <a:t>gli</a:t>
            </a:r>
            <a:r>
              <a:rPr sz="4100" spc="-20" dirty="0">
                <a:latin typeface="Calibri"/>
                <a:cs typeface="Calibri"/>
              </a:rPr>
              <a:t> </a:t>
            </a:r>
            <a:r>
              <a:rPr sz="4100" spc="-5" dirty="0">
                <a:latin typeface="Calibri"/>
                <a:cs typeface="Calibri"/>
              </a:rPr>
              <a:t>ambienti</a:t>
            </a:r>
            <a:r>
              <a:rPr sz="4100" spc="-45" dirty="0">
                <a:latin typeface="Calibri"/>
                <a:cs typeface="Calibri"/>
              </a:rPr>
              <a:t> </a:t>
            </a:r>
            <a:r>
              <a:rPr sz="4100" spc="-10" dirty="0">
                <a:latin typeface="Calibri"/>
                <a:cs typeface="Calibri"/>
              </a:rPr>
              <a:t>mediante</a:t>
            </a:r>
            <a:r>
              <a:rPr sz="4100" spc="-45" dirty="0">
                <a:latin typeface="Calibri"/>
                <a:cs typeface="Calibri"/>
              </a:rPr>
              <a:t> </a:t>
            </a:r>
            <a:r>
              <a:rPr sz="4100" spc="-5" dirty="0">
                <a:latin typeface="Calibri"/>
                <a:cs typeface="Calibri"/>
              </a:rPr>
              <a:t>pulizia</a:t>
            </a:r>
            <a:r>
              <a:rPr sz="4100" spc="-15" dirty="0">
                <a:latin typeface="Calibri"/>
                <a:cs typeface="Calibri"/>
              </a:rPr>
              <a:t> </a:t>
            </a:r>
            <a:r>
              <a:rPr sz="4100" spc="-25" dirty="0">
                <a:latin typeface="Calibri"/>
                <a:cs typeface="Calibri"/>
              </a:rPr>
              <a:t>e/o</a:t>
            </a:r>
            <a:r>
              <a:rPr sz="4100" spc="-5" dirty="0">
                <a:latin typeface="Calibri"/>
                <a:cs typeface="Calibri"/>
              </a:rPr>
              <a:t> </a:t>
            </a:r>
            <a:r>
              <a:rPr sz="4100" spc="-20" dirty="0">
                <a:latin typeface="Calibri"/>
                <a:cs typeface="Calibri"/>
              </a:rPr>
              <a:t>disinfezione.</a:t>
            </a:r>
            <a:endParaRPr sz="4100">
              <a:latin typeface="Calibri"/>
              <a:cs typeface="Calibri"/>
            </a:endParaRPr>
          </a:p>
          <a:p>
            <a:pPr marL="12700">
              <a:lnSpc>
                <a:spcPts val="4675"/>
              </a:lnSpc>
              <a:spcBef>
                <a:spcPts val="944"/>
              </a:spcBef>
            </a:pPr>
            <a:r>
              <a:rPr sz="4100" spc="-10" dirty="0">
                <a:solidFill>
                  <a:srgbClr val="FFC000"/>
                </a:solidFill>
                <a:latin typeface="Calibri"/>
                <a:cs typeface="Calibri"/>
              </a:rPr>
              <a:t>Sanitizzazione</a:t>
            </a:r>
            <a:r>
              <a:rPr sz="4100" spc="-5" dirty="0">
                <a:solidFill>
                  <a:srgbClr val="FFC000"/>
                </a:solidFill>
                <a:latin typeface="Calibri"/>
                <a:cs typeface="Calibri"/>
              </a:rPr>
              <a:t> </a:t>
            </a:r>
            <a:r>
              <a:rPr sz="4100" dirty="0">
                <a:latin typeface="Calibri"/>
                <a:cs typeface="Calibri"/>
              </a:rPr>
              <a:t>= </a:t>
            </a:r>
            <a:r>
              <a:rPr sz="4100" spc="-10" dirty="0">
                <a:latin typeface="Calibri"/>
                <a:cs typeface="Calibri"/>
              </a:rPr>
              <a:t>termine</a:t>
            </a:r>
            <a:r>
              <a:rPr sz="4100" spc="-15" dirty="0">
                <a:latin typeface="Calibri"/>
                <a:cs typeface="Calibri"/>
              </a:rPr>
              <a:t> </a:t>
            </a:r>
            <a:r>
              <a:rPr sz="4100" spc="-20" dirty="0">
                <a:latin typeface="Calibri"/>
                <a:cs typeface="Calibri"/>
              </a:rPr>
              <a:t>derivato</a:t>
            </a:r>
            <a:r>
              <a:rPr sz="4100" spc="-35" dirty="0">
                <a:latin typeface="Calibri"/>
                <a:cs typeface="Calibri"/>
              </a:rPr>
              <a:t> </a:t>
            </a:r>
            <a:r>
              <a:rPr sz="4100" spc="-5" dirty="0">
                <a:latin typeface="Calibri"/>
                <a:cs typeface="Calibri"/>
              </a:rPr>
              <a:t>dall’inglese</a:t>
            </a:r>
            <a:r>
              <a:rPr sz="4100" spc="-45" dirty="0">
                <a:latin typeface="Calibri"/>
                <a:cs typeface="Calibri"/>
              </a:rPr>
              <a:t> </a:t>
            </a:r>
            <a:r>
              <a:rPr sz="4100" spc="-5" dirty="0">
                <a:latin typeface="Calibri"/>
                <a:cs typeface="Calibri"/>
              </a:rPr>
              <a:t>per</a:t>
            </a:r>
            <a:r>
              <a:rPr sz="4100" spc="-20" dirty="0">
                <a:latin typeface="Calibri"/>
                <a:cs typeface="Calibri"/>
              </a:rPr>
              <a:t> </a:t>
            </a:r>
            <a:r>
              <a:rPr sz="4100" spc="-10" dirty="0">
                <a:latin typeface="Calibri"/>
                <a:cs typeface="Calibri"/>
              </a:rPr>
              <a:t>indicare</a:t>
            </a:r>
            <a:endParaRPr sz="4100">
              <a:latin typeface="Calibri"/>
              <a:cs typeface="Calibri"/>
            </a:endParaRPr>
          </a:p>
          <a:p>
            <a:pPr marL="12700">
              <a:lnSpc>
                <a:spcPts val="4675"/>
              </a:lnSpc>
            </a:pPr>
            <a:r>
              <a:rPr sz="4100" spc="-25" dirty="0">
                <a:latin typeface="Calibri"/>
                <a:cs typeface="Calibri"/>
              </a:rPr>
              <a:t>l’utilizzo</a:t>
            </a:r>
            <a:r>
              <a:rPr sz="4100" spc="-5" dirty="0">
                <a:latin typeface="Calibri"/>
                <a:cs typeface="Calibri"/>
              </a:rPr>
              <a:t> di</a:t>
            </a:r>
            <a:r>
              <a:rPr sz="4100" spc="-10" dirty="0">
                <a:latin typeface="Calibri"/>
                <a:cs typeface="Calibri"/>
              </a:rPr>
              <a:t> </a:t>
            </a:r>
            <a:r>
              <a:rPr sz="4100" spc="-5" dirty="0">
                <a:solidFill>
                  <a:srgbClr val="FFC000"/>
                </a:solidFill>
                <a:latin typeface="Calibri"/>
                <a:cs typeface="Calibri"/>
              </a:rPr>
              <a:t>biocidi </a:t>
            </a:r>
            <a:r>
              <a:rPr sz="4100" spc="-15" dirty="0">
                <a:latin typeface="Calibri"/>
                <a:cs typeface="Calibri"/>
              </a:rPr>
              <a:t>(prodotti</a:t>
            </a:r>
            <a:r>
              <a:rPr sz="4100" spc="-40" dirty="0">
                <a:latin typeface="Calibri"/>
                <a:cs typeface="Calibri"/>
              </a:rPr>
              <a:t> </a:t>
            </a:r>
            <a:r>
              <a:rPr sz="4100" dirty="0">
                <a:latin typeface="Calibri"/>
                <a:cs typeface="Calibri"/>
              </a:rPr>
              <a:t>che</a:t>
            </a:r>
            <a:r>
              <a:rPr sz="4100" spc="-20" dirty="0">
                <a:latin typeface="Calibri"/>
                <a:cs typeface="Calibri"/>
              </a:rPr>
              <a:t> </a:t>
            </a:r>
            <a:r>
              <a:rPr sz="4100" spc="-5" dirty="0">
                <a:latin typeface="Calibri"/>
                <a:cs typeface="Calibri"/>
              </a:rPr>
              <a:t>eliminano</a:t>
            </a:r>
            <a:r>
              <a:rPr sz="4100" spc="-15" dirty="0">
                <a:latin typeface="Calibri"/>
                <a:cs typeface="Calibri"/>
              </a:rPr>
              <a:t> organismi</a:t>
            </a:r>
            <a:r>
              <a:rPr sz="4100" spc="-55" dirty="0">
                <a:latin typeface="Calibri"/>
                <a:cs typeface="Calibri"/>
              </a:rPr>
              <a:t> </a:t>
            </a:r>
            <a:r>
              <a:rPr sz="4100" spc="-5" dirty="0">
                <a:latin typeface="Calibri"/>
                <a:cs typeface="Calibri"/>
              </a:rPr>
              <a:t>nocivi)</a:t>
            </a:r>
            <a:endParaRPr sz="4100">
              <a:latin typeface="Calibri"/>
              <a:cs typeface="Calibri"/>
            </a:endParaRPr>
          </a:p>
        </p:txBody>
      </p:sp>
      <p:sp>
        <p:nvSpPr>
          <p:cNvPr id="3" name="object 3"/>
          <p:cNvSpPr txBox="1">
            <a:spLocks noGrp="1"/>
          </p:cNvSpPr>
          <p:nvPr>
            <p:ph type="title"/>
          </p:nvPr>
        </p:nvSpPr>
        <p:spPr>
          <a:xfrm>
            <a:off x="4129785" y="912621"/>
            <a:ext cx="6985634" cy="1016635"/>
          </a:xfrm>
          <a:prstGeom prst="rect">
            <a:avLst/>
          </a:prstGeom>
        </p:spPr>
        <p:txBody>
          <a:bodyPr vert="horz" wrap="square" lIns="0" tIns="12700" rIns="0" bIns="0" rtlCol="0">
            <a:spAutoFit/>
          </a:bodyPr>
          <a:lstStyle/>
          <a:p>
            <a:pPr marL="12700">
              <a:lnSpc>
                <a:spcPct val="100000"/>
              </a:lnSpc>
              <a:spcBef>
                <a:spcPts val="100"/>
              </a:spcBef>
            </a:pPr>
            <a:r>
              <a:rPr spc="-55" dirty="0"/>
              <a:t>Gestione</a:t>
            </a:r>
            <a:r>
              <a:rPr spc="-145" dirty="0"/>
              <a:t> </a:t>
            </a:r>
            <a:r>
              <a:rPr spc="-35" dirty="0"/>
              <a:t>delle</a:t>
            </a:r>
            <a:r>
              <a:rPr spc="-140" dirty="0"/>
              <a:t> </a:t>
            </a:r>
            <a:r>
              <a:rPr spc="-35" dirty="0"/>
              <a:t>pulizie</a:t>
            </a:r>
          </a:p>
        </p:txBody>
      </p:sp>
      <p:grpSp>
        <p:nvGrpSpPr>
          <p:cNvPr id="4" name="object 4"/>
          <p:cNvGrpSpPr/>
          <p:nvPr/>
        </p:nvGrpSpPr>
        <p:grpSpPr>
          <a:xfrm>
            <a:off x="1853183" y="941831"/>
            <a:ext cx="1324610" cy="1163320"/>
            <a:chOff x="1853183" y="941831"/>
            <a:chExt cx="1324610" cy="1163320"/>
          </a:xfrm>
        </p:grpSpPr>
        <p:sp>
          <p:nvSpPr>
            <p:cNvPr id="5" name="object 5"/>
            <p:cNvSpPr/>
            <p:nvPr/>
          </p:nvSpPr>
          <p:spPr>
            <a:xfrm>
              <a:off x="1859279" y="947927"/>
              <a:ext cx="1312545" cy="1150620"/>
            </a:xfrm>
            <a:custGeom>
              <a:avLst/>
              <a:gdLst/>
              <a:ahLst/>
              <a:cxnLst/>
              <a:rect l="l" t="t" r="r" b="b"/>
              <a:pathLst>
                <a:path w="1312545" h="1150620">
                  <a:moveTo>
                    <a:pt x="736853" y="0"/>
                  </a:moveTo>
                  <a:lnTo>
                    <a:pt x="736853" y="287654"/>
                  </a:lnTo>
                  <a:lnTo>
                    <a:pt x="0" y="287654"/>
                  </a:lnTo>
                  <a:lnTo>
                    <a:pt x="0" y="862964"/>
                  </a:lnTo>
                  <a:lnTo>
                    <a:pt x="736853" y="862964"/>
                  </a:lnTo>
                  <a:lnTo>
                    <a:pt x="736853" y="1150620"/>
                  </a:lnTo>
                  <a:lnTo>
                    <a:pt x="1312164" y="575309"/>
                  </a:lnTo>
                  <a:lnTo>
                    <a:pt x="736853" y="0"/>
                  </a:lnTo>
                  <a:close/>
                </a:path>
              </a:pathLst>
            </a:custGeom>
            <a:solidFill>
              <a:srgbClr val="FFC000"/>
            </a:solidFill>
          </p:spPr>
          <p:txBody>
            <a:bodyPr wrap="square" lIns="0" tIns="0" rIns="0" bIns="0" rtlCol="0"/>
            <a:lstStyle/>
            <a:p>
              <a:endParaRPr/>
            </a:p>
          </p:txBody>
        </p:sp>
        <p:sp>
          <p:nvSpPr>
            <p:cNvPr id="6" name="object 6"/>
            <p:cNvSpPr/>
            <p:nvPr/>
          </p:nvSpPr>
          <p:spPr>
            <a:xfrm>
              <a:off x="1859279" y="947927"/>
              <a:ext cx="1312545" cy="1150620"/>
            </a:xfrm>
            <a:custGeom>
              <a:avLst/>
              <a:gdLst/>
              <a:ahLst/>
              <a:cxnLst/>
              <a:rect l="l" t="t" r="r" b="b"/>
              <a:pathLst>
                <a:path w="1312545" h="1150620">
                  <a:moveTo>
                    <a:pt x="0" y="287654"/>
                  </a:moveTo>
                  <a:lnTo>
                    <a:pt x="736853" y="287654"/>
                  </a:lnTo>
                  <a:lnTo>
                    <a:pt x="736853" y="0"/>
                  </a:lnTo>
                  <a:lnTo>
                    <a:pt x="1312164" y="575309"/>
                  </a:lnTo>
                  <a:lnTo>
                    <a:pt x="736853" y="1150620"/>
                  </a:lnTo>
                  <a:lnTo>
                    <a:pt x="736853" y="862964"/>
                  </a:lnTo>
                  <a:lnTo>
                    <a:pt x="0" y="862964"/>
                  </a:lnTo>
                  <a:lnTo>
                    <a:pt x="0" y="287654"/>
                  </a:lnTo>
                  <a:close/>
                </a:path>
              </a:pathLst>
            </a:custGeom>
            <a:ln w="12192">
              <a:solidFill>
                <a:srgbClr val="BB8B00"/>
              </a:solidFill>
            </a:ln>
          </p:spPr>
          <p:txBody>
            <a:bodyPr wrap="square" lIns="0" tIns="0" rIns="0" bIns="0" rtlCol="0"/>
            <a:lstStyle/>
            <a:p>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26642" y="2253665"/>
            <a:ext cx="12985115" cy="1197610"/>
          </a:xfrm>
          <a:prstGeom prst="rect">
            <a:avLst/>
          </a:prstGeom>
        </p:spPr>
        <p:txBody>
          <a:bodyPr vert="horz" wrap="square" lIns="0" tIns="79375" rIns="0" bIns="0" rtlCol="0">
            <a:spAutoFit/>
          </a:bodyPr>
          <a:lstStyle/>
          <a:p>
            <a:pPr marR="5080" algn="r">
              <a:lnSpc>
                <a:spcPct val="100000"/>
              </a:lnSpc>
              <a:spcBef>
                <a:spcPts val="625"/>
              </a:spcBef>
            </a:pPr>
            <a:r>
              <a:rPr sz="2400" spc="-5" dirty="0">
                <a:latin typeface="Calibri"/>
                <a:cs typeface="Calibri"/>
              </a:rPr>
              <a:t>(agg.15/05/2020)</a:t>
            </a:r>
            <a:endParaRPr sz="2400">
              <a:latin typeface="Calibri"/>
              <a:cs typeface="Calibri"/>
            </a:endParaRPr>
          </a:p>
          <a:p>
            <a:pPr marL="12700">
              <a:lnSpc>
                <a:spcPct val="100000"/>
              </a:lnSpc>
              <a:spcBef>
                <a:spcPts val="900"/>
              </a:spcBef>
            </a:pPr>
            <a:r>
              <a:rPr sz="4100" spc="-25" dirty="0">
                <a:latin typeface="Calibri"/>
                <a:cs typeface="Calibri"/>
              </a:rPr>
              <a:t>Resistenza</a:t>
            </a:r>
            <a:r>
              <a:rPr sz="4100" spc="-50" dirty="0">
                <a:latin typeface="Calibri"/>
                <a:cs typeface="Calibri"/>
              </a:rPr>
              <a:t> </a:t>
            </a:r>
            <a:r>
              <a:rPr sz="4100" spc="-5" dirty="0">
                <a:latin typeface="Calibri"/>
                <a:cs typeface="Calibri"/>
              </a:rPr>
              <a:t>sulle</a:t>
            </a:r>
            <a:r>
              <a:rPr sz="4100" spc="-45" dirty="0">
                <a:latin typeface="Calibri"/>
                <a:cs typeface="Calibri"/>
              </a:rPr>
              <a:t> </a:t>
            </a:r>
            <a:r>
              <a:rPr sz="4100" spc="-5" dirty="0">
                <a:latin typeface="Calibri"/>
                <a:cs typeface="Calibri"/>
              </a:rPr>
              <a:t>superfici:</a:t>
            </a:r>
            <a:endParaRPr sz="4100">
              <a:latin typeface="Calibri"/>
              <a:cs typeface="Calibri"/>
            </a:endParaRPr>
          </a:p>
        </p:txBody>
      </p:sp>
      <p:sp>
        <p:nvSpPr>
          <p:cNvPr id="3" name="object 3"/>
          <p:cNvSpPr txBox="1"/>
          <p:nvPr/>
        </p:nvSpPr>
        <p:spPr>
          <a:xfrm>
            <a:off x="1126642" y="8071230"/>
            <a:ext cx="7903845" cy="650875"/>
          </a:xfrm>
          <a:prstGeom prst="rect">
            <a:avLst/>
          </a:prstGeom>
        </p:spPr>
        <p:txBody>
          <a:bodyPr vert="horz" wrap="square" lIns="0" tIns="12700" rIns="0" bIns="0" rtlCol="0">
            <a:spAutoFit/>
          </a:bodyPr>
          <a:lstStyle/>
          <a:p>
            <a:pPr marL="12700">
              <a:lnSpc>
                <a:spcPct val="100000"/>
              </a:lnSpc>
              <a:spcBef>
                <a:spcPts val="100"/>
              </a:spcBef>
            </a:pPr>
            <a:r>
              <a:rPr sz="4100" spc="5" dirty="0">
                <a:latin typeface="Calibri"/>
                <a:cs typeface="Calibri"/>
              </a:rPr>
              <a:t>Maggior</a:t>
            </a:r>
            <a:r>
              <a:rPr sz="4100" spc="-50" dirty="0">
                <a:latin typeface="Calibri"/>
                <a:cs typeface="Calibri"/>
              </a:rPr>
              <a:t> </a:t>
            </a:r>
            <a:r>
              <a:rPr sz="4100" spc="-20" dirty="0">
                <a:latin typeface="Calibri"/>
                <a:cs typeface="Calibri"/>
              </a:rPr>
              <a:t>stabilità</a:t>
            </a:r>
            <a:r>
              <a:rPr sz="4100" spc="-40" dirty="0">
                <a:latin typeface="Calibri"/>
                <a:cs typeface="Calibri"/>
              </a:rPr>
              <a:t> </a:t>
            </a:r>
            <a:r>
              <a:rPr sz="4100" dirty="0">
                <a:latin typeface="Calibri"/>
                <a:cs typeface="Calibri"/>
              </a:rPr>
              <a:t>a 20°C</a:t>
            </a:r>
            <a:r>
              <a:rPr sz="4100" spc="-10" dirty="0">
                <a:latin typeface="Calibri"/>
                <a:cs typeface="Calibri"/>
              </a:rPr>
              <a:t> </a:t>
            </a:r>
            <a:r>
              <a:rPr sz="4100" dirty="0">
                <a:latin typeface="Calibri"/>
                <a:cs typeface="Calibri"/>
              </a:rPr>
              <a:t>e</a:t>
            </a:r>
            <a:r>
              <a:rPr sz="4100" spc="-10" dirty="0">
                <a:latin typeface="Calibri"/>
                <a:cs typeface="Calibri"/>
              </a:rPr>
              <a:t> </a:t>
            </a:r>
            <a:r>
              <a:rPr sz="4100" spc="-5" dirty="0">
                <a:latin typeface="Calibri"/>
                <a:cs typeface="Calibri"/>
              </a:rPr>
              <a:t>pH </a:t>
            </a:r>
            <a:r>
              <a:rPr sz="4100" spc="-35" dirty="0">
                <a:latin typeface="Calibri"/>
                <a:cs typeface="Calibri"/>
              </a:rPr>
              <a:t>tra</a:t>
            </a:r>
            <a:r>
              <a:rPr sz="4100" spc="-30" dirty="0">
                <a:latin typeface="Calibri"/>
                <a:cs typeface="Calibri"/>
              </a:rPr>
              <a:t> </a:t>
            </a:r>
            <a:r>
              <a:rPr sz="4100" spc="-5" dirty="0">
                <a:latin typeface="Calibri"/>
                <a:cs typeface="Calibri"/>
              </a:rPr>
              <a:t>3-10</a:t>
            </a:r>
            <a:endParaRPr sz="4100">
              <a:latin typeface="Calibri"/>
              <a:cs typeface="Calibri"/>
            </a:endParaRPr>
          </a:p>
        </p:txBody>
      </p:sp>
      <p:sp>
        <p:nvSpPr>
          <p:cNvPr id="4" name="object 4"/>
          <p:cNvSpPr txBox="1">
            <a:spLocks noGrp="1"/>
          </p:cNvSpPr>
          <p:nvPr>
            <p:ph type="title"/>
          </p:nvPr>
        </p:nvSpPr>
        <p:spPr>
          <a:xfrm>
            <a:off x="2075179" y="912621"/>
            <a:ext cx="11092815" cy="1016635"/>
          </a:xfrm>
          <a:prstGeom prst="rect">
            <a:avLst/>
          </a:prstGeom>
        </p:spPr>
        <p:txBody>
          <a:bodyPr vert="horz" wrap="square" lIns="0" tIns="12700" rIns="0" bIns="0" rtlCol="0">
            <a:spAutoFit/>
          </a:bodyPr>
          <a:lstStyle/>
          <a:p>
            <a:pPr marL="12700">
              <a:lnSpc>
                <a:spcPct val="100000"/>
              </a:lnSpc>
              <a:spcBef>
                <a:spcPts val="100"/>
              </a:spcBef>
            </a:pPr>
            <a:r>
              <a:rPr spc="-55" dirty="0"/>
              <a:t>Gestione</a:t>
            </a:r>
            <a:r>
              <a:rPr spc="-100" dirty="0"/>
              <a:t> </a:t>
            </a:r>
            <a:r>
              <a:rPr spc="-35" dirty="0"/>
              <a:t>delle</a:t>
            </a:r>
            <a:r>
              <a:rPr spc="-100" dirty="0"/>
              <a:t> </a:t>
            </a:r>
            <a:r>
              <a:rPr spc="-35" dirty="0"/>
              <a:t>pulizie</a:t>
            </a:r>
            <a:r>
              <a:rPr spc="-150" dirty="0"/>
              <a:t> </a:t>
            </a:r>
            <a:r>
              <a:rPr sz="3200" spc="-25" dirty="0"/>
              <a:t>Rapporto</a:t>
            </a:r>
            <a:r>
              <a:rPr sz="3200" spc="-80" dirty="0"/>
              <a:t> </a:t>
            </a:r>
            <a:r>
              <a:rPr sz="3200" spc="-10" dirty="0"/>
              <a:t>ISS</a:t>
            </a:r>
            <a:r>
              <a:rPr sz="3200" spc="-70" dirty="0"/>
              <a:t> </a:t>
            </a:r>
            <a:r>
              <a:rPr sz="3200" spc="-10" dirty="0"/>
              <a:t>n°</a:t>
            </a:r>
            <a:r>
              <a:rPr sz="3200" spc="-30" dirty="0"/>
              <a:t> 25/2020</a:t>
            </a:r>
            <a:endParaRPr sz="3200"/>
          </a:p>
        </p:txBody>
      </p:sp>
      <p:grpSp>
        <p:nvGrpSpPr>
          <p:cNvPr id="5" name="object 5"/>
          <p:cNvGrpSpPr/>
          <p:nvPr/>
        </p:nvGrpSpPr>
        <p:grpSpPr>
          <a:xfrm>
            <a:off x="629412" y="826007"/>
            <a:ext cx="1325880" cy="1163320"/>
            <a:chOff x="629412" y="826007"/>
            <a:chExt cx="1325880" cy="1163320"/>
          </a:xfrm>
        </p:grpSpPr>
        <p:sp>
          <p:nvSpPr>
            <p:cNvPr id="6" name="object 6"/>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7" name="object 7"/>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8" name="object 8"/>
          <p:cNvPicPr/>
          <p:nvPr/>
        </p:nvPicPr>
        <p:blipFill>
          <a:blip r:embed="rId2" cstate="print"/>
          <a:stretch>
            <a:fillRect/>
          </a:stretch>
        </p:blipFill>
        <p:spPr>
          <a:xfrm>
            <a:off x="2938272" y="3496055"/>
            <a:ext cx="9633204" cy="461772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26642" y="2253665"/>
            <a:ext cx="12985115" cy="1197610"/>
          </a:xfrm>
          <a:prstGeom prst="rect">
            <a:avLst/>
          </a:prstGeom>
        </p:spPr>
        <p:txBody>
          <a:bodyPr vert="horz" wrap="square" lIns="0" tIns="79375" rIns="0" bIns="0" rtlCol="0">
            <a:spAutoFit/>
          </a:bodyPr>
          <a:lstStyle/>
          <a:p>
            <a:pPr marR="5080" algn="r">
              <a:lnSpc>
                <a:spcPct val="100000"/>
              </a:lnSpc>
              <a:spcBef>
                <a:spcPts val="625"/>
              </a:spcBef>
            </a:pPr>
            <a:r>
              <a:rPr sz="2400" spc="-5" dirty="0">
                <a:latin typeface="Calibri"/>
                <a:cs typeface="Calibri"/>
              </a:rPr>
              <a:t>(agg.15/05/2020)</a:t>
            </a:r>
            <a:endParaRPr sz="2400">
              <a:latin typeface="Calibri"/>
              <a:cs typeface="Calibri"/>
            </a:endParaRPr>
          </a:p>
          <a:p>
            <a:pPr marL="12700">
              <a:lnSpc>
                <a:spcPct val="100000"/>
              </a:lnSpc>
              <a:spcBef>
                <a:spcPts val="900"/>
              </a:spcBef>
            </a:pPr>
            <a:r>
              <a:rPr sz="4100" dirty="0">
                <a:latin typeface="Calibri"/>
                <a:cs typeface="Calibri"/>
              </a:rPr>
              <a:t>Quali</a:t>
            </a:r>
            <a:r>
              <a:rPr sz="4100" spc="-35" dirty="0">
                <a:latin typeface="Calibri"/>
                <a:cs typeface="Calibri"/>
              </a:rPr>
              <a:t> </a:t>
            </a:r>
            <a:r>
              <a:rPr sz="4100" spc="-20" dirty="0">
                <a:latin typeface="Calibri"/>
                <a:cs typeface="Calibri"/>
              </a:rPr>
              <a:t>prodotti</a:t>
            </a:r>
            <a:r>
              <a:rPr sz="4100" spc="-35" dirty="0">
                <a:latin typeface="Calibri"/>
                <a:cs typeface="Calibri"/>
              </a:rPr>
              <a:t> </a:t>
            </a:r>
            <a:r>
              <a:rPr sz="4100" spc="-20" dirty="0">
                <a:latin typeface="Calibri"/>
                <a:cs typeface="Calibri"/>
              </a:rPr>
              <a:t>utilizzare</a:t>
            </a:r>
            <a:r>
              <a:rPr sz="4100" spc="-15" dirty="0">
                <a:latin typeface="Calibri"/>
                <a:cs typeface="Calibri"/>
              </a:rPr>
              <a:t> </a:t>
            </a:r>
            <a:r>
              <a:rPr sz="4100" dirty="0">
                <a:latin typeface="Calibri"/>
                <a:cs typeface="Calibri"/>
              </a:rPr>
              <a:t>e </a:t>
            </a:r>
            <a:r>
              <a:rPr sz="4100" spc="-15" dirty="0">
                <a:latin typeface="Calibri"/>
                <a:cs typeface="Calibri"/>
              </a:rPr>
              <a:t>come:</a:t>
            </a:r>
            <a:endParaRPr sz="4100">
              <a:latin typeface="Calibri"/>
              <a:cs typeface="Calibri"/>
            </a:endParaRPr>
          </a:p>
        </p:txBody>
      </p:sp>
      <p:grpSp>
        <p:nvGrpSpPr>
          <p:cNvPr id="3" name="object 3"/>
          <p:cNvGrpSpPr/>
          <p:nvPr/>
        </p:nvGrpSpPr>
        <p:grpSpPr>
          <a:xfrm>
            <a:off x="2293620" y="3496055"/>
            <a:ext cx="10651490" cy="5759450"/>
            <a:chOff x="2293620" y="3496055"/>
            <a:chExt cx="10651490" cy="5759450"/>
          </a:xfrm>
        </p:grpSpPr>
        <p:pic>
          <p:nvPicPr>
            <p:cNvPr id="4" name="object 4"/>
            <p:cNvPicPr/>
            <p:nvPr/>
          </p:nvPicPr>
          <p:blipFill>
            <a:blip r:embed="rId2" cstate="print"/>
            <a:stretch>
              <a:fillRect/>
            </a:stretch>
          </p:blipFill>
          <p:spPr>
            <a:xfrm>
              <a:off x="2293620" y="3496055"/>
              <a:ext cx="10651236" cy="3553967"/>
            </a:xfrm>
            <a:prstGeom prst="rect">
              <a:avLst/>
            </a:prstGeom>
          </p:spPr>
        </p:pic>
        <p:pic>
          <p:nvPicPr>
            <p:cNvPr id="5" name="object 5"/>
            <p:cNvPicPr/>
            <p:nvPr/>
          </p:nvPicPr>
          <p:blipFill>
            <a:blip r:embed="rId3" cstate="print"/>
            <a:stretch>
              <a:fillRect/>
            </a:stretch>
          </p:blipFill>
          <p:spPr>
            <a:xfrm>
              <a:off x="2293620" y="6922007"/>
              <a:ext cx="10651236" cy="2333244"/>
            </a:xfrm>
            <a:prstGeom prst="rect">
              <a:avLst/>
            </a:prstGeom>
          </p:spPr>
        </p:pic>
      </p:grpSp>
      <p:sp>
        <p:nvSpPr>
          <p:cNvPr id="6" name="object 6"/>
          <p:cNvSpPr txBox="1">
            <a:spLocks noGrp="1"/>
          </p:cNvSpPr>
          <p:nvPr>
            <p:ph type="title"/>
          </p:nvPr>
        </p:nvSpPr>
        <p:spPr>
          <a:xfrm>
            <a:off x="2075179" y="912621"/>
            <a:ext cx="11092815" cy="1016635"/>
          </a:xfrm>
          <a:prstGeom prst="rect">
            <a:avLst/>
          </a:prstGeom>
        </p:spPr>
        <p:txBody>
          <a:bodyPr vert="horz" wrap="square" lIns="0" tIns="12700" rIns="0" bIns="0" rtlCol="0">
            <a:spAutoFit/>
          </a:bodyPr>
          <a:lstStyle/>
          <a:p>
            <a:pPr marL="12700">
              <a:lnSpc>
                <a:spcPct val="100000"/>
              </a:lnSpc>
              <a:spcBef>
                <a:spcPts val="100"/>
              </a:spcBef>
            </a:pPr>
            <a:r>
              <a:rPr spc="-55" dirty="0"/>
              <a:t>Gestione</a:t>
            </a:r>
            <a:r>
              <a:rPr spc="-100" dirty="0"/>
              <a:t> </a:t>
            </a:r>
            <a:r>
              <a:rPr spc="-35" dirty="0"/>
              <a:t>delle</a:t>
            </a:r>
            <a:r>
              <a:rPr spc="-100" dirty="0"/>
              <a:t> </a:t>
            </a:r>
            <a:r>
              <a:rPr spc="-35" dirty="0"/>
              <a:t>pulizie</a:t>
            </a:r>
            <a:r>
              <a:rPr spc="-150" dirty="0"/>
              <a:t> </a:t>
            </a:r>
            <a:r>
              <a:rPr sz="3200" spc="-25" dirty="0"/>
              <a:t>Rapporto</a:t>
            </a:r>
            <a:r>
              <a:rPr sz="3200" spc="-80" dirty="0"/>
              <a:t> </a:t>
            </a:r>
            <a:r>
              <a:rPr sz="3200" spc="-10" dirty="0"/>
              <a:t>ISS</a:t>
            </a:r>
            <a:r>
              <a:rPr sz="3200" spc="-70" dirty="0"/>
              <a:t> </a:t>
            </a:r>
            <a:r>
              <a:rPr sz="3200" spc="-10" dirty="0"/>
              <a:t>n°</a:t>
            </a:r>
            <a:r>
              <a:rPr sz="3200" spc="-30" dirty="0"/>
              <a:t> 25/2020</a:t>
            </a:r>
            <a:endParaRPr sz="3200"/>
          </a:p>
        </p:txBody>
      </p:sp>
      <p:grpSp>
        <p:nvGrpSpPr>
          <p:cNvPr id="7" name="object 7"/>
          <p:cNvGrpSpPr/>
          <p:nvPr/>
        </p:nvGrpSpPr>
        <p:grpSpPr>
          <a:xfrm>
            <a:off x="629412" y="826007"/>
            <a:ext cx="1325880" cy="1163320"/>
            <a:chOff x="629412" y="826007"/>
            <a:chExt cx="1325880" cy="1163320"/>
          </a:xfrm>
        </p:grpSpPr>
        <p:sp>
          <p:nvSpPr>
            <p:cNvPr id="8" name="object 8"/>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9" name="object 9"/>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75179" y="912621"/>
            <a:ext cx="11092815" cy="1016635"/>
          </a:xfrm>
          <a:prstGeom prst="rect">
            <a:avLst/>
          </a:prstGeom>
        </p:spPr>
        <p:txBody>
          <a:bodyPr vert="horz" wrap="square" lIns="0" tIns="12700" rIns="0" bIns="0" rtlCol="0">
            <a:spAutoFit/>
          </a:bodyPr>
          <a:lstStyle/>
          <a:p>
            <a:pPr marL="12700">
              <a:lnSpc>
                <a:spcPct val="100000"/>
              </a:lnSpc>
              <a:spcBef>
                <a:spcPts val="100"/>
              </a:spcBef>
            </a:pPr>
            <a:r>
              <a:rPr spc="-55" dirty="0"/>
              <a:t>Gestione</a:t>
            </a:r>
            <a:r>
              <a:rPr spc="-100" dirty="0"/>
              <a:t> </a:t>
            </a:r>
            <a:r>
              <a:rPr spc="-35" dirty="0"/>
              <a:t>delle</a:t>
            </a:r>
            <a:r>
              <a:rPr spc="-100" dirty="0"/>
              <a:t> </a:t>
            </a:r>
            <a:r>
              <a:rPr spc="-35" dirty="0"/>
              <a:t>pulizie</a:t>
            </a:r>
            <a:r>
              <a:rPr spc="-150" dirty="0"/>
              <a:t> </a:t>
            </a:r>
            <a:r>
              <a:rPr sz="3200" spc="-25" dirty="0"/>
              <a:t>Rapporto</a:t>
            </a:r>
            <a:r>
              <a:rPr sz="3200" spc="-80" dirty="0"/>
              <a:t> </a:t>
            </a:r>
            <a:r>
              <a:rPr sz="3200" spc="-10" dirty="0"/>
              <a:t>ISS</a:t>
            </a:r>
            <a:r>
              <a:rPr sz="3200" spc="-70" dirty="0"/>
              <a:t> </a:t>
            </a:r>
            <a:r>
              <a:rPr sz="3200" spc="-10" dirty="0"/>
              <a:t>n°</a:t>
            </a:r>
            <a:r>
              <a:rPr sz="3200" spc="-30" dirty="0"/>
              <a:t> 19/2020</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3250692" y="2048255"/>
            <a:ext cx="8904732" cy="7568183"/>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2630423"/>
            <a:ext cx="12097512" cy="6536435"/>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3710939"/>
            <a:ext cx="12025884" cy="381762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540507" y="966215"/>
            <a:ext cx="10835005" cy="0"/>
          </a:xfrm>
          <a:custGeom>
            <a:avLst/>
            <a:gdLst/>
            <a:ahLst/>
            <a:cxnLst/>
            <a:rect l="l" t="t" r="r" b="b"/>
            <a:pathLst>
              <a:path w="10835005">
                <a:moveTo>
                  <a:pt x="0" y="0"/>
                </a:moveTo>
                <a:lnTo>
                  <a:pt x="10834751" y="0"/>
                </a:lnTo>
              </a:path>
            </a:pathLst>
          </a:custGeom>
          <a:ln w="12192">
            <a:solidFill>
              <a:srgbClr val="000000"/>
            </a:solidFill>
          </a:ln>
        </p:spPr>
        <p:txBody>
          <a:bodyPr wrap="square" lIns="0" tIns="0" rIns="0" bIns="0" rtlCol="0"/>
          <a:lstStyle/>
          <a:p>
            <a:endParaRPr/>
          </a:p>
        </p:txBody>
      </p:sp>
      <p:pic>
        <p:nvPicPr>
          <p:cNvPr id="3" name="object 3"/>
          <p:cNvPicPr/>
          <p:nvPr/>
        </p:nvPicPr>
        <p:blipFill>
          <a:blip r:embed="rId2" cstate="print"/>
          <a:stretch>
            <a:fillRect/>
          </a:stretch>
        </p:blipFill>
        <p:spPr>
          <a:xfrm>
            <a:off x="2427732" y="3782567"/>
            <a:ext cx="10270236" cy="5777484"/>
          </a:xfrm>
          <a:prstGeom prst="rect">
            <a:avLst/>
          </a:prstGeom>
        </p:spPr>
      </p:pic>
      <p:sp>
        <p:nvSpPr>
          <p:cNvPr id="4" name="object 4"/>
          <p:cNvSpPr txBox="1">
            <a:spLocks noGrp="1"/>
          </p:cNvSpPr>
          <p:nvPr>
            <p:ph type="title"/>
          </p:nvPr>
        </p:nvSpPr>
        <p:spPr>
          <a:xfrm>
            <a:off x="2280920" y="565305"/>
            <a:ext cx="10894695" cy="3020699"/>
          </a:xfrm>
          <a:prstGeom prst="rect">
            <a:avLst/>
          </a:prstGeom>
        </p:spPr>
        <p:txBody>
          <a:bodyPr vert="horz" wrap="square" lIns="0" tIns="360045" rIns="0" bIns="0" rtlCol="0">
            <a:spAutoFit/>
          </a:bodyPr>
          <a:lstStyle/>
          <a:p>
            <a:pPr marR="203200" algn="ctr">
              <a:lnSpc>
                <a:spcPct val="100000"/>
              </a:lnSpc>
              <a:spcBef>
                <a:spcPts val="2835"/>
              </a:spcBef>
            </a:pPr>
            <a:r>
              <a:rPr spc="-70" dirty="0">
                <a:solidFill>
                  <a:srgbClr val="EC7C30"/>
                </a:solidFill>
              </a:rPr>
              <a:t>Coronavirus</a:t>
            </a:r>
          </a:p>
          <a:p>
            <a:pPr marL="12700" marR="5080" algn="just">
              <a:lnSpc>
                <a:spcPct val="100000"/>
              </a:lnSpc>
              <a:spcBef>
                <a:spcPts val="1355"/>
              </a:spcBef>
            </a:pPr>
            <a:r>
              <a:rPr sz="3200" dirty="0">
                <a:solidFill>
                  <a:srgbClr val="000000"/>
                </a:solidFill>
                <a:latin typeface="Calibri"/>
                <a:cs typeface="Calibri"/>
              </a:rPr>
              <a:t>Il</a:t>
            </a:r>
            <a:r>
              <a:rPr sz="3200" spc="10" dirty="0">
                <a:solidFill>
                  <a:srgbClr val="000000"/>
                </a:solidFill>
                <a:latin typeface="Calibri"/>
                <a:cs typeface="Calibri"/>
              </a:rPr>
              <a:t> </a:t>
            </a:r>
            <a:r>
              <a:rPr sz="3200" dirty="0">
                <a:solidFill>
                  <a:srgbClr val="000000"/>
                </a:solidFill>
                <a:latin typeface="Calibri"/>
                <a:cs typeface="Calibri"/>
              </a:rPr>
              <a:t>virus</a:t>
            </a:r>
            <a:r>
              <a:rPr sz="3200" spc="-10" dirty="0">
                <a:solidFill>
                  <a:srgbClr val="000000"/>
                </a:solidFill>
                <a:latin typeface="Calibri"/>
                <a:cs typeface="Calibri"/>
              </a:rPr>
              <a:t> </a:t>
            </a:r>
            <a:r>
              <a:rPr sz="3200" spc="-15" dirty="0">
                <a:solidFill>
                  <a:srgbClr val="000000"/>
                </a:solidFill>
                <a:latin typeface="Calibri"/>
                <a:cs typeface="Calibri"/>
              </a:rPr>
              <a:t>deve</a:t>
            </a:r>
            <a:r>
              <a:rPr sz="3200" spc="-10" dirty="0">
                <a:solidFill>
                  <a:srgbClr val="000000"/>
                </a:solidFill>
                <a:latin typeface="Calibri"/>
                <a:cs typeface="Calibri"/>
              </a:rPr>
              <a:t> </a:t>
            </a:r>
            <a:r>
              <a:rPr sz="3200" dirty="0">
                <a:solidFill>
                  <a:srgbClr val="000000"/>
                </a:solidFill>
                <a:latin typeface="Calibri"/>
                <a:cs typeface="Calibri"/>
              </a:rPr>
              <a:t>il</a:t>
            </a:r>
            <a:r>
              <a:rPr sz="3200" spc="5" dirty="0">
                <a:solidFill>
                  <a:srgbClr val="000000"/>
                </a:solidFill>
                <a:latin typeface="Calibri"/>
                <a:cs typeface="Calibri"/>
              </a:rPr>
              <a:t> </a:t>
            </a:r>
            <a:r>
              <a:rPr sz="3200" spc="-5" dirty="0">
                <a:solidFill>
                  <a:srgbClr val="000000"/>
                </a:solidFill>
                <a:latin typeface="Calibri"/>
                <a:cs typeface="Calibri"/>
              </a:rPr>
              <a:t>suo</a:t>
            </a:r>
            <a:r>
              <a:rPr sz="3200" spc="5" dirty="0">
                <a:solidFill>
                  <a:srgbClr val="000000"/>
                </a:solidFill>
                <a:latin typeface="Calibri"/>
                <a:cs typeface="Calibri"/>
              </a:rPr>
              <a:t> </a:t>
            </a:r>
            <a:r>
              <a:rPr sz="3200" spc="-5" dirty="0">
                <a:solidFill>
                  <a:srgbClr val="000000"/>
                </a:solidFill>
                <a:latin typeface="Calibri"/>
                <a:cs typeface="Calibri"/>
              </a:rPr>
              <a:t>nome alle</a:t>
            </a:r>
            <a:r>
              <a:rPr sz="3200" spc="5" dirty="0">
                <a:solidFill>
                  <a:srgbClr val="000000"/>
                </a:solidFill>
                <a:latin typeface="Calibri"/>
                <a:cs typeface="Calibri"/>
              </a:rPr>
              <a:t> </a:t>
            </a:r>
            <a:r>
              <a:rPr sz="3200" spc="-20" dirty="0">
                <a:solidFill>
                  <a:srgbClr val="000000"/>
                </a:solidFill>
                <a:latin typeface="Calibri"/>
                <a:cs typeface="Calibri"/>
              </a:rPr>
              <a:t>sporgenze</a:t>
            </a:r>
            <a:r>
              <a:rPr sz="3200" dirty="0">
                <a:solidFill>
                  <a:srgbClr val="000000"/>
                </a:solidFill>
                <a:latin typeface="Calibri"/>
                <a:cs typeface="Calibri"/>
              </a:rPr>
              <a:t> a</a:t>
            </a:r>
            <a:r>
              <a:rPr sz="3200" spc="5" dirty="0">
                <a:solidFill>
                  <a:srgbClr val="000000"/>
                </a:solidFill>
                <a:latin typeface="Calibri"/>
                <a:cs typeface="Calibri"/>
              </a:rPr>
              <a:t> </a:t>
            </a:r>
            <a:r>
              <a:rPr sz="3200" spc="-20" dirty="0">
                <a:solidFill>
                  <a:srgbClr val="000000"/>
                </a:solidFill>
                <a:latin typeface="Calibri"/>
                <a:cs typeface="Calibri"/>
              </a:rPr>
              <a:t>forma</a:t>
            </a:r>
            <a:r>
              <a:rPr sz="3200" spc="10" dirty="0">
                <a:solidFill>
                  <a:srgbClr val="000000"/>
                </a:solidFill>
                <a:latin typeface="Calibri"/>
                <a:cs typeface="Calibri"/>
              </a:rPr>
              <a:t> </a:t>
            </a:r>
            <a:r>
              <a:rPr sz="3200" spc="-5" dirty="0">
                <a:solidFill>
                  <a:srgbClr val="000000"/>
                </a:solidFill>
                <a:latin typeface="Calibri"/>
                <a:cs typeface="Calibri"/>
              </a:rPr>
              <a:t>di </a:t>
            </a:r>
            <a:r>
              <a:rPr sz="3200" spc="-15" dirty="0">
                <a:solidFill>
                  <a:srgbClr val="000000"/>
                </a:solidFill>
                <a:latin typeface="Calibri"/>
                <a:cs typeface="Calibri"/>
              </a:rPr>
              <a:t>corona.</a:t>
            </a:r>
            <a:r>
              <a:rPr sz="3200" dirty="0">
                <a:solidFill>
                  <a:srgbClr val="000000"/>
                </a:solidFill>
                <a:latin typeface="Calibri"/>
                <a:cs typeface="Calibri"/>
              </a:rPr>
              <a:t> </a:t>
            </a:r>
            <a:r>
              <a:rPr sz="3200" spc="-65" dirty="0">
                <a:solidFill>
                  <a:srgbClr val="000000"/>
                </a:solidFill>
                <a:latin typeface="Calibri"/>
                <a:cs typeface="Calibri"/>
              </a:rPr>
              <a:t>Tali </a:t>
            </a:r>
            <a:r>
              <a:rPr sz="3200" spc="-60" dirty="0">
                <a:solidFill>
                  <a:srgbClr val="000000"/>
                </a:solidFill>
                <a:latin typeface="Calibri"/>
                <a:cs typeface="Calibri"/>
              </a:rPr>
              <a:t> </a:t>
            </a:r>
            <a:r>
              <a:rPr sz="3200" spc="-5" dirty="0">
                <a:solidFill>
                  <a:srgbClr val="000000"/>
                </a:solidFill>
                <a:latin typeface="Calibri"/>
                <a:cs typeface="Calibri"/>
              </a:rPr>
              <a:t>uncini</a:t>
            </a:r>
            <a:r>
              <a:rPr sz="3200" spc="25" dirty="0">
                <a:solidFill>
                  <a:srgbClr val="000000"/>
                </a:solidFill>
                <a:latin typeface="Calibri"/>
                <a:cs typeface="Calibri"/>
              </a:rPr>
              <a:t> </a:t>
            </a:r>
            <a:r>
              <a:rPr sz="3200" spc="-15" dirty="0">
                <a:solidFill>
                  <a:srgbClr val="000000"/>
                </a:solidFill>
                <a:latin typeface="Calibri"/>
                <a:cs typeface="Calibri"/>
              </a:rPr>
              <a:t>permettono</a:t>
            </a:r>
            <a:r>
              <a:rPr sz="3200" spc="5" dirty="0">
                <a:solidFill>
                  <a:srgbClr val="000000"/>
                </a:solidFill>
                <a:latin typeface="Calibri"/>
                <a:cs typeface="Calibri"/>
              </a:rPr>
              <a:t> </a:t>
            </a:r>
            <a:r>
              <a:rPr sz="3200" spc="-25" dirty="0">
                <a:solidFill>
                  <a:srgbClr val="000000"/>
                </a:solidFill>
                <a:latin typeface="Calibri"/>
                <a:cs typeface="Calibri"/>
              </a:rPr>
              <a:t>l’aggancio</a:t>
            </a:r>
            <a:r>
              <a:rPr sz="3200" spc="5" dirty="0">
                <a:solidFill>
                  <a:srgbClr val="000000"/>
                </a:solidFill>
                <a:latin typeface="Calibri"/>
                <a:cs typeface="Calibri"/>
              </a:rPr>
              <a:t> </a:t>
            </a:r>
            <a:r>
              <a:rPr sz="3200" spc="-5" dirty="0">
                <a:solidFill>
                  <a:srgbClr val="000000"/>
                </a:solidFill>
                <a:latin typeface="Calibri"/>
                <a:cs typeface="Calibri"/>
              </a:rPr>
              <a:t>della cellula</a:t>
            </a:r>
            <a:r>
              <a:rPr sz="3200" spc="20" dirty="0">
                <a:solidFill>
                  <a:srgbClr val="000000"/>
                </a:solidFill>
                <a:latin typeface="Calibri"/>
                <a:cs typeface="Calibri"/>
              </a:rPr>
              <a:t> </a:t>
            </a:r>
            <a:r>
              <a:rPr sz="3200" spc="-5" dirty="0">
                <a:solidFill>
                  <a:srgbClr val="000000"/>
                </a:solidFill>
                <a:latin typeface="Calibri"/>
                <a:cs typeface="Calibri"/>
              </a:rPr>
              <a:t>da </a:t>
            </a:r>
            <a:r>
              <a:rPr sz="3200" spc="-30" dirty="0">
                <a:solidFill>
                  <a:srgbClr val="000000"/>
                </a:solidFill>
                <a:latin typeface="Calibri"/>
                <a:cs typeface="Calibri"/>
              </a:rPr>
              <a:t>infettare.</a:t>
            </a:r>
            <a:r>
              <a:rPr sz="3200" spc="15" dirty="0">
                <a:solidFill>
                  <a:srgbClr val="000000"/>
                </a:solidFill>
                <a:latin typeface="Calibri"/>
                <a:cs typeface="Calibri"/>
              </a:rPr>
              <a:t> </a:t>
            </a:r>
            <a:r>
              <a:rPr sz="3200" spc="-25" dirty="0" err="1">
                <a:solidFill>
                  <a:srgbClr val="000000"/>
                </a:solidFill>
                <a:latin typeface="Calibri"/>
                <a:cs typeface="Calibri"/>
              </a:rPr>
              <a:t>Infatti</a:t>
            </a:r>
            <a:r>
              <a:rPr lang="it-IT" sz="3200" spc="-25" dirty="0">
                <a:solidFill>
                  <a:srgbClr val="000000"/>
                </a:solidFill>
                <a:latin typeface="Calibri"/>
                <a:cs typeface="Calibri"/>
              </a:rPr>
              <a:t>,</a:t>
            </a:r>
            <a:r>
              <a:rPr sz="3200" spc="25" dirty="0">
                <a:solidFill>
                  <a:srgbClr val="000000"/>
                </a:solidFill>
                <a:latin typeface="Calibri"/>
                <a:cs typeface="Calibri"/>
              </a:rPr>
              <a:t> </a:t>
            </a:r>
            <a:r>
              <a:rPr sz="3200" dirty="0">
                <a:solidFill>
                  <a:srgbClr val="000000"/>
                </a:solidFill>
                <a:latin typeface="Calibri"/>
                <a:cs typeface="Calibri"/>
              </a:rPr>
              <a:t>le </a:t>
            </a:r>
            <a:r>
              <a:rPr sz="3200" spc="5" dirty="0">
                <a:solidFill>
                  <a:srgbClr val="000000"/>
                </a:solidFill>
                <a:latin typeface="Calibri"/>
                <a:cs typeface="Calibri"/>
              </a:rPr>
              <a:t> </a:t>
            </a:r>
            <a:r>
              <a:rPr sz="3200" spc="-10" dirty="0" err="1">
                <a:solidFill>
                  <a:srgbClr val="000000"/>
                </a:solidFill>
                <a:latin typeface="Calibri"/>
                <a:cs typeface="Calibri"/>
              </a:rPr>
              <a:t>nuove</a:t>
            </a:r>
            <a:r>
              <a:rPr sz="3200" spc="5" dirty="0">
                <a:solidFill>
                  <a:srgbClr val="000000"/>
                </a:solidFill>
                <a:latin typeface="Calibri"/>
                <a:cs typeface="Calibri"/>
              </a:rPr>
              <a:t> </a:t>
            </a:r>
            <a:r>
              <a:rPr sz="3200" spc="-10" dirty="0" err="1">
                <a:solidFill>
                  <a:srgbClr val="000000"/>
                </a:solidFill>
                <a:latin typeface="Calibri"/>
                <a:cs typeface="Calibri"/>
              </a:rPr>
              <a:t>sperimentazion</a:t>
            </a:r>
            <a:r>
              <a:rPr lang="it-IT" sz="3200" spc="-10" dirty="0">
                <a:solidFill>
                  <a:srgbClr val="000000"/>
                </a:solidFill>
                <a:latin typeface="Calibri"/>
                <a:cs typeface="Calibri"/>
              </a:rPr>
              <a:t>i</a:t>
            </a:r>
            <a:r>
              <a:rPr sz="3200" spc="5" dirty="0">
                <a:solidFill>
                  <a:srgbClr val="000000"/>
                </a:solidFill>
                <a:latin typeface="Calibri"/>
                <a:cs typeface="Calibri"/>
              </a:rPr>
              <a:t> </a:t>
            </a:r>
            <a:r>
              <a:rPr sz="3200" spc="-15" dirty="0">
                <a:solidFill>
                  <a:srgbClr val="000000"/>
                </a:solidFill>
                <a:latin typeface="Calibri"/>
                <a:cs typeface="Calibri"/>
              </a:rPr>
              <a:t>pare</a:t>
            </a:r>
            <a:r>
              <a:rPr sz="3200" spc="10" dirty="0">
                <a:solidFill>
                  <a:srgbClr val="000000"/>
                </a:solidFill>
                <a:latin typeface="Calibri"/>
                <a:cs typeface="Calibri"/>
              </a:rPr>
              <a:t> </a:t>
            </a:r>
            <a:r>
              <a:rPr sz="3200" spc="-10" dirty="0">
                <a:solidFill>
                  <a:srgbClr val="000000"/>
                </a:solidFill>
                <a:latin typeface="Calibri"/>
                <a:cs typeface="Calibri"/>
              </a:rPr>
              <a:t>puntino</a:t>
            </a:r>
            <a:r>
              <a:rPr sz="3200" spc="30" dirty="0">
                <a:solidFill>
                  <a:srgbClr val="000000"/>
                </a:solidFill>
                <a:latin typeface="Calibri"/>
                <a:cs typeface="Calibri"/>
              </a:rPr>
              <a:t> </a:t>
            </a:r>
            <a:r>
              <a:rPr sz="3200" dirty="0">
                <a:solidFill>
                  <a:srgbClr val="000000"/>
                </a:solidFill>
                <a:latin typeface="Calibri"/>
                <a:cs typeface="Calibri"/>
              </a:rPr>
              <a:t>a</a:t>
            </a:r>
            <a:r>
              <a:rPr sz="3200" spc="10" dirty="0">
                <a:solidFill>
                  <a:srgbClr val="000000"/>
                </a:solidFill>
                <a:latin typeface="Calibri"/>
                <a:cs typeface="Calibri"/>
              </a:rPr>
              <a:t> </a:t>
            </a:r>
            <a:r>
              <a:rPr sz="3200" spc="-20" dirty="0">
                <a:solidFill>
                  <a:srgbClr val="000000"/>
                </a:solidFill>
                <a:latin typeface="Calibri"/>
                <a:cs typeface="Calibri"/>
              </a:rPr>
              <a:t>disattivare</a:t>
            </a:r>
            <a:r>
              <a:rPr sz="3200" spc="20" dirty="0">
                <a:solidFill>
                  <a:srgbClr val="000000"/>
                </a:solidFill>
                <a:latin typeface="Calibri"/>
                <a:cs typeface="Calibri"/>
              </a:rPr>
              <a:t> </a:t>
            </a:r>
            <a:r>
              <a:rPr sz="3200" spc="-20" dirty="0">
                <a:solidFill>
                  <a:srgbClr val="000000"/>
                </a:solidFill>
                <a:latin typeface="Calibri"/>
                <a:cs typeface="Calibri"/>
              </a:rPr>
              <a:t>questo</a:t>
            </a:r>
            <a:r>
              <a:rPr sz="3200" spc="20" dirty="0">
                <a:solidFill>
                  <a:srgbClr val="000000"/>
                </a:solidFill>
                <a:latin typeface="Calibri"/>
                <a:cs typeface="Calibri"/>
              </a:rPr>
              <a:t> </a:t>
            </a:r>
            <a:r>
              <a:rPr sz="3200" spc="-15" dirty="0">
                <a:solidFill>
                  <a:srgbClr val="000000"/>
                </a:solidFill>
                <a:latin typeface="Calibri"/>
                <a:cs typeface="Calibri"/>
              </a:rPr>
              <a:t>aspetto.</a:t>
            </a:r>
            <a:endParaRPr sz="3200" dirty="0">
              <a:latin typeface="Calibri"/>
              <a:cs typeface="Calibri"/>
            </a:endParaRPr>
          </a:p>
        </p:txBody>
      </p:sp>
      <p:grpSp>
        <p:nvGrpSpPr>
          <p:cNvPr id="5" name="object 5"/>
          <p:cNvGrpSpPr/>
          <p:nvPr/>
        </p:nvGrpSpPr>
        <p:grpSpPr>
          <a:xfrm>
            <a:off x="4191000" y="966215"/>
            <a:ext cx="1324610" cy="1163320"/>
            <a:chOff x="4212335" y="941831"/>
            <a:chExt cx="1324610" cy="1163320"/>
          </a:xfrm>
        </p:grpSpPr>
        <p:sp>
          <p:nvSpPr>
            <p:cNvPr id="6" name="object 6"/>
            <p:cNvSpPr/>
            <p:nvPr/>
          </p:nvSpPr>
          <p:spPr>
            <a:xfrm>
              <a:off x="4218431" y="947927"/>
              <a:ext cx="1312545" cy="1150620"/>
            </a:xfrm>
            <a:custGeom>
              <a:avLst/>
              <a:gdLst/>
              <a:ahLst/>
              <a:cxnLst/>
              <a:rect l="l" t="t" r="r" b="b"/>
              <a:pathLst>
                <a:path w="1312545" h="1150620">
                  <a:moveTo>
                    <a:pt x="736853" y="0"/>
                  </a:moveTo>
                  <a:lnTo>
                    <a:pt x="736853" y="287654"/>
                  </a:lnTo>
                  <a:lnTo>
                    <a:pt x="0" y="287654"/>
                  </a:lnTo>
                  <a:lnTo>
                    <a:pt x="0" y="862964"/>
                  </a:lnTo>
                  <a:lnTo>
                    <a:pt x="736853" y="862964"/>
                  </a:lnTo>
                  <a:lnTo>
                    <a:pt x="736853" y="1150620"/>
                  </a:lnTo>
                  <a:lnTo>
                    <a:pt x="1312164" y="575309"/>
                  </a:lnTo>
                  <a:lnTo>
                    <a:pt x="736853" y="0"/>
                  </a:lnTo>
                  <a:close/>
                </a:path>
              </a:pathLst>
            </a:custGeom>
            <a:solidFill>
              <a:srgbClr val="EC7C30"/>
            </a:solidFill>
          </p:spPr>
          <p:txBody>
            <a:bodyPr wrap="square" lIns="0" tIns="0" rIns="0" bIns="0" rtlCol="0"/>
            <a:lstStyle/>
            <a:p>
              <a:endParaRPr/>
            </a:p>
          </p:txBody>
        </p:sp>
        <p:sp>
          <p:nvSpPr>
            <p:cNvPr id="7" name="object 7"/>
            <p:cNvSpPr/>
            <p:nvPr/>
          </p:nvSpPr>
          <p:spPr>
            <a:xfrm>
              <a:off x="4218431" y="947927"/>
              <a:ext cx="1312545" cy="1150620"/>
            </a:xfrm>
            <a:custGeom>
              <a:avLst/>
              <a:gdLst/>
              <a:ahLst/>
              <a:cxnLst/>
              <a:rect l="l" t="t" r="r" b="b"/>
              <a:pathLst>
                <a:path w="1312545" h="1150620">
                  <a:moveTo>
                    <a:pt x="0" y="287654"/>
                  </a:moveTo>
                  <a:lnTo>
                    <a:pt x="736853" y="287654"/>
                  </a:lnTo>
                  <a:lnTo>
                    <a:pt x="736853" y="0"/>
                  </a:lnTo>
                  <a:lnTo>
                    <a:pt x="1312164" y="575309"/>
                  </a:lnTo>
                  <a:lnTo>
                    <a:pt x="736853" y="1150620"/>
                  </a:lnTo>
                  <a:lnTo>
                    <a:pt x="736853" y="862964"/>
                  </a:lnTo>
                  <a:lnTo>
                    <a:pt x="0" y="862964"/>
                  </a:lnTo>
                  <a:lnTo>
                    <a:pt x="0" y="287654"/>
                  </a:lnTo>
                  <a:close/>
                </a:path>
              </a:pathLst>
            </a:custGeom>
            <a:ln w="12192">
              <a:solidFill>
                <a:srgbClr val="AD5A20"/>
              </a:solidFill>
            </a:ln>
          </p:spPr>
          <p:txBody>
            <a:bodyPr wrap="square" lIns="0" tIns="0" rIns="0" bIns="0" rtlCol="0"/>
            <a:lstStyle/>
            <a:p>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2505455"/>
            <a:ext cx="12097512" cy="6661404"/>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3134867"/>
            <a:ext cx="12097512" cy="4177284"/>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2505455"/>
            <a:ext cx="12097512" cy="5957316"/>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2991611"/>
            <a:ext cx="12097512" cy="4896612"/>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2275331"/>
            <a:ext cx="12097512" cy="647700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2275331"/>
            <a:ext cx="12097512" cy="6621780"/>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86127" y="3351275"/>
            <a:ext cx="12025884" cy="3528059"/>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2275331"/>
            <a:ext cx="12025884" cy="647700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3567683"/>
            <a:ext cx="11954256" cy="3311652"/>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2275331"/>
            <a:ext cx="12025884" cy="689152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540507" y="966215"/>
            <a:ext cx="10835005" cy="0"/>
          </a:xfrm>
          <a:custGeom>
            <a:avLst/>
            <a:gdLst/>
            <a:ahLst/>
            <a:cxnLst/>
            <a:rect l="l" t="t" r="r" b="b"/>
            <a:pathLst>
              <a:path w="10835005">
                <a:moveTo>
                  <a:pt x="0" y="0"/>
                </a:moveTo>
                <a:lnTo>
                  <a:pt x="10834751" y="0"/>
                </a:lnTo>
              </a:path>
            </a:pathLst>
          </a:custGeom>
          <a:ln w="12192">
            <a:solidFill>
              <a:srgbClr val="000000"/>
            </a:solidFill>
          </a:ln>
        </p:spPr>
        <p:txBody>
          <a:bodyPr wrap="square" lIns="0" tIns="0" rIns="0" bIns="0" rtlCol="0"/>
          <a:lstStyle/>
          <a:p>
            <a:endParaRPr/>
          </a:p>
        </p:txBody>
      </p:sp>
      <p:sp>
        <p:nvSpPr>
          <p:cNvPr id="4" name="object 4"/>
          <p:cNvSpPr txBox="1">
            <a:spLocks noGrp="1"/>
          </p:cNvSpPr>
          <p:nvPr>
            <p:ph type="title"/>
          </p:nvPr>
        </p:nvSpPr>
        <p:spPr>
          <a:xfrm>
            <a:off x="914400" y="565305"/>
            <a:ext cx="12268200" cy="8930009"/>
          </a:xfrm>
          <a:prstGeom prst="rect">
            <a:avLst/>
          </a:prstGeom>
        </p:spPr>
        <p:txBody>
          <a:bodyPr vert="horz" wrap="square" lIns="0" tIns="360045" rIns="0" bIns="0" rtlCol="0">
            <a:spAutoFit/>
          </a:bodyPr>
          <a:lstStyle/>
          <a:p>
            <a:pPr marR="203200" algn="ctr">
              <a:lnSpc>
                <a:spcPct val="100000"/>
              </a:lnSpc>
              <a:spcBef>
                <a:spcPts val="2835"/>
              </a:spcBef>
            </a:pPr>
            <a:r>
              <a:rPr lang="it-IT" spc="-70" dirty="0">
                <a:solidFill>
                  <a:srgbClr val="EC7C30"/>
                </a:solidFill>
              </a:rPr>
              <a:t>                Variante Delta</a:t>
            </a:r>
            <a:endParaRPr spc="-70" dirty="0">
              <a:solidFill>
                <a:srgbClr val="EC7C30"/>
              </a:solidFill>
            </a:endParaRPr>
          </a:p>
          <a:p>
            <a:pPr marL="12700" marR="5080" algn="just">
              <a:lnSpc>
                <a:spcPct val="100000"/>
              </a:lnSpc>
              <a:spcBef>
                <a:spcPts val="1355"/>
              </a:spcBef>
            </a:pPr>
            <a:r>
              <a:rPr lang="it-IT" sz="3200" spc="-5" dirty="0">
                <a:solidFill>
                  <a:srgbClr val="000000"/>
                </a:solidFill>
                <a:latin typeface="Calibri"/>
                <a:cs typeface="Calibri"/>
                <a:hlinkClick r:id="rId2">
                  <a:extLst>
                    <a:ext uri="{A12FA001-AC4F-418D-AE19-62706E023703}">
                      <ahyp:hlinkClr xmlns:ahyp="http://schemas.microsoft.com/office/drawing/2018/hyperlinkcolor" val="tx"/>
                    </a:ext>
                  </a:extLst>
                </a:hlinkClick>
              </a:rPr>
              <a:t>Ultimi dati</a:t>
            </a:r>
            <a:r>
              <a:rPr lang="it-IT" sz="3200" spc="-5" dirty="0">
                <a:solidFill>
                  <a:srgbClr val="000000"/>
                </a:solidFill>
                <a:latin typeface="Calibri"/>
                <a:cs typeface="Calibri"/>
              </a:rPr>
              <a:t> suggeriscono che la </a:t>
            </a:r>
            <a:r>
              <a:rPr lang="it-IT" sz="3200" b="1" spc="-5" dirty="0">
                <a:solidFill>
                  <a:srgbClr val="000000"/>
                </a:solidFill>
                <a:latin typeface="Calibri"/>
                <a:cs typeface="Calibri"/>
              </a:rPr>
              <a:t>variante Delta (Indiana) </a:t>
            </a:r>
            <a:r>
              <a:rPr lang="it-IT" sz="3200" spc="-5" dirty="0">
                <a:solidFill>
                  <a:srgbClr val="000000"/>
                </a:solidFill>
                <a:latin typeface="Calibri"/>
                <a:cs typeface="Calibri"/>
              </a:rPr>
              <a:t>sia caratterizzata da una maggiore trasmissibilità, più 40-50% rispetto alla </a:t>
            </a:r>
            <a:r>
              <a:rPr lang="it-IT" sz="3200" spc="-5" dirty="0">
                <a:solidFill>
                  <a:srgbClr val="000000"/>
                </a:solidFill>
                <a:latin typeface="Calibri"/>
                <a:cs typeface="Calibri"/>
                <a:hlinkClick r:id="rId3">
                  <a:extLst>
                    <a:ext uri="{A12FA001-AC4F-418D-AE19-62706E023703}">
                      <ahyp:hlinkClr xmlns:ahyp="http://schemas.microsoft.com/office/drawing/2018/hyperlinkcolor" val="tx"/>
                    </a:ext>
                  </a:extLst>
                </a:hlinkClick>
              </a:rPr>
              <a:t>variante Alfa</a:t>
            </a:r>
            <a:r>
              <a:rPr lang="it-IT" sz="3200" spc="-5" dirty="0">
                <a:solidFill>
                  <a:srgbClr val="000000"/>
                </a:solidFill>
                <a:latin typeface="Calibri"/>
                <a:cs typeface="Calibri"/>
              </a:rPr>
              <a:t>. La carica virale di chi viene contagiato da questa variante è molto più alta rispetto al virus originario. Il motivo non è ancora del tutto chiaro. Una spiegazione possibile potrebbe essere la presenza di una mutazione in prossimità del sito di taglio S1/S2 della proteina virale Spike. La maggiore trasmissibilità si traduce in un aumento del </a:t>
            </a:r>
            <a:r>
              <a:rPr lang="it-IT" sz="3200" spc="-5" dirty="0">
                <a:solidFill>
                  <a:srgbClr val="000000"/>
                </a:solidFill>
                <a:latin typeface="Calibri"/>
                <a:cs typeface="Calibri"/>
                <a:hlinkClick r:id="rId4">
                  <a:extLst>
                    <a:ext uri="{A12FA001-AC4F-418D-AE19-62706E023703}">
                      <ahyp:hlinkClr xmlns:ahyp="http://schemas.microsoft.com/office/drawing/2018/hyperlinkcolor" val="tx"/>
                    </a:ext>
                  </a:extLst>
                </a:hlinkClick>
              </a:rPr>
              <a:t>valore R0</a:t>
            </a:r>
            <a:r>
              <a:rPr lang="it-IT" sz="3200" spc="-5" dirty="0">
                <a:solidFill>
                  <a:srgbClr val="000000"/>
                </a:solidFill>
                <a:latin typeface="Calibri"/>
                <a:cs typeface="Calibri"/>
              </a:rPr>
              <a:t>, ovvero il numero medio di persone che contrarrebbero l’infezione da una persona infetta, in mancanza di misure di contenimento e precauzione (l'utilizzo delle mascherine, il distanziamento fisico e il lavaggio delle mani).</a:t>
            </a:r>
            <a:br>
              <a:rPr lang="it-IT" sz="3200" spc="-5" dirty="0">
                <a:solidFill>
                  <a:srgbClr val="000000"/>
                </a:solidFill>
                <a:latin typeface="Calibri"/>
                <a:cs typeface="Calibri"/>
              </a:rPr>
            </a:br>
            <a:r>
              <a:rPr lang="it-IT" sz="3200" spc="-5" dirty="0">
                <a:solidFill>
                  <a:srgbClr val="000000"/>
                </a:solidFill>
                <a:latin typeface="Calibri"/>
                <a:cs typeface="Calibri"/>
              </a:rPr>
              <a:t>Non è invece noto se questa variante sia associata a un maggior rischio di malattia grave: uno </a:t>
            </a:r>
            <a:r>
              <a:rPr lang="it-IT" sz="3200" spc="-5" dirty="0">
                <a:solidFill>
                  <a:srgbClr val="000000"/>
                </a:solidFill>
                <a:latin typeface="Calibri"/>
                <a:cs typeface="Calibri"/>
                <a:hlinkClick r:id="rId5">
                  <a:extLst>
                    <a:ext uri="{A12FA001-AC4F-418D-AE19-62706E023703}">
                      <ahyp:hlinkClr xmlns:ahyp="http://schemas.microsoft.com/office/drawing/2018/hyperlinkcolor" val="tx"/>
                    </a:ext>
                  </a:extLst>
                </a:hlinkClick>
              </a:rPr>
              <a:t>studio</a:t>
            </a:r>
            <a:r>
              <a:rPr lang="it-IT" sz="3200" spc="-5" dirty="0">
                <a:solidFill>
                  <a:srgbClr val="000000"/>
                </a:solidFill>
                <a:latin typeface="Calibri"/>
                <a:cs typeface="Calibri"/>
              </a:rPr>
              <a:t> condotto in Scozia ha osservato una maggiore probabilità di ricovero ospedaliero in chi era stato contagiato con la variante delta del virus, ma al momento non ci sono prove conclusive di un decorso più severo dell’infezione.</a:t>
            </a:r>
            <a:endParaRPr sz="3200" spc="-5" dirty="0">
              <a:solidFill>
                <a:srgbClr val="000000"/>
              </a:solidFill>
              <a:latin typeface="Calibri"/>
              <a:cs typeface="Calibri"/>
            </a:endParaRPr>
          </a:p>
        </p:txBody>
      </p:sp>
      <p:grpSp>
        <p:nvGrpSpPr>
          <p:cNvPr id="5" name="object 5"/>
          <p:cNvGrpSpPr/>
          <p:nvPr/>
        </p:nvGrpSpPr>
        <p:grpSpPr>
          <a:xfrm>
            <a:off x="4495800" y="966215"/>
            <a:ext cx="1324610" cy="1163320"/>
            <a:chOff x="4212335" y="941831"/>
            <a:chExt cx="1324610" cy="1163320"/>
          </a:xfrm>
        </p:grpSpPr>
        <p:sp>
          <p:nvSpPr>
            <p:cNvPr id="6" name="object 6"/>
            <p:cNvSpPr/>
            <p:nvPr/>
          </p:nvSpPr>
          <p:spPr>
            <a:xfrm>
              <a:off x="4218431" y="947927"/>
              <a:ext cx="1312545" cy="1150620"/>
            </a:xfrm>
            <a:custGeom>
              <a:avLst/>
              <a:gdLst/>
              <a:ahLst/>
              <a:cxnLst/>
              <a:rect l="l" t="t" r="r" b="b"/>
              <a:pathLst>
                <a:path w="1312545" h="1150620">
                  <a:moveTo>
                    <a:pt x="736853" y="0"/>
                  </a:moveTo>
                  <a:lnTo>
                    <a:pt x="736853" y="287654"/>
                  </a:lnTo>
                  <a:lnTo>
                    <a:pt x="0" y="287654"/>
                  </a:lnTo>
                  <a:lnTo>
                    <a:pt x="0" y="862964"/>
                  </a:lnTo>
                  <a:lnTo>
                    <a:pt x="736853" y="862964"/>
                  </a:lnTo>
                  <a:lnTo>
                    <a:pt x="736853" y="1150620"/>
                  </a:lnTo>
                  <a:lnTo>
                    <a:pt x="1312164" y="575309"/>
                  </a:lnTo>
                  <a:lnTo>
                    <a:pt x="736853" y="0"/>
                  </a:lnTo>
                  <a:close/>
                </a:path>
              </a:pathLst>
            </a:custGeom>
            <a:solidFill>
              <a:srgbClr val="EC7C30"/>
            </a:solidFill>
          </p:spPr>
          <p:txBody>
            <a:bodyPr wrap="square" lIns="0" tIns="0" rIns="0" bIns="0" rtlCol="0"/>
            <a:lstStyle/>
            <a:p>
              <a:endParaRPr/>
            </a:p>
          </p:txBody>
        </p:sp>
        <p:sp>
          <p:nvSpPr>
            <p:cNvPr id="7" name="object 7"/>
            <p:cNvSpPr/>
            <p:nvPr/>
          </p:nvSpPr>
          <p:spPr>
            <a:xfrm>
              <a:off x="4218431" y="947927"/>
              <a:ext cx="1312545" cy="1150620"/>
            </a:xfrm>
            <a:custGeom>
              <a:avLst/>
              <a:gdLst/>
              <a:ahLst/>
              <a:cxnLst/>
              <a:rect l="l" t="t" r="r" b="b"/>
              <a:pathLst>
                <a:path w="1312545" h="1150620">
                  <a:moveTo>
                    <a:pt x="0" y="287654"/>
                  </a:moveTo>
                  <a:lnTo>
                    <a:pt x="736853" y="287654"/>
                  </a:lnTo>
                  <a:lnTo>
                    <a:pt x="736853" y="0"/>
                  </a:lnTo>
                  <a:lnTo>
                    <a:pt x="1312164" y="575309"/>
                  </a:lnTo>
                  <a:lnTo>
                    <a:pt x="736853" y="1150620"/>
                  </a:lnTo>
                  <a:lnTo>
                    <a:pt x="736853" y="862964"/>
                  </a:lnTo>
                  <a:lnTo>
                    <a:pt x="0" y="862964"/>
                  </a:lnTo>
                  <a:lnTo>
                    <a:pt x="0" y="287654"/>
                  </a:lnTo>
                  <a:close/>
                </a:path>
              </a:pathLst>
            </a:custGeom>
            <a:ln w="12192">
              <a:solidFill>
                <a:srgbClr val="AD5A20"/>
              </a:solidFill>
            </a:ln>
          </p:spPr>
          <p:txBody>
            <a:bodyPr wrap="square" lIns="0" tIns="0" rIns="0" bIns="0" rtlCol="0"/>
            <a:lstStyle/>
            <a:p>
              <a:endParaRPr/>
            </a:p>
          </p:txBody>
        </p:sp>
      </p:grpSp>
    </p:spTree>
    <p:extLst>
      <p:ext uri="{BB962C8B-B14F-4D97-AF65-F5344CB8AC3E}">
        <p14:creationId xmlns:p14="http://schemas.microsoft.com/office/powerpoint/2010/main" val="9179491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3206495"/>
            <a:ext cx="11954256" cy="4898136"/>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2275331"/>
            <a:ext cx="11954256" cy="6891528"/>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86127" y="3854195"/>
            <a:ext cx="11954256" cy="2592324"/>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2275331"/>
            <a:ext cx="12025884" cy="6891528"/>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2505455"/>
            <a:ext cx="12025884" cy="5740908"/>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86127" y="2275331"/>
            <a:ext cx="11954256" cy="6891528"/>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2275331"/>
            <a:ext cx="11881104" cy="6260592"/>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3639311"/>
            <a:ext cx="11881104" cy="2304288"/>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2275331"/>
            <a:ext cx="11809476" cy="6891528"/>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14500" y="3206495"/>
            <a:ext cx="11809476" cy="403250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540507" y="966215"/>
            <a:ext cx="10835005" cy="0"/>
          </a:xfrm>
          <a:custGeom>
            <a:avLst/>
            <a:gdLst/>
            <a:ahLst/>
            <a:cxnLst/>
            <a:rect l="l" t="t" r="r" b="b"/>
            <a:pathLst>
              <a:path w="10835005">
                <a:moveTo>
                  <a:pt x="0" y="0"/>
                </a:moveTo>
                <a:lnTo>
                  <a:pt x="10834751" y="0"/>
                </a:lnTo>
              </a:path>
            </a:pathLst>
          </a:custGeom>
          <a:ln w="12192">
            <a:solidFill>
              <a:srgbClr val="000000"/>
            </a:solidFill>
          </a:ln>
        </p:spPr>
        <p:txBody>
          <a:bodyPr wrap="square" lIns="0" tIns="0" rIns="0" bIns="0" rtlCol="0"/>
          <a:lstStyle/>
          <a:p>
            <a:endParaRPr/>
          </a:p>
        </p:txBody>
      </p:sp>
      <p:sp>
        <p:nvSpPr>
          <p:cNvPr id="4" name="object 4"/>
          <p:cNvSpPr txBox="1">
            <a:spLocks noGrp="1"/>
          </p:cNvSpPr>
          <p:nvPr>
            <p:ph type="title"/>
          </p:nvPr>
        </p:nvSpPr>
        <p:spPr>
          <a:xfrm>
            <a:off x="1600200" y="627979"/>
            <a:ext cx="11353800" cy="8565806"/>
          </a:xfrm>
          <a:prstGeom prst="rect">
            <a:avLst/>
          </a:prstGeom>
        </p:spPr>
        <p:txBody>
          <a:bodyPr vert="horz" wrap="square" lIns="0" tIns="360045" rIns="0" bIns="0" rtlCol="0">
            <a:spAutoFit/>
          </a:bodyPr>
          <a:lstStyle/>
          <a:p>
            <a:pPr marR="203200" algn="ctr">
              <a:lnSpc>
                <a:spcPct val="100000"/>
              </a:lnSpc>
              <a:spcBef>
                <a:spcPts val="2835"/>
              </a:spcBef>
            </a:pPr>
            <a:r>
              <a:rPr lang="it-IT" spc="-70" dirty="0">
                <a:solidFill>
                  <a:srgbClr val="EC7C30"/>
                </a:solidFill>
              </a:rPr>
              <a:t>             Variante Delta</a:t>
            </a:r>
            <a:endParaRPr spc="-70" dirty="0">
              <a:solidFill>
                <a:srgbClr val="EC7C30"/>
              </a:solidFill>
            </a:endParaRPr>
          </a:p>
          <a:p>
            <a:pPr algn="just"/>
            <a:br>
              <a:rPr lang="it-IT" sz="3600" b="1" spc="-5" dirty="0">
                <a:solidFill>
                  <a:schemeClr val="tx2"/>
                </a:solidFill>
                <a:latin typeface="Calibri"/>
                <a:cs typeface="Calibri"/>
              </a:rPr>
            </a:br>
            <a:r>
              <a:rPr lang="it-IT" sz="3600" b="1" u="sng" spc="-5" dirty="0">
                <a:solidFill>
                  <a:srgbClr val="FF0000"/>
                </a:solidFill>
                <a:latin typeface="Calibri"/>
                <a:cs typeface="Calibri"/>
              </a:rPr>
              <a:t>E’ COMUNQUE CONFORTANTE VEDERE CHE NONOSTANTE UN AUMENTO DEI NUMERI ASSOLUTI DEI CONTAGI QUELLI DEI RICOVERI E DEI DECESSI RESTANO SOTTO CONTROLLO, GRAZIE ALL’EFFICACIA DEI VACCINI.</a:t>
            </a:r>
            <a:br>
              <a:rPr lang="it-IT" sz="3600" b="1" u="sng" spc="-5" dirty="0">
                <a:solidFill>
                  <a:schemeClr val="tx2"/>
                </a:solidFill>
                <a:latin typeface="Calibri"/>
                <a:cs typeface="Calibri"/>
              </a:rPr>
            </a:br>
            <a:r>
              <a:rPr lang="it-IT" sz="3600" b="1" spc="-5" dirty="0">
                <a:solidFill>
                  <a:schemeClr val="tx2"/>
                </a:solidFill>
                <a:latin typeface="Calibri"/>
                <a:cs typeface="Calibri"/>
              </a:rPr>
              <a:t>Infatti, i dati relativi alla Gran Bretagna più colpita dall'ondata in corso, dimostrano come la maggior parte dei casi riguarda giovani, risparmiando gli over 60, già vaccinati. La protezione maggiore ovviamente è quella conferita da un ciclo di vaccinazione completo.</a:t>
            </a:r>
            <a:br>
              <a:rPr lang="it-IT" sz="3600" b="1" spc="-5" dirty="0">
                <a:solidFill>
                  <a:schemeClr val="tx2"/>
                </a:solidFill>
                <a:latin typeface="Calibri"/>
                <a:cs typeface="Calibri"/>
              </a:rPr>
            </a:br>
            <a:r>
              <a:rPr lang="it-IT" sz="3600" b="1" spc="-5" dirty="0">
                <a:solidFill>
                  <a:schemeClr val="tx2"/>
                </a:solidFill>
                <a:latin typeface="Calibri"/>
                <a:cs typeface="Calibri"/>
              </a:rPr>
              <a:t> </a:t>
            </a:r>
            <a:br>
              <a:rPr lang="it-IT" sz="1000" b="0" i="0" dirty="0">
                <a:solidFill>
                  <a:srgbClr val="58585B"/>
                </a:solidFill>
                <a:effectLst/>
                <a:latin typeface="Libre Baskerville"/>
              </a:rPr>
            </a:br>
            <a:r>
              <a:rPr lang="it-IT" sz="3600" b="1" spc="-5" dirty="0">
                <a:solidFill>
                  <a:schemeClr val="tx2"/>
                </a:solidFill>
                <a:latin typeface="Calibri"/>
                <a:cs typeface="Calibri"/>
              </a:rPr>
              <a:t>E’ CONFERMATO CHE LA VARIANTE DELTA RADDOPPIA IL RISCHIO DI RICOVERO RISPETTO AD ALFA</a:t>
            </a:r>
            <a:endParaRPr sz="3600" b="1" spc="-5" dirty="0">
              <a:solidFill>
                <a:schemeClr val="tx2"/>
              </a:solidFill>
              <a:latin typeface="Calibri"/>
              <a:cs typeface="Calibri"/>
            </a:endParaRPr>
          </a:p>
        </p:txBody>
      </p:sp>
      <p:grpSp>
        <p:nvGrpSpPr>
          <p:cNvPr id="5" name="object 5"/>
          <p:cNvGrpSpPr/>
          <p:nvPr/>
        </p:nvGrpSpPr>
        <p:grpSpPr>
          <a:xfrm>
            <a:off x="4267200" y="989306"/>
            <a:ext cx="1324610" cy="1163320"/>
            <a:chOff x="4212335" y="941831"/>
            <a:chExt cx="1324610" cy="1163320"/>
          </a:xfrm>
        </p:grpSpPr>
        <p:sp>
          <p:nvSpPr>
            <p:cNvPr id="6" name="object 6"/>
            <p:cNvSpPr/>
            <p:nvPr/>
          </p:nvSpPr>
          <p:spPr>
            <a:xfrm>
              <a:off x="4218431" y="947927"/>
              <a:ext cx="1312545" cy="1150620"/>
            </a:xfrm>
            <a:custGeom>
              <a:avLst/>
              <a:gdLst/>
              <a:ahLst/>
              <a:cxnLst/>
              <a:rect l="l" t="t" r="r" b="b"/>
              <a:pathLst>
                <a:path w="1312545" h="1150620">
                  <a:moveTo>
                    <a:pt x="736853" y="0"/>
                  </a:moveTo>
                  <a:lnTo>
                    <a:pt x="736853" y="287654"/>
                  </a:lnTo>
                  <a:lnTo>
                    <a:pt x="0" y="287654"/>
                  </a:lnTo>
                  <a:lnTo>
                    <a:pt x="0" y="862964"/>
                  </a:lnTo>
                  <a:lnTo>
                    <a:pt x="736853" y="862964"/>
                  </a:lnTo>
                  <a:lnTo>
                    <a:pt x="736853" y="1150620"/>
                  </a:lnTo>
                  <a:lnTo>
                    <a:pt x="1312164" y="575309"/>
                  </a:lnTo>
                  <a:lnTo>
                    <a:pt x="736853" y="0"/>
                  </a:lnTo>
                  <a:close/>
                </a:path>
              </a:pathLst>
            </a:custGeom>
            <a:solidFill>
              <a:srgbClr val="EC7C30"/>
            </a:solidFill>
          </p:spPr>
          <p:txBody>
            <a:bodyPr wrap="square" lIns="0" tIns="0" rIns="0" bIns="0" rtlCol="0"/>
            <a:lstStyle/>
            <a:p>
              <a:endParaRPr/>
            </a:p>
          </p:txBody>
        </p:sp>
        <p:sp>
          <p:nvSpPr>
            <p:cNvPr id="7" name="object 7"/>
            <p:cNvSpPr/>
            <p:nvPr/>
          </p:nvSpPr>
          <p:spPr>
            <a:xfrm>
              <a:off x="4218431" y="947927"/>
              <a:ext cx="1312545" cy="1150620"/>
            </a:xfrm>
            <a:custGeom>
              <a:avLst/>
              <a:gdLst/>
              <a:ahLst/>
              <a:cxnLst/>
              <a:rect l="l" t="t" r="r" b="b"/>
              <a:pathLst>
                <a:path w="1312545" h="1150620">
                  <a:moveTo>
                    <a:pt x="0" y="287654"/>
                  </a:moveTo>
                  <a:lnTo>
                    <a:pt x="736853" y="287654"/>
                  </a:lnTo>
                  <a:lnTo>
                    <a:pt x="736853" y="0"/>
                  </a:lnTo>
                  <a:lnTo>
                    <a:pt x="1312164" y="575309"/>
                  </a:lnTo>
                  <a:lnTo>
                    <a:pt x="736853" y="1150620"/>
                  </a:lnTo>
                  <a:lnTo>
                    <a:pt x="736853" y="862964"/>
                  </a:lnTo>
                  <a:lnTo>
                    <a:pt x="0" y="862964"/>
                  </a:lnTo>
                  <a:lnTo>
                    <a:pt x="0" y="287654"/>
                  </a:lnTo>
                  <a:close/>
                </a:path>
              </a:pathLst>
            </a:custGeom>
            <a:ln w="12192">
              <a:solidFill>
                <a:srgbClr val="AD5A20"/>
              </a:solidFill>
            </a:ln>
          </p:spPr>
          <p:txBody>
            <a:bodyPr wrap="square" lIns="0" tIns="0" rIns="0" bIns="0" rtlCol="0"/>
            <a:lstStyle/>
            <a:p>
              <a:endParaRPr/>
            </a:p>
          </p:txBody>
        </p:sp>
      </p:grpSp>
    </p:spTree>
    <p:extLst>
      <p:ext uri="{BB962C8B-B14F-4D97-AF65-F5344CB8AC3E}">
        <p14:creationId xmlns:p14="http://schemas.microsoft.com/office/powerpoint/2010/main" val="30682685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86127" y="2275331"/>
            <a:ext cx="11809476" cy="6891528"/>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40">
              <a:lnSpc>
                <a:spcPct val="100000"/>
              </a:lnSpc>
              <a:spcBef>
                <a:spcPts val="100"/>
              </a:spcBef>
            </a:pPr>
            <a:r>
              <a:rPr spc="-55" dirty="0"/>
              <a:t>Gestione</a:t>
            </a:r>
            <a:r>
              <a:rPr spc="-125" dirty="0"/>
              <a:t> </a:t>
            </a:r>
            <a:r>
              <a:rPr spc="-35" dirty="0"/>
              <a:t>delle</a:t>
            </a:r>
            <a:r>
              <a:rPr spc="-120" dirty="0"/>
              <a:t> </a:t>
            </a:r>
            <a:r>
              <a:rPr spc="-35" dirty="0"/>
              <a:t>pulizie</a:t>
            </a:r>
            <a:r>
              <a:rPr spc="-114" dirty="0"/>
              <a:t> </a:t>
            </a:r>
            <a:r>
              <a:rPr sz="3200" spc="-25" dirty="0"/>
              <a:t>Rapporto</a:t>
            </a:r>
            <a:r>
              <a:rPr sz="3200" spc="-85" dirty="0"/>
              <a:t> </a:t>
            </a:r>
            <a:r>
              <a:rPr sz="3200" spc="-20" dirty="0"/>
              <a:t>INAIL</a:t>
            </a:r>
            <a:endParaRPr sz="3200"/>
          </a:p>
        </p:txBody>
      </p:sp>
      <p:grpSp>
        <p:nvGrpSpPr>
          <p:cNvPr id="3" name="object 3"/>
          <p:cNvGrpSpPr/>
          <p:nvPr/>
        </p:nvGrpSpPr>
        <p:grpSpPr>
          <a:xfrm>
            <a:off x="629412" y="826007"/>
            <a:ext cx="1325880" cy="1163320"/>
            <a:chOff x="629412" y="826007"/>
            <a:chExt cx="1325880" cy="1163320"/>
          </a:xfrm>
        </p:grpSpPr>
        <p:sp>
          <p:nvSpPr>
            <p:cNvPr id="4" name="object 4"/>
            <p:cNvSpPr/>
            <p:nvPr/>
          </p:nvSpPr>
          <p:spPr>
            <a:xfrm>
              <a:off x="635508" y="832103"/>
              <a:ext cx="1313815" cy="1150620"/>
            </a:xfrm>
            <a:custGeom>
              <a:avLst/>
              <a:gdLst/>
              <a:ahLst/>
              <a:cxnLst/>
              <a:rect l="l" t="t" r="r" b="b"/>
              <a:pathLst>
                <a:path w="1313814" h="1150620">
                  <a:moveTo>
                    <a:pt x="738378" y="0"/>
                  </a:moveTo>
                  <a:lnTo>
                    <a:pt x="738378" y="287654"/>
                  </a:lnTo>
                  <a:lnTo>
                    <a:pt x="0" y="287654"/>
                  </a:lnTo>
                  <a:lnTo>
                    <a:pt x="0" y="862964"/>
                  </a:lnTo>
                  <a:lnTo>
                    <a:pt x="738378" y="862964"/>
                  </a:lnTo>
                  <a:lnTo>
                    <a:pt x="738378" y="1150620"/>
                  </a:lnTo>
                  <a:lnTo>
                    <a:pt x="1313688" y="575309"/>
                  </a:lnTo>
                  <a:lnTo>
                    <a:pt x="738378" y="0"/>
                  </a:lnTo>
                  <a:close/>
                </a:path>
              </a:pathLst>
            </a:custGeom>
            <a:solidFill>
              <a:srgbClr val="FFC000"/>
            </a:solidFill>
          </p:spPr>
          <p:txBody>
            <a:bodyPr wrap="square" lIns="0" tIns="0" rIns="0" bIns="0" rtlCol="0"/>
            <a:lstStyle/>
            <a:p>
              <a:endParaRPr/>
            </a:p>
          </p:txBody>
        </p:sp>
        <p:sp>
          <p:nvSpPr>
            <p:cNvPr id="5" name="object 5"/>
            <p:cNvSpPr/>
            <p:nvPr/>
          </p:nvSpPr>
          <p:spPr>
            <a:xfrm>
              <a:off x="635508" y="832103"/>
              <a:ext cx="1313815" cy="1150620"/>
            </a:xfrm>
            <a:custGeom>
              <a:avLst/>
              <a:gdLst/>
              <a:ahLst/>
              <a:cxnLst/>
              <a:rect l="l" t="t" r="r" b="b"/>
              <a:pathLst>
                <a:path w="1313814" h="1150620">
                  <a:moveTo>
                    <a:pt x="0" y="287654"/>
                  </a:moveTo>
                  <a:lnTo>
                    <a:pt x="738378" y="287654"/>
                  </a:lnTo>
                  <a:lnTo>
                    <a:pt x="738378" y="0"/>
                  </a:lnTo>
                  <a:lnTo>
                    <a:pt x="1313688" y="575309"/>
                  </a:lnTo>
                  <a:lnTo>
                    <a:pt x="738378" y="1150620"/>
                  </a:lnTo>
                  <a:lnTo>
                    <a:pt x="738378" y="862964"/>
                  </a:lnTo>
                  <a:lnTo>
                    <a:pt x="0" y="862964"/>
                  </a:lnTo>
                  <a:lnTo>
                    <a:pt x="0" y="287654"/>
                  </a:lnTo>
                  <a:close/>
                </a:path>
              </a:pathLst>
            </a:custGeom>
            <a:ln w="12192">
              <a:solidFill>
                <a:srgbClr val="BB8B0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786127" y="3134867"/>
            <a:ext cx="11666220" cy="4032503"/>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26642" y="2640533"/>
            <a:ext cx="12537440" cy="4589145"/>
          </a:xfrm>
          <a:prstGeom prst="rect">
            <a:avLst/>
          </a:prstGeom>
        </p:spPr>
        <p:txBody>
          <a:bodyPr vert="horz" wrap="square" lIns="0" tIns="83820" rIns="0" bIns="0" rtlCol="0">
            <a:spAutoFit/>
          </a:bodyPr>
          <a:lstStyle/>
          <a:p>
            <a:pPr marL="12700" marR="241935">
              <a:lnSpc>
                <a:spcPts val="4430"/>
              </a:lnSpc>
              <a:spcBef>
                <a:spcPts val="660"/>
              </a:spcBef>
            </a:pPr>
            <a:r>
              <a:rPr sz="4100" dirty="0">
                <a:latin typeface="Calibri"/>
                <a:cs typeface="Calibri"/>
              </a:rPr>
              <a:t>Con </a:t>
            </a:r>
            <a:r>
              <a:rPr sz="4100" spc="-20" dirty="0">
                <a:latin typeface="Calibri"/>
                <a:cs typeface="Calibri"/>
              </a:rPr>
              <a:t>Ordinanza </a:t>
            </a:r>
            <a:r>
              <a:rPr sz="4100" dirty="0">
                <a:latin typeface="Calibri"/>
                <a:cs typeface="Calibri"/>
              </a:rPr>
              <a:t>24 </a:t>
            </a:r>
            <a:r>
              <a:rPr sz="4100" spc="-5" dirty="0">
                <a:latin typeface="Calibri"/>
                <a:cs typeface="Calibri"/>
              </a:rPr>
              <a:t>luglio 2020 </a:t>
            </a:r>
            <a:r>
              <a:rPr sz="4100" dirty="0">
                <a:latin typeface="Calibri"/>
                <a:cs typeface="Calibri"/>
              </a:rPr>
              <a:t>il </a:t>
            </a:r>
            <a:r>
              <a:rPr sz="4100" spc="-5" dirty="0">
                <a:latin typeface="Calibri"/>
                <a:cs typeface="Calibri"/>
              </a:rPr>
              <a:t>Commissario </a:t>
            </a:r>
            <a:r>
              <a:rPr sz="4100" spc="-15" dirty="0">
                <a:latin typeface="Calibri"/>
                <a:cs typeface="Calibri"/>
              </a:rPr>
              <a:t>Straordinario </a:t>
            </a:r>
            <a:r>
              <a:rPr sz="4100" spc="-915" dirty="0">
                <a:latin typeface="Calibri"/>
                <a:cs typeface="Calibri"/>
              </a:rPr>
              <a:t> </a:t>
            </a:r>
            <a:r>
              <a:rPr sz="4100" spc="-5" dirty="0">
                <a:latin typeface="Calibri"/>
                <a:cs typeface="Calibri"/>
              </a:rPr>
              <a:t>per</a:t>
            </a:r>
            <a:r>
              <a:rPr sz="4100" spc="-20" dirty="0">
                <a:latin typeface="Calibri"/>
                <a:cs typeface="Calibri"/>
              </a:rPr>
              <a:t> </a:t>
            </a:r>
            <a:r>
              <a:rPr sz="4100" spc="-35" dirty="0">
                <a:latin typeface="Calibri"/>
                <a:cs typeface="Calibri"/>
              </a:rPr>
              <a:t>l’attuazione</a:t>
            </a:r>
            <a:r>
              <a:rPr sz="4100" spc="-40" dirty="0">
                <a:latin typeface="Calibri"/>
                <a:cs typeface="Calibri"/>
              </a:rPr>
              <a:t> </a:t>
            </a:r>
            <a:r>
              <a:rPr sz="4100" dirty="0">
                <a:latin typeface="Calibri"/>
                <a:cs typeface="Calibri"/>
              </a:rPr>
              <a:t>e </a:t>
            </a:r>
            <a:r>
              <a:rPr sz="4100" spc="-10" dirty="0">
                <a:latin typeface="Calibri"/>
                <a:cs typeface="Calibri"/>
              </a:rPr>
              <a:t>il</a:t>
            </a:r>
            <a:r>
              <a:rPr sz="4100" dirty="0">
                <a:latin typeface="Calibri"/>
                <a:cs typeface="Calibri"/>
              </a:rPr>
              <a:t> </a:t>
            </a:r>
            <a:r>
              <a:rPr sz="4100" spc="-20" dirty="0">
                <a:latin typeface="Calibri"/>
                <a:cs typeface="Calibri"/>
              </a:rPr>
              <a:t>coordinamento</a:t>
            </a:r>
            <a:r>
              <a:rPr sz="4100" spc="-35" dirty="0">
                <a:latin typeface="Calibri"/>
                <a:cs typeface="Calibri"/>
              </a:rPr>
              <a:t> </a:t>
            </a:r>
            <a:r>
              <a:rPr sz="4100" spc="-5" dirty="0">
                <a:latin typeface="Calibri"/>
                <a:cs typeface="Calibri"/>
              </a:rPr>
              <a:t>delle</a:t>
            </a:r>
            <a:r>
              <a:rPr sz="4100" spc="-20" dirty="0">
                <a:latin typeface="Calibri"/>
                <a:cs typeface="Calibri"/>
              </a:rPr>
              <a:t> </a:t>
            </a:r>
            <a:r>
              <a:rPr sz="4100" spc="-10" dirty="0">
                <a:latin typeface="Calibri"/>
                <a:cs typeface="Calibri"/>
              </a:rPr>
              <a:t>misure</a:t>
            </a:r>
            <a:r>
              <a:rPr sz="4100" spc="-45" dirty="0">
                <a:latin typeface="Calibri"/>
                <a:cs typeface="Calibri"/>
              </a:rPr>
              <a:t> </a:t>
            </a:r>
            <a:r>
              <a:rPr sz="4100" spc="-5" dirty="0">
                <a:latin typeface="Calibri"/>
                <a:cs typeface="Calibri"/>
              </a:rPr>
              <a:t>di</a:t>
            </a:r>
            <a:endParaRPr sz="4100">
              <a:latin typeface="Calibri"/>
              <a:cs typeface="Calibri"/>
            </a:endParaRPr>
          </a:p>
          <a:p>
            <a:pPr marL="12700">
              <a:lnSpc>
                <a:spcPts val="4115"/>
              </a:lnSpc>
            </a:pPr>
            <a:r>
              <a:rPr sz="4100" spc="-20" dirty="0">
                <a:latin typeface="Calibri"/>
                <a:cs typeface="Calibri"/>
              </a:rPr>
              <a:t>contenimento</a:t>
            </a:r>
            <a:r>
              <a:rPr sz="4100" spc="-45" dirty="0">
                <a:latin typeface="Calibri"/>
                <a:cs typeface="Calibri"/>
              </a:rPr>
              <a:t> </a:t>
            </a:r>
            <a:r>
              <a:rPr sz="4100" dirty="0">
                <a:latin typeface="Calibri"/>
                <a:cs typeface="Calibri"/>
              </a:rPr>
              <a:t>e </a:t>
            </a:r>
            <a:r>
              <a:rPr sz="4100" spc="-30" dirty="0">
                <a:latin typeface="Calibri"/>
                <a:cs typeface="Calibri"/>
              </a:rPr>
              <a:t>contrasto</a:t>
            </a:r>
            <a:r>
              <a:rPr sz="4100" spc="-45" dirty="0">
                <a:latin typeface="Calibri"/>
                <a:cs typeface="Calibri"/>
              </a:rPr>
              <a:t> </a:t>
            </a:r>
            <a:r>
              <a:rPr sz="4100" spc="-35" dirty="0">
                <a:latin typeface="Calibri"/>
                <a:cs typeface="Calibri"/>
              </a:rPr>
              <a:t>dell’emergenza</a:t>
            </a:r>
            <a:r>
              <a:rPr sz="4100" spc="-25" dirty="0">
                <a:latin typeface="Calibri"/>
                <a:cs typeface="Calibri"/>
              </a:rPr>
              <a:t> </a:t>
            </a:r>
            <a:r>
              <a:rPr sz="4100" spc="-5" dirty="0">
                <a:latin typeface="Calibri"/>
                <a:cs typeface="Calibri"/>
              </a:rPr>
              <a:t>epidemiologica</a:t>
            </a:r>
            <a:endParaRPr sz="4100">
              <a:latin typeface="Calibri"/>
              <a:cs typeface="Calibri"/>
            </a:endParaRPr>
          </a:p>
          <a:p>
            <a:pPr marL="12700" marR="5080">
              <a:lnSpc>
                <a:spcPct val="90000"/>
              </a:lnSpc>
              <a:spcBef>
                <a:spcPts val="245"/>
              </a:spcBef>
            </a:pPr>
            <a:r>
              <a:rPr sz="4100" spc="-15" dirty="0">
                <a:latin typeface="Calibri"/>
                <a:cs typeface="Calibri"/>
              </a:rPr>
              <a:t>COVID-19 </a:t>
            </a:r>
            <a:r>
              <a:rPr sz="4100" dirty="0">
                <a:latin typeface="Calibri"/>
                <a:cs typeface="Calibri"/>
              </a:rPr>
              <a:t>ha </a:t>
            </a:r>
            <a:r>
              <a:rPr sz="4100" spc="-25" dirty="0">
                <a:latin typeface="Calibri"/>
                <a:cs typeface="Calibri"/>
              </a:rPr>
              <a:t>fornito </a:t>
            </a:r>
            <a:r>
              <a:rPr sz="4100" spc="-5" dirty="0">
                <a:latin typeface="Calibri"/>
                <a:cs typeface="Calibri"/>
              </a:rPr>
              <a:t>indicazioni per </a:t>
            </a:r>
            <a:r>
              <a:rPr sz="4100" spc="-40" dirty="0">
                <a:latin typeface="Calibri"/>
                <a:cs typeface="Calibri"/>
              </a:rPr>
              <a:t>l’effettuazione </a:t>
            </a:r>
            <a:r>
              <a:rPr sz="4100" dirty="0">
                <a:latin typeface="Calibri"/>
                <a:cs typeface="Calibri"/>
              </a:rPr>
              <a:t>su </a:t>
            </a:r>
            <a:r>
              <a:rPr sz="4100" spc="-5" dirty="0">
                <a:latin typeface="Calibri"/>
                <a:cs typeface="Calibri"/>
              </a:rPr>
              <a:t>base </a:t>
            </a:r>
            <a:r>
              <a:rPr sz="4100" dirty="0">
                <a:latin typeface="Calibri"/>
                <a:cs typeface="Calibri"/>
              </a:rPr>
              <a:t> </a:t>
            </a:r>
            <a:r>
              <a:rPr sz="4100" spc="-15" dirty="0">
                <a:latin typeface="Calibri"/>
                <a:cs typeface="Calibri"/>
              </a:rPr>
              <a:t>volontaria </a:t>
            </a:r>
            <a:r>
              <a:rPr sz="4100" spc="-5" dirty="0">
                <a:latin typeface="Calibri"/>
                <a:cs typeface="Calibri"/>
              </a:rPr>
              <a:t>del </a:t>
            </a:r>
            <a:r>
              <a:rPr sz="4100" spc="-20" dirty="0">
                <a:latin typeface="Calibri"/>
                <a:cs typeface="Calibri"/>
              </a:rPr>
              <a:t>programma </a:t>
            </a:r>
            <a:r>
              <a:rPr sz="4100" spc="-5" dirty="0">
                <a:latin typeface="Calibri"/>
                <a:cs typeface="Calibri"/>
              </a:rPr>
              <a:t>di </a:t>
            </a:r>
            <a:r>
              <a:rPr sz="4100" spc="-25" dirty="0">
                <a:latin typeface="Calibri"/>
                <a:cs typeface="Calibri"/>
              </a:rPr>
              <a:t>test </a:t>
            </a:r>
            <a:r>
              <a:rPr sz="4100" spc="-10" dirty="0">
                <a:latin typeface="Calibri"/>
                <a:cs typeface="Calibri"/>
              </a:rPr>
              <a:t>sierologici </a:t>
            </a:r>
            <a:r>
              <a:rPr sz="4100" spc="-5" dirty="0">
                <a:latin typeface="Calibri"/>
                <a:cs typeface="Calibri"/>
              </a:rPr>
              <a:t>per </a:t>
            </a:r>
            <a:r>
              <a:rPr sz="4100" dirty="0">
                <a:latin typeface="Calibri"/>
                <a:cs typeface="Calibri"/>
              </a:rPr>
              <a:t>la </a:t>
            </a:r>
            <a:r>
              <a:rPr sz="4100" spc="-15" dirty="0">
                <a:latin typeface="Calibri"/>
                <a:cs typeface="Calibri"/>
              </a:rPr>
              <a:t>ricerca </a:t>
            </a:r>
            <a:r>
              <a:rPr sz="4100" spc="-5" dirty="0">
                <a:latin typeface="Calibri"/>
                <a:cs typeface="Calibri"/>
              </a:rPr>
              <a:t>di </a:t>
            </a:r>
            <a:r>
              <a:rPr sz="4100" spc="-915" dirty="0">
                <a:latin typeface="Calibri"/>
                <a:cs typeface="Calibri"/>
              </a:rPr>
              <a:t> </a:t>
            </a:r>
            <a:r>
              <a:rPr sz="4100" spc="-10" dirty="0">
                <a:latin typeface="Calibri"/>
                <a:cs typeface="Calibri"/>
              </a:rPr>
              <a:t>anticorpi </a:t>
            </a:r>
            <a:r>
              <a:rPr sz="4100" spc="-5" dirty="0">
                <a:latin typeface="Calibri"/>
                <a:cs typeface="Calibri"/>
              </a:rPr>
              <a:t>specifici nei </a:t>
            </a:r>
            <a:r>
              <a:rPr sz="4100" spc="-20" dirty="0">
                <a:latin typeface="Calibri"/>
                <a:cs typeface="Calibri"/>
              </a:rPr>
              <a:t>confronti </a:t>
            </a:r>
            <a:r>
              <a:rPr sz="4100" spc="-5" dirty="0">
                <a:latin typeface="Calibri"/>
                <a:cs typeface="Calibri"/>
              </a:rPr>
              <a:t>del virus SARS-CoV-2 sul </a:t>
            </a:r>
            <a:r>
              <a:rPr sz="4100" dirty="0">
                <a:latin typeface="Calibri"/>
                <a:cs typeface="Calibri"/>
              </a:rPr>
              <a:t> </a:t>
            </a:r>
            <a:r>
              <a:rPr sz="4100" spc="-15" dirty="0">
                <a:latin typeface="Calibri"/>
                <a:cs typeface="Calibri"/>
              </a:rPr>
              <a:t>personale docente </a:t>
            </a:r>
            <a:r>
              <a:rPr sz="4100" dirty="0">
                <a:latin typeface="Calibri"/>
                <a:cs typeface="Calibri"/>
              </a:rPr>
              <a:t>e </a:t>
            </a:r>
            <a:r>
              <a:rPr sz="4100" spc="-5" dirty="0">
                <a:latin typeface="Calibri"/>
                <a:cs typeface="Calibri"/>
              </a:rPr>
              <a:t>non </a:t>
            </a:r>
            <a:r>
              <a:rPr sz="4100" spc="-15" dirty="0">
                <a:latin typeface="Calibri"/>
                <a:cs typeface="Calibri"/>
              </a:rPr>
              <a:t>docente </a:t>
            </a:r>
            <a:r>
              <a:rPr sz="4100" spc="-5" dirty="0">
                <a:latin typeface="Calibri"/>
                <a:cs typeface="Calibri"/>
              </a:rPr>
              <a:t>delle scuole pubbliche </a:t>
            </a:r>
            <a:r>
              <a:rPr sz="4100" dirty="0">
                <a:latin typeface="Calibri"/>
                <a:cs typeface="Calibri"/>
              </a:rPr>
              <a:t>e </a:t>
            </a:r>
            <a:r>
              <a:rPr sz="4100" spc="5" dirty="0">
                <a:latin typeface="Calibri"/>
                <a:cs typeface="Calibri"/>
              </a:rPr>
              <a:t> </a:t>
            </a:r>
            <a:r>
              <a:rPr sz="4100" spc="-25" dirty="0">
                <a:latin typeface="Calibri"/>
                <a:cs typeface="Calibri"/>
              </a:rPr>
              <a:t>private</a:t>
            </a:r>
            <a:r>
              <a:rPr sz="4100" spc="-35" dirty="0">
                <a:latin typeface="Calibri"/>
                <a:cs typeface="Calibri"/>
              </a:rPr>
              <a:t> </a:t>
            </a:r>
            <a:r>
              <a:rPr sz="4100" spc="-15" dirty="0">
                <a:latin typeface="Calibri"/>
                <a:cs typeface="Calibri"/>
              </a:rPr>
              <a:t>nell’intero</a:t>
            </a:r>
            <a:r>
              <a:rPr sz="4100" spc="-20" dirty="0">
                <a:latin typeface="Calibri"/>
                <a:cs typeface="Calibri"/>
              </a:rPr>
              <a:t> </a:t>
            </a:r>
            <a:r>
              <a:rPr sz="4100" spc="-15" dirty="0">
                <a:latin typeface="Calibri"/>
                <a:cs typeface="Calibri"/>
              </a:rPr>
              <a:t>territorio</a:t>
            </a:r>
            <a:r>
              <a:rPr sz="4100" spc="-20" dirty="0">
                <a:latin typeface="Calibri"/>
                <a:cs typeface="Calibri"/>
              </a:rPr>
              <a:t> </a:t>
            </a:r>
            <a:r>
              <a:rPr sz="4100" spc="-5" dirty="0">
                <a:latin typeface="Calibri"/>
                <a:cs typeface="Calibri"/>
              </a:rPr>
              <a:t>nazionale.</a:t>
            </a:r>
            <a:endParaRPr sz="4100">
              <a:latin typeface="Calibri"/>
              <a:cs typeface="Calibri"/>
            </a:endParaRPr>
          </a:p>
        </p:txBody>
      </p:sp>
      <p:sp>
        <p:nvSpPr>
          <p:cNvPr id="3" name="object 3"/>
          <p:cNvSpPr txBox="1">
            <a:spLocks noGrp="1"/>
          </p:cNvSpPr>
          <p:nvPr>
            <p:ph type="title"/>
          </p:nvPr>
        </p:nvSpPr>
        <p:spPr>
          <a:xfrm>
            <a:off x="4102353" y="912621"/>
            <a:ext cx="7040245" cy="1016635"/>
          </a:xfrm>
          <a:prstGeom prst="rect">
            <a:avLst/>
          </a:prstGeom>
        </p:spPr>
        <p:txBody>
          <a:bodyPr vert="horz" wrap="square" lIns="0" tIns="12700" rIns="0" bIns="0" rtlCol="0">
            <a:spAutoFit/>
          </a:bodyPr>
          <a:lstStyle/>
          <a:p>
            <a:pPr marL="12700">
              <a:lnSpc>
                <a:spcPct val="100000"/>
              </a:lnSpc>
              <a:spcBef>
                <a:spcPts val="100"/>
              </a:spcBef>
            </a:pPr>
            <a:r>
              <a:rPr spc="-60" dirty="0"/>
              <a:t>Sorveglianza</a:t>
            </a:r>
            <a:r>
              <a:rPr spc="-145" dirty="0"/>
              <a:t> </a:t>
            </a:r>
            <a:r>
              <a:rPr spc="-50" dirty="0"/>
              <a:t>sanitaria</a:t>
            </a:r>
          </a:p>
        </p:txBody>
      </p:sp>
      <p:grpSp>
        <p:nvGrpSpPr>
          <p:cNvPr id="4" name="object 4"/>
          <p:cNvGrpSpPr/>
          <p:nvPr/>
        </p:nvGrpSpPr>
        <p:grpSpPr>
          <a:xfrm>
            <a:off x="1853183" y="941831"/>
            <a:ext cx="1324610" cy="1163320"/>
            <a:chOff x="1853183" y="941831"/>
            <a:chExt cx="1324610" cy="1163320"/>
          </a:xfrm>
        </p:grpSpPr>
        <p:sp>
          <p:nvSpPr>
            <p:cNvPr id="5" name="object 5"/>
            <p:cNvSpPr/>
            <p:nvPr/>
          </p:nvSpPr>
          <p:spPr>
            <a:xfrm>
              <a:off x="1859279" y="947927"/>
              <a:ext cx="1312545" cy="1150620"/>
            </a:xfrm>
            <a:custGeom>
              <a:avLst/>
              <a:gdLst/>
              <a:ahLst/>
              <a:cxnLst/>
              <a:rect l="l" t="t" r="r" b="b"/>
              <a:pathLst>
                <a:path w="1312545" h="1150620">
                  <a:moveTo>
                    <a:pt x="736853" y="0"/>
                  </a:moveTo>
                  <a:lnTo>
                    <a:pt x="736853" y="287654"/>
                  </a:lnTo>
                  <a:lnTo>
                    <a:pt x="0" y="287654"/>
                  </a:lnTo>
                  <a:lnTo>
                    <a:pt x="0" y="862964"/>
                  </a:lnTo>
                  <a:lnTo>
                    <a:pt x="736853" y="862964"/>
                  </a:lnTo>
                  <a:lnTo>
                    <a:pt x="736853" y="1150620"/>
                  </a:lnTo>
                  <a:lnTo>
                    <a:pt x="1312164" y="575309"/>
                  </a:lnTo>
                  <a:lnTo>
                    <a:pt x="736853" y="0"/>
                  </a:lnTo>
                  <a:close/>
                </a:path>
              </a:pathLst>
            </a:custGeom>
            <a:solidFill>
              <a:srgbClr val="FFC000"/>
            </a:solidFill>
          </p:spPr>
          <p:txBody>
            <a:bodyPr wrap="square" lIns="0" tIns="0" rIns="0" bIns="0" rtlCol="0"/>
            <a:lstStyle/>
            <a:p>
              <a:endParaRPr/>
            </a:p>
          </p:txBody>
        </p:sp>
        <p:sp>
          <p:nvSpPr>
            <p:cNvPr id="6" name="object 6"/>
            <p:cNvSpPr/>
            <p:nvPr/>
          </p:nvSpPr>
          <p:spPr>
            <a:xfrm>
              <a:off x="1859279" y="947927"/>
              <a:ext cx="1312545" cy="1150620"/>
            </a:xfrm>
            <a:custGeom>
              <a:avLst/>
              <a:gdLst/>
              <a:ahLst/>
              <a:cxnLst/>
              <a:rect l="l" t="t" r="r" b="b"/>
              <a:pathLst>
                <a:path w="1312545" h="1150620">
                  <a:moveTo>
                    <a:pt x="0" y="287654"/>
                  </a:moveTo>
                  <a:lnTo>
                    <a:pt x="736853" y="287654"/>
                  </a:lnTo>
                  <a:lnTo>
                    <a:pt x="736853" y="0"/>
                  </a:lnTo>
                  <a:lnTo>
                    <a:pt x="1312164" y="575309"/>
                  </a:lnTo>
                  <a:lnTo>
                    <a:pt x="736853" y="1150620"/>
                  </a:lnTo>
                  <a:lnTo>
                    <a:pt x="736853" y="862964"/>
                  </a:lnTo>
                  <a:lnTo>
                    <a:pt x="0" y="862964"/>
                  </a:lnTo>
                  <a:lnTo>
                    <a:pt x="0" y="287654"/>
                  </a:lnTo>
                  <a:close/>
                </a:path>
              </a:pathLst>
            </a:custGeom>
            <a:ln w="12192">
              <a:solidFill>
                <a:srgbClr val="BB8B00"/>
              </a:solidFill>
            </a:ln>
          </p:spPr>
          <p:txBody>
            <a:bodyPr wrap="square" lIns="0" tIns="0" rIns="0" bIns="0" rtlCol="0"/>
            <a:lstStyle/>
            <a:p>
              <a:endParaRPr/>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102353" y="912621"/>
            <a:ext cx="7040245" cy="1016635"/>
          </a:xfrm>
          <a:prstGeom prst="rect">
            <a:avLst/>
          </a:prstGeom>
        </p:spPr>
        <p:txBody>
          <a:bodyPr vert="horz" wrap="square" lIns="0" tIns="12700" rIns="0" bIns="0" rtlCol="0">
            <a:spAutoFit/>
          </a:bodyPr>
          <a:lstStyle/>
          <a:p>
            <a:pPr marL="12700">
              <a:lnSpc>
                <a:spcPct val="100000"/>
              </a:lnSpc>
              <a:spcBef>
                <a:spcPts val="100"/>
              </a:spcBef>
            </a:pPr>
            <a:r>
              <a:rPr spc="-60" dirty="0"/>
              <a:t>Sorveglianza</a:t>
            </a:r>
            <a:r>
              <a:rPr spc="-145" dirty="0"/>
              <a:t> </a:t>
            </a:r>
            <a:r>
              <a:rPr spc="-50" dirty="0"/>
              <a:t>sanitaria</a:t>
            </a:r>
          </a:p>
        </p:txBody>
      </p:sp>
      <p:grpSp>
        <p:nvGrpSpPr>
          <p:cNvPr id="3" name="object 3"/>
          <p:cNvGrpSpPr/>
          <p:nvPr/>
        </p:nvGrpSpPr>
        <p:grpSpPr>
          <a:xfrm>
            <a:off x="1853183" y="941831"/>
            <a:ext cx="1324610" cy="1163320"/>
            <a:chOff x="1853183" y="941831"/>
            <a:chExt cx="1324610" cy="1163320"/>
          </a:xfrm>
        </p:grpSpPr>
        <p:sp>
          <p:nvSpPr>
            <p:cNvPr id="4" name="object 4"/>
            <p:cNvSpPr/>
            <p:nvPr/>
          </p:nvSpPr>
          <p:spPr>
            <a:xfrm>
              <a:off x="1859279" y="947927"/>
              <a:ext cx="1312545" cy="1150620"/>
            </a:xfrm>
            <a:custGeom>
              <a:avLst/>
              <a:gdLst/>
              <a:ahLst/>
              <a:cxnLst/>
              <a:rect l="l" t="t" r="r" b="b"/>
              <a:pathLst>
                <a:path w="1312545" h="1150620">
                  <a:moveTo>
                    <a:pt x="736853" y="0"/>
                  </a:moveTo>
                  <a:lnTo>
                    <a:pt x="736853" y="287654"/>
                  </a:lnTo>
                  <a:lnTo>
                    <a:pt x="0" y="287654"/>
                  </a:lnTo>
                  <a:lnTo>
                    <a:pt x="0" y="862964"/>
                  </a:lnTo>
                  <a:lnTo>
                    <a:pt x="736853" y="862964"/>
                  </a:lnTo>
                  <a:lnTo>
                    <a:pt x="736853" y="1150620"/>
                  </a:lnTo>
                  <a:lnTo>
                    <a:pt x="1312164" y="575309"/>
                  </a:lnTo>
                  <a:lnTo>
                    <a:pt x="736853" y="0"/>
                  </a:lnTo>
                  <a:close/>
                </a:path>
              </a:pathLst>
            </a:custGeom>
            <a:solidFill>
              <a:srgbClr val="FFC000"/>
            </a:solidFill>
          </p:spPr>
          <p:txBody>
            <a:bodyPr wrap="square" lIns="0" tIns="0" rIns="0" bIns="0" rtlCol="0"/>
            <a:lstStyle/>
            <a:p>
              <a:endParaRPr/>
            </a:p>
          </p:txBody>
        </p:sp>
        <p:sp>
          <p:nvSpPr>
            <p:cNvPr id="5" name="object 5"/>
            <p:cNvSpPr/>
            <p:nvPr/>
          </p:nvSpPr>
          <p:spPr>
            <a:xfrm>
              <a:off x="1859279" y="947927"/>
              <a:ext cx="1312545" cy="1150620"/>
            </a:xfrm>
            <a:custGeom>
              <a:avLst/>
              <a:gdLst/>
              <a:ahLst/>
              <a:cxnLst/>
              <a:rect l="l" t="t" r="r" b="b"/>
              <a:pathLst>
                <a:path w="1312545" h="1150620">
                  <a:moveTo>
                    <a:pt x="0" y="287654"/>
                  </a:moveTo>
                  <a:lnTo>
                    <a:pt x="736853" y="287654"/>
                  </a:lnTo>
                  <a:lnTo>
                    <a:pt x="736853" y="0"/>
                  </a:lnTo>
                  <a:lnTo>
                    <a:pt x="1312164" y="575309"/>
                  </a:lnTo>
                  <a:lnTo>
                    <a:pt x="736853" y="1150620"/>
                  </a:lnTo>
                  <a:lnTo>
                    <a:pt x="736853" y="862964"/>
                  </a:lnTo>
                  <a:lnTo>
                    <a:pt x="0" y="862964"/>
                  </a:lnTo>
                  <a:lnTo>
                    <a:pt x="0" y="287654"/>
                  </a:lnTo>
                  <a:close/>
                </a:path>
              </a:pathLst>
            </a:custGeom>
            <a:ln w="12192">
              <a:solidFill>
                <a:srgbClr val="BB8B00"/>
              </a:solidFill>
            </a:ln>
          </p:spPr>
          <p:txBody>
            <a:bodyPr wrap="square" lIns="0" tIns="0" rIns="0" bIns="0" rtlCol="0"/>
            <a:lstStyle/>
            <a:p>
              <a:endParaRPr/>
            </a:p>
          </p:txBody>
        </p:sp>
      </p:grpSp>
      <p:sp>
        <p:nvSpPr>
          <p:cNvPr id="6" name="object 6"/>
          <p:cNvSpPr/>
          <p:nvPr/>
        </p:nvSpPr>
        <p:spPr>
          <a:xfrm>
            <a:off x="5495544" y="4575047"/>
            <a:ext cx="4247515" cy="1150620"/>
          </a:xfrm>
          <a:custGeom>
            <a:avLst/>
            <a:gdLst/>
            <a:ahLst/>
            <a:cxnLst/>
            <a:rect l="l" t="t" r="r" b="b"/>
            <a:pathLst>
              <a:path w="4247515" h="1150620">
                <a:moveTo>
                  <a:pt x="0" y="191770"/>
                </a:moveTo>
                <a:lnTo>
                  <a:pt x="5064" y="147796"/>
                </a:lnTo>
                <a:lnTo>
                  <a:pt x="19490" y="107431"/>
                </a:lnTo>
                <a:lnTo>
                  <a:pt x="42127" y="71824"/>
                </a:lnTo>
                <a:lnTo>
                  <a:pt x="71824" y="42127"/>
                </a:lnTo>
                <a:lnTo>
                  <a:pt x="107431" y="19490"/>
                </a:lnTo>
                <a:lnTo>
                  <a:pt x="147796" y="5064"/>
                </a:lnTo>
                <a:lnTo>
                  <a:pt x="191769" y="0"/>
                </a:lnTo>
                <a:lnTo>
                  <a:pt x="4055617" y="0"/>
                </a:lnTo>
                <a:lnTo>
                  <a:pt x="4099591" y="5064"/>
                </a:lnTo>
                <a:lnTo>
                  <a:pt x="4139956" y="19490"/>
                </a:lnTo>
                <a:lnTo>
                  <a:pt x="4175563" y="42127"/>
                </a:lnTo>
                <a:lnTo>
                  <a:pt x="4205260" y="71824"/>
                </a:lnTo>
                <a:lnTo>
                  <a:pt x="4227897" y="107431"/>
                </a:lnTo>
                <a:lnTo>
                  <a:pt x="4242323" y="147796"/>
                </a:lnTo>
                <a:lnTo>
                  <a:pt x="4247387" y="191770"/>
                </a:lnTo>
                <a:lnTo>
                  <a:pt x="4247387" y="958850"/>
                </a:lnTo>
                <a:lnTo>
                  <a:pt x="4242323" y="1002823"/>
                </a:lnTo>
                <a:lnTo>
                  <a:pt x="4227897" y="1043188"/>
                </a:lnTo>
                <a:lnTo>
                  <a:pt x="4205260" y="1078795"/>
                </a:lnTo>
                <a:lnTo>
                  <a:pt x="4175563" y="1108492"/>
                </a:lnTo>
                <a:lnTo>
                  <a:pt x="4139956" y="1131129"/>
                </a:lnTo>
                <a:lnTo>
                  <a:pt x="4099591" y="1145555"/>
                </a:lnTo>
                <a:lnTo>
                  <a:pt x="4055617" y="1150620"/>
                </a:lnTo>
                <a:lnTo>
                  <a:pt x="191769" y="1150620"/>
                </a:lnTo>
                <a:lnTo>
                  <a:pt x="147796" y="1145555"/>
                </a:lnTo>
                <a:lnTo>
                  <a:pt x="107431" y="1131129"/>
                </a:lnTo>
                <a:lnTo>
                  <a:pt x="71824" y="1108492"/>
                </a:lnTo>
                <a:lnTo>
                  <a:pt x="42127" y="1078795"/>
                </a:lnTo>
                <a:lnTo>
                  <a:pt x="19490" y="1043188"/>
                </a:lnTo>
                <a:lnTo>
                  <a:pt x="5064" y="1002823"/>
                </a:lnTo>
                <a:lnTo>
                  <a:pt x="0" y="958850"/>
                </a:lnTo>
                <a:lnTo>
                  <a:pt x="0" y="191770"/>
                </a:lnTo>
                <a:close/>
              </a:path>
            </a:pathLst>
          </a:custGeom>
          <a:ln w="57912">
            <a:solidFill>
              <a:srgbClr val="EC7C30"/>
            </a:solidFill>
          </a:ln>
        </p:spPr>
        <p:txBody>
          <a:bodyPr wrap="square" lIns="0" tIns="0" rIns="0" bIns="0" rtlCol="0"/>
          <a:lstStyle/>
          <a:p>
            <a:endParaRPr/>
          </a:p>
        </p:txBody>
      </p:sp>
      <p:sp>
        <p:nvSpPr>
          <p:cNvPr id="7" name="object 7"/>
          <p:cNvSpPr/>
          <p:nvPr/>
        </p:nvSpPr>
        <p:spPr>
          <a:xfrm>
            <a:off x="5495544" y="2894075"/>
            <a:ext cx="4247515" cy="1150620"/>
          </a:xfrm>
          <a:custGeom>
            <a:avLst/>
            <a:gdLst/>
            <a:ahLst/>
            <a:cxnLst/>
            <a:rect l="l" t="t" r="r" b="b"/>
            <a:pathLst>
              <a:path w="4247515" h="1150620">
                <a:moveTo>
                  <a:pt x="0" y="191769"/>
                </a:moveTo>
                <a:lnTo>
                  <a:pt x="5064" y="147796"/>
                </a:lnTo>
                <a:lnTo>
                  <a:pt x="19490" y="107431"/>
                </a:lnTo>
                <a:lnTo>
                  <a:pt x="42127" y="71824"/>
                </a:lnTo>
                <a:lnTo>
                  <a:pt x="71824" y="42127"/>
                </a:lnTo>
                <a:lnTo>
                  <a:pt x="107431" y="19490"/>
                </a:lnTo>
                <a:lnTo>
                  <a:pt x="147796" y="5064"/>
                </a:lnTo>
                <a:lnTo>
                  <a:pt x="191769" y="0"/>
                </a:lnTo>
                <a:lnTo>
                  <a:pt x="4055617" y="0"/>
                </a:lnTo>
                <a:lnTo>
                  <a:pt x="4099591" y="5064"/>
                </a:lnTo>
                <a:lnTo>
                  <a:pt x="4139956" y="19490"/>
                </a:lnTo>
                <a:lnTo>
                  <a:pt x="4175563" y="42127"/>
                </a:lnTo>
                <a:lnTo>
                  <a:pt x="4205260" y="71824"/>
                </a:lnTo>
                <a:lnTo>
                  <a:pt x="4227897" y="107431"/>
                </a:lnTo>
                <a:lnTo>
                  <a:pt x="4242323" y="147796"/>
                </a:lnTo>
                <a:lnTo>
                  <a:pt x="4247387" y="191769"/>
                </a:lnTo>
                <a:lnTo>
                  <a:pt x="4247387" y="958849"/>
                </a:lnTo>
                <a:lnTo>
                  <a:pt x="4242323" y="1002823"/>
                </a:lnTo>
                <a:lnTo>
                  <a:pt x="4227897" y="1043188"/>
                </a:lnTo>
                <a:lnTo>
                  <a:pt x="4205260" y="1078795"/>
                </a:lnTo>
                <a:lnTo>
                  <a:pt x="4175563" y="1108492"/>
                </a:lnTo>
                <a:lnTo>
                  <a:pt x="4139956" y="1131129"/>
                </a:lnTo>
                <a:lnTo>
                  <a:pt x="4099591" y="1145555"/>
                </a:lnTo>
                <a:lnTo>
                  <a:pt x="4055617" y="1150619"/>
                </a:lnTo>
                <a:lnTo>
                  <a:pt x="191769" y="1150619"/>
                </a:lnTo>
                <a:lnTo>
                  <a:pt x="147796" y="1145555"/>
                </a:lnTo>
                <a:lnTo>
                  <a:pt x="107431" y="1131129"/>
                </a:lnTo>
                <a:lnTo>
                  <a:pt x="71824" y="1108492"/>
                </a:lnTo>
                <a:lnTo>
                  <a:pt x="42127" y="1078795"/>
                </a:lnTo>
                <a:lnTo>
                  <a:pt x="19490" y="1043188"/>
                </a:lnTo>
                <a:lnTo>
                  <a:pt x="5064" y="1002823"/>
                </a:lnTo>
                <a:lnTo>
                  <a:pt x="0" y="958849"/>
                </a:lnTo>
                <a:lnTo>
                  <a:pt x="0" y="191769"/>
                </a:lnTo>
                <a:close/>
              </a:path>
            </a:pathLst>
          </a:custGeom>
          <a:ln w="57912">
            <a:solidFill>
              <a:srgbClr val="EC7C30"/>
            </a:solidFill>
          </a:ln>
        </p:spPr>
        <p:txBody>
          <a:bodyPr wrap="square" lIns="0" tIns="0" rIns="0" bIns="0" rtlCol="0"/>
          <a:lstStyle/>
          <a:p>
            <a:endParaRPr/>
          </a:p>
        </p:txBody>
      </p:sp>
      <p:sp>
        <p:nvSpPr>
          <p:cNvPr id="8" name="object 8"/>
          <p:cNvSpPr/>
          <p:nvPr/>
        </p:nvSpPr>
        <p:spPr>
          <a:xfrm>
            <a:off x="5495544" y="6256019"/>
            <a:ext cx="4247515" cy="1559560"/>
          </a:xfrm>
          <a:custGeom>
            <a:avLst/>
            <a:gdLst/>
            <a:ahLst/>
            <a:cxnLst/>
            <a:rect l="l" t="t" r="r" b="b"/>
            <a:pathLst>
              <a:path w="4247515" h="1559559">
                <a:moveTo>
                  <a:pt x="0" y="259841"/>
                </a:moveTo>
                <a:lnTo>
                  <a:pt x="4186" y="213134"/>
                </a:lnTo>
                <a:lnTo>
                  <a:pt x="16255" y="169173"/>
                </a:lnTo>
                <a:lnTo>
                  <a:pt x="35475" y="128693"/>
                </a:lnTo>
                <a:lnTo>
                  <a:pt x="61110" y="92427"/>
                </a:lnTo>
                <a:lnTo>
                  <a:pt x="92427" y="61110"/>
                </a:lnTo>
                <a:lnTo>
                  <a:pt x="128693" y="35475"/>
                </a:lnTo>
                <a:lnTo>
                  <a:pt x="169173" y="16255"/>
                </a:lnTo>
                <a:lnTo>
                  <a:pt x="213134" y="4186"/>
                </a:lnTo>
                <a:lnTo>
                  <a:pt x="259841" y="0"/>
                </a:lnTo>
                <a:lnTo>
                  <a:pt x="3987546" y="0"/>
                </a:lnTo>
                <a:lnTo>
                  <a:pt x="4034253" y="4186"/>
                </a:lnTo>
                <a:lnTo>
                  <a:pt x="4078214" y="16255"/>
                </a:lnTo>
                <a:lnTo>
                  <a:pt x="4118694" y="35475"/>
                </a:lnTo>
                <a:lnTo>
                  <a:pt x="4154960" y="61110"/>
                </a:lnTo>
                <a:lnTo>
                  <a:pt x="4186277" y="92427"/>
                </a:lnTo>
                <a:lnTo>
                  <a:pt x="4211912" y="128693"/>
                </a:lnTo>
                <a:lnTo>
                  <a:pt x="4231131" y="169173"/>
                </a:lnTo>
                <a:lnTo>
                  <a:pt x="4243201" y="213134"/>
                </a:lnTo>
                <a:lnTo>
                  <a:pt x="4247387" y="259841"/>
                </a:lnTo>
                <a:lnTo>
                  <a:pt x="4247387" y="1299209"/>
                </a:lnTo>
                <a:lnTo>
                  <a:pt x="4243201" y="1345917"/>
                </a:lnTo>
                <a:lnTo>
                  <a:pt x="4231132" y="1389878"/>
                </a:lnTo>
                <a:lnTo>
                  <a:pt x="4211912" y="1430358"/>
                </a:lnTo>
                <a:lnTo>
                  <a:pt x="4186277" y="1466624"/>
                </a:lnTo>
                <a:lnTo>
                  <a:pt x="4154960" y="1497941"/>
                </a:lnTo>
                <a:lnTo>
                  <a:pt x="4118694" y="1523576"/>
                </a:lnTo>
                <a:lnTo>
                  <a:pt x="4078214" y="1542795"/>
                </a:lnTo>
                <a:lnTo>
                  <a:pt x="4034253" y="1554865"/>
                </a:lnTo>
                <a:lnTo>
                  <a:pt x="3987546" y="1559052"/>
                </a:lnTo>
                <a:lnTo>
                  <a:pt x="259841" y="1559052"/>
                </a:lnTo>
                <a:lnTo>
                  <a:pt x="213134" y="1554865"/>
                </a:lnTo>
                <a:lnTo>
                  <a:pt x="169173" y="1542795"/>
                </a:lnTo>
                <a:lnTo>
                  <a:pt x="128693" y="1523576"/>
                </a:lnTo>
                <a:lnTo>
                  <a:pt x="92427" y="1497941"/>
                </a:lnTo>
                <a:lnTo>
                  <a:pt x="61110" y="1466624"/>
                </a:lnTo>
                <a:lnTo>
                  <a:pt x="35475" y="1430358"/>
                </a:lnTo>
                <a:lnTo>
                  <a:pt x="16255" y="1389878"/>
                </a:lnTo>
                <a:lnTo>
                  <a:pt x="4186" y="1345917"/>
                </a:lnTo>
                <a:lnTo>
                  <a:pt x="0" y="1299209"/>
                </a:lnTo>
                <a:lnTo>
                  <a:pt x="0" y="259841"/>
                </a:lnTo>
                <a:close/>
              </a:path>
            </a:pathLst>
          </a:custGeom>
          <a:ln w="57912">
            <a:solidFill>
              <a:srgbClr val="EC7C30"/>
            </a:solidFill>
          </a:ln>
        </p:spPr>
        <p:txBody>
          <a:bodyPr wrap="square" lIns="0" tIns="0" rIns="0" bIns="0" rtlCol="0"/>
          <a:lstStyle/>
          <a:p>
            <a:endParaRPr/>
          </a:p>
        </p:txBody>
      </p:sp>
      <p:sp>
        <p:nvSpPr>
          <p:cNvPr id="9" name="object 9"/>
          <p:cNvSpPr txBox="1"/>
          <p:nvPr/>
        </p:nvSpPr>
        <p:spPr>
          <a:xfrm>
            <a:off x="5741289" y="2888995"/>
            <a:ext cx="3755390" cy="4872355"/>
          </a:xfrm>
          <a:prstGeom prst="rect">
            <a:avLst/>
          </a:prstGeom>
        </p:spPr>
        <p:txBody>
          <a:bodyPr vert="horz" wrap="square" lIns="0" tIns="12700" rIns="0" bIns="0" rtlCol="0">
            <a:spAutoFit/>
          </a:bodyPr>
          <a:lstStyle/>
          <a:p>
            <a:pPr marL="187960" marR="178435" algn="ctr">
              <a:lnSpc>
                <a:spcPct val="100000"/>
              </a:lnSpc>
              <a:spcBef>
                <a:spcPts val="100"/>
              </a:spcBef>
            </a:pPr>
            <a:r>
              <a:rPr sz="2400" b="1" dirty="0">
                <a:solidFill>
                  <a:srgbClr val="C55A11"/>
                </a:solidFill>
                <a:latin typeface="Calibri"/>
                <a:cs typeface="Calibri"/>
              </a:rPr>
              <a:t>Il </a:t>
            </a:r>
            <a:r>
              <a:rPr sz="2400" b="1" spc="-5" dirty="0">
                <a:solidFill>
                  <a:srgbClr val="C55A11"/>
                </a:solidFill>
                <a:latin typeface="Calibri"/>
                <a:cs typeface="Calibri"/>
              </a:rPr>
              <a:t>personale </a:t>
            </a:r>
            <a:r>
              <a:rPr sz="2400" b="1" spc="-10" dirty="0">
                <a:solidFill>
                  <a:srgbClr val="C55A11"/>
                </a:solidFill>
                <a:latin typeface="Calibri"/>
                <a:cs typeface="Calibri"/>
              </a:rPr>
              <a:t>docente </a:t>
            </a:r>
            <a:r>
              <a:rPr sz="2400" b="1" dirty="0">
                <a:solidFill>
                  <a:srgbClr val="C55A11"/>
                </a:solidFill>
                <a:latin typeface="Calibri"/>
                <a:cs typeface="Calibri"/>
              </a:rPr>
              <a:t>e non </a:t>
            </a:r>
            <a:r>
              <a:rPr sz="2400" b="1" spc="-530" dirty="0">
                <a:solidFill>
                  <a:srgbClr val="C55A11"/>
                </a:solidFill>
                <a:latin typeface="Calibri"/>
                <a:cs typeface="Calibri"/>
              </a:rPr>
              <a:t> </a:t>
            </a:r>
            <a:r>
              <a:rPr sz="2400" b="1" spc="-10" dirty="0">
                <a:solidFill>
                  <a:srgbClr val="C55A11"/>
                </a:solidFill>
                <a:latin typeface="Calibri"/>
                <a:cs typeface="Calibri"/>
              </a:rPr>
              <a:t>docente</a:t>
            </a:r>
            <a:r>
              <a:rPr sz="2400" b="1" spc="-30" dirty="0">
                <a:solidFill>
                  <a:srgbClr val="C55A11"/>
                </a:solidFill>
                <a:latin typeface="Calibri"/>
                <a:cs typeface="Calibri"/>
              </a:rPr>
              <a:t> </a:t>
            </a:r>
            <a:r>
              <a:rPr sz="2400" b="1" spc="-20" dirty="0">
                <a:solidFill>
                  <a:srgbClr val="C55A11"/>
                </a:solidFill>
                <a:latin typeface="Calibri"/>
                <a:cs typeface="Calibri"/>
              </a:rPr>
              <a:t>contatta</a:t>
            </a:r>
            <a:r>
              <a:rPr sz="2400" b="1" spc="-15" dirty="0">
                <a:solidFill>
                  <a:srgbClr val="C55A11"/>
                </a:solidFill>
                <a:latin typeface="Calibri"/>
                <a:cs typeface="Calibri"/>
              </a:rPr>
              <a:t> </a:t>
            </a:r>
            <a:r>
              <a:rPr sz="2400" b="1" dirty="0">
                <a:solidFill>
                  <a:srgbClr val="C55A11"/>
                </a:solidFill>
                <a:latin typeface="Calibri"/>
                <a:cs typeface="Calibri"/>
              </a:rPr>
              <a:t>il</a:t>
            </a:r>
            <a:r>
              <a:rPr sz="2400" b="1" spc="-45" dirty="0">
                <a:solidFill>
                  <a:srgbClr val="C55A11"/>
                </a:solidFill>
                <a:latin typeface="Calibri"/>
                <a:cs typeface="Calibri"/>
              </a:rPr>
              <a:t> </a:t>
            </a:r>
            <a:r>
              <a:rPr sz="2400" b="1" spc="-5" dirty="0">
                <a:solidFill>
                  <a:srgbClr val="C55A11"/>
                </a:solidFill>
                <a:latin typeface="Calibri"/>
                <a:cs typeface="Calibri"/>
              </a:rPr>
              <a:t>proprio </a:t>
            </a:r>
            <a:r>
              <a:rPr sz="2400" b="1" spc="-525" dirty="0">
                <a:solidFill>
                  <a:srgbClr val="C55A11"/>
                </a:solidFill>
                <a:latin typeface="Calibri"/>
                <a:cs typeface="Calibri"/>
              </a:rPr>
              <a:t> </a:t>
            </a:r>
            <a:r>
              <a:rPr sz="2400" b="1" dirty="0">
                <a:solidFill>
                  <a:srgbClr val="C55A11"/>
                </a:solidFill>
                <a:latin typeface="Calibri"/>
                <a:cs typeface="Calibri"/>
              </a:rPr>
              <a:t>MMG</a:t>
            </a:r>
            <a:endParaRPr sz="2400">
              <a:latin typeface="Calibri"/>
              <a:cs typeface="Calibri"/>
            </a:endParaRPr>
          </a:p>
          <a:p>
            <a:pPr>
              <a:lnSpc>
                <a:spcPct val="100000"/>
              </a:lnSpc>
            </a:pPr>
            <a:endParaRPr sz="2400">
              <a:latin typeface="Calibri"/>
              <a:cs typeface="Calibri"/>
            </a:endParaRPr>
          </a:p>
          <a:p>
            <a:pPr marL="12065" marR="5080" algn="ctr">
              <a:lnSpc>
                <a:spcPct val="100000"/>
              </a:lnSpc>
              <a:spcBef>
                <a:spcPts val="1664"/>
              </a:spcBef>
            </a:pPr>
            <a:r>
              <a:rPr sz="2400" b="1" spc="-5" dirty="0">
                <a:solidFill>
                  <a:srgbClr val="C55A11"/>
                </a:solidFill>
                <a:latin typeface="Calibri"/>
                <a:cs typeface="Calibri"/>
              </a:rPr>
              <a:t>MMG esegue </a:t>
            </a:r>
            <a:r>
              <a:rPr sz="2400" b="1" dirty="0">
                <a:solidFill>
                  <a:srgbClr val="C55A11"/>
                </a:solidFill>
                <a:latin typeface="Calibri"/>
                <a:cs typeface="Calibri"/>
              </a:rPr>
              <a:t>i </a:t>
            </a:r>
            <a:r>
              <a:rPr sz="2400" b="1" spc="-15" dirty="0">
                <a:solidFill>
                  <a:srgbClr val="C55A11"/>
                </a:solidFill>
                <a:latin typeface="Calibri"/>
                <a:cs typeface="Calibri"/>
              </a:rPr>
              <a:t>test </a:t>
            </a:r>
            <a:r>
              <a:rPr sz="2400" b="1" spc="-5" dirty="0">
                <a:solidFill>
                  <a:srgbClr val="C55A11"/>
                </a:solidFill>
                <a:latin typeface="Calibri"/>
                <a:cs typeface="Calibri"/>
              </a:rPr>
              <a:t>sierologici </a:t>
            </a:r>
            <a:r>
              <a:rPr sz="2400" b="1" spc="-530" dirty="0">
                <a:solidFill>
                  <a:srgbClr val="C55A11"/>
                </a:solidFill>
                <a:latin typeface="Calibri"/>
                <a:cs typeface="Calibri"/>
              </a:rPr>
              <a:t> </a:t>
            </a:r>
            <a:r>
              <a:rPr sz="2400" b="1" dirty="0">
                <a:solidFill>
                  <a:srgbClr val="C55A11"/>
                </a:solidFill>
                <a:latin typeface="Calibri"/>
                <a:cs typeface="Calibri"/>
              </a:rPr>
              <a:t>sul </a:t>
            </a:r>
            <a:r>
              <a:rPr sz="2400" b="1" spc="-5" dirty="0">
                <a:solidFill>
                  <a:srgbClr val="C55A11"/>
                </a:solidFill>
                <a:latin typeface="Calibri"/>
                <a:cs typeface="Calibri"/>
              </a:rPr>
              <a:t>personale scolastico </a:t>
            </a:r>
            <a:r>
              <a:rPr sz="2400" b="1" dirty="0">
                <a:solidFill>
                  <a:srgbClr val="C55A11"/>
                </a:solidFill>
                <a:latin typeface="Calibri"/>
                <a:cs typeface="Calibri"/>
              </a:rPr>
              <a:t> </a:t>
            </a:r>
            <a:r>
              <a:rPr sz="2400" b="1" spc="-20" dirty="0">
                <a:solidFill>
                  <a:srgbClr val="C55A11"/>
                </a:solidFill>
                <a:latin typeface="Calibri"/>
                <a:cs typeface="Calibri"/>
              </a:rPr>
              <a:t>rientrante</a:t>
            </a:r>
            <a:r>
              <a:rPr sz="2400" b="1" spc="-5" dirty="0">
                <a:solidFill>
                  <a:srgbClr val="C55A11"/>
                </a:solidFill>
                <a:latin typeface="Calibri"/>
                <a:cs typeface="Calibri"/>
              </a:rPr>
              <a:t> </a:t>
            </a:r>
            <a:r>
              <a:rPr sz="2400" b="1" spc="-20" dirty="0">
                <a:solidFill>
                  <a:srgbClr val="C55A11"/>
                </a:solidFill>
                <a:latin typeface="Calibri"/>
                <a:cs typeface="Calibri"/>
              </a:rPr>
              <a:t>tra</a:t>
            </a:r>
            <a:r>
              <a:rPr sz="2400" b="1" spc="-5" dirty="0">
                <a:solidFill>
                  <a:srgbClr val="C55A11"/>
                </a:solidFill>
                <a:latin typeface="Calibri"/>
                <a:cs typeface="Calibri"/>
              </a:rPr>
              <a:t> </a:t>
            </a:r>
            <a:r>
              <a:rPr sz="2400" b="1" dirty="0">
                <a:solidFill>
                  <a:srgbClr val="C55A11"/>
                </a:solidFill>
                <a:latin typeface="Calibri"/>
                <a:cs typeface="Calibri"/>
              </a:rPr>
              <a:t>i</a:t>
            </a:r>
            <a:r>
              <a:rPr sz="2400" b="1" spc="-10" dirty="0">
                <a:solidFill>
                  <a:srgbClr val="C55A11"/>
                </a:solidFill>
                <a:latin typeface="Calibri"/>
                <a:cs typeface="Calibri"/>
              </a:rPr>
              <a:t> </a:t>
            </a:r>
            <a:r>
              <a:rPr sz="2400" b="1" spc="-5" dirty="0">
                <a:solidFill>
                  <a:srgbClr val="C55A11"/>
                </a:solidFill>
                <a:latin typeface="Calibri"/>
                <a:cs typeface="Calibri"/>
              </a:rPr>
              <a:t>propri</a:t>
            </a:r>
            <a:r>
              <a:rPr sz="2400" b="1" spc="-25" dirty="0">
                <a:solidFill>
                  <a:srgbClr val="C55A11"/>
                </a:solidFill>
                <a:latin typeface="Calibri"/>
                <a:cs typeface="Calibri"/>
              </a:rPr>
              <a:t> </a:t>
            </a:r>
            <a:r>
              <a:rPr sz="2400" b="1" spc="-5" dirty="0">
                <a:solidFill>
                  <a:srgbClr val="C55A11"/>
                </a:solidFill>
                <a:latin typeface="Calibri"/>
                <a:cs typeface="Calibri"/>
              </a:rPr>
              <a:t>assistiti</a:t>
            </a:r>
            <a:endParaRPr sz="2400">
              <a:latin typeface="Calibri"/>
              <a:cs typeface="Calibri"/>
            </a:endParaRPr>
          </a:p>
          <a:p>
            <a:pPr>
              <a:lnSpc>
                <a:spcPct val="100000"/>
              </a:lnSpc>
            </a:pPr>
            <a:endParaRPr sz="2400">
              <a:latin typeface="Calibri"/>
              <a:cs typeface="Calibri"/>
            </a:endParaRPr>
          </a:p>
          <a:p>
            <a:pPr marL="61594" marR="54610" indent="3810" algn="ctr">
              <a:lnSpc>
                <a:spcPct val="100000"/>
              </a:lnSpc>
              <a:spcBef>
                <a:spcPts val="1839"/>
              </a:spcBef>
            </a:pPr>
            <a:r>
              <a:rPr sz="2400" b="1" dirty="0">
                <a:solidFill>
                  <a:srgbClr val="C55A11"/>
                </a:solidFill>
                <a:latin typeface="Calibri"/>
                <a:cs typeface="Calibri"/>
              </a:rPr>
              <a:t>In </a:t>
            </a:r>
            <a:r>
              <a:rPr sz="2400" b="1" spc="-5" dirty="0">
                <a:solidFill>
                  <a:srgbClr val="C55A11"/>
                </a:solidFill>
                <a:latin typeface="Calibri"/>
                <a:cs typeface="Calibri"/>
              </a:rPr>
              <a:t>caso </a:t>
            </a:r>
            <a:r>
              <a:rPr sz="2400" b="1" dirty="0">
                <a:solidFill>
                  <a:srgbClr val="C55A11"/>
                </a:solidFill>
                <a:latin typeface="Calibri"/>
                <a:cs typeface="Calibri"/>
              </a:rPr>
              <a:t>di </a:t>
            </a:r>
            <a:r>
              <a:rPr sz="2400" b="1" spc="-5" dirty="0">
                <a:solidFill>
                  <a:srgbClr val="C55A11"/>
                </a:solidFill>
                <a:latin typeface="Calibri"/>
                <a:cs typeface="Calibri"/>
              </a:rPr>
              <a:t>positività </a:t>
            </a:r>
            <a:r>
              <a:rPr sz="2400" b="1" dirty="0">
                <a:solidFill>
                  <a:srgbClr val="C55A11"/>
                </a:solidFill>
                <a:latin typeface="Calibri"/>
                <a:cs typeface="Calibri"/>
              </a:rPr>
              <a:t>il </a:t>
            </a:r>
            <a:r>
              <a:rPr sz="2400" b="1" spc="5" dirty="0">
                <a:solidFill>
                  <a:srgbClr val="C55A11"/>
                </a:solidFill>
                <a:latin typeface="Calibri"/>
                <a:cs typeface="Calibri"/>
              </a:rPr>
              <a:t> </a:t>
            </a:r>
            <a:r>
              <a:rPr sz="2400" b="1" spc="-10" dirty="0">
                <a:solidFill>
                  <a:srgbClr val="C55A11"/>
                </a:solidFill>
                <a:latin typeface="Calibri"/>
                <a:cs typeface="Calibri"/>
              </a:rPr>
              <a:t>Dipartimento </a:t>
            </a:r>
            <a:r>
              <a:rPr sz="2400" b="1" dirty="0">
                <a:solidFill>
                  <a:srgbClr val="C55A11"/>
                </a:solidFill>
                <a:latin typeface="Calibri"/>
                <a:cs typeface="Calibri"/>
              </a:rPr>
              <a:t>di </a:t>
            </a:r>
            <a:r>
              <a:rPr sz="2400" b="1" spc="-10" dirty="0">
                <a:solidFill>
                  <a:srgbClr val="C55A11"/>
                </a:solidFill>
                <a:latin typeface="Calibri"/>
                <a:cs typeface="Calibri"/>
              </a:rPr>
              <a:t>prevenzione </a:t>
            </a:r>
            <a:r>
              <a:rPr sz="2400" b="1" spc="-530" dirty="0">
                <a:solidFill>
                  <a:srgbClr val="C55A11"/>
                </a:solidFill>
                <a:latin typeface="Calibri"/>
                <a:cs typeface="Calibri"/>
              </a:rPr>
              <a:t> </a:t>
            </a:r>
            <a:r>
              <a:rPr sz="2400" b="1" dirty="0">
                <a:solidFill>
                  <a:srgbClr val="C55A11"/>
                </a:solidFill>
                <a:latin typeface="Calibri"/>
                <a:cs typeface="Calibri"/>
              </a:rPr>
              <a:t>delle ASL </a:t>
            </a:r>
            <a:r>
              <a:rPr sz="2400" b="1" spc="-15" dirty="0">
                <a:solidFill>
                  <a:srgbClr val="C55A11"/>
                </a:solidFill>
                <a:latin typeface="Calibri"/>
                <a:cs typeface="Calibri"/>
              </a:rPr>
              <a:t>competente </a:t>
            </a:r>
            <a:r>
              <a:rPr sz="2400" b="1" spc="-10" dirty="0">
                <a:solidFill>
                  <a:srgbClr val="C55A11"/>
                </a:solidFill>
                <a:latin typeface="Calibri"/>
                <a:cs typeface="Calibri"/>
              </a:rPr>
              <a:t> </a:t>
            </a:r>
            <a:r>
              <a:rPr sz="2400" b="1" spc="-20" dirty="0">
                <a:solidFill>
                  <a:srgbClr val="C55A11"/>
                </a:solidFill>
                <a:latin typeface="Calibri"/>
                <a:cs typeface="Calibri"/>
              </a:rPr>
              <a:t>effettuerà</a:t>
            </a:r>
            <a:r>
              <a:rPr sz="2400" b="1" dirty="0">
                <a:solidFill>
                  <a:srgbClr val="C55A11"/>
                </a:solidFill>
                <a:latin typeface="Calibri"/>
                <a:cs typeface="Calibri"/>
              </a:rPr>
              <a:t> il</a:t>
            </a:r>
            <a:r>
              <a:rPr sz="2400" b="1" spc="-25" dirty="0">
                <a:solidFill>
                  <a:srgbClr val="C55A11"/>
                </a:solidFill>
                <a:latin typeface="Calibri"/>
                <a:cs typeface="Calibri"/>
              </a:rPr>
              <a:t> </a:t>
            </a:r>
            <a:r>
              <a:rPr sz="2400" b="1" spc="-15" dirty="0">
                <a:solidFill>
                  <a:srgbClr val="C55A11"/>
                </a:solidFill>
                <a:latin typeface="Calibri"/>
                <a:cs typeface="Calibri"/>
              </a:rPr>
              <a:t>test</a:t>
            </a:r>
            <a:r>
              <a:rPr sz="2400" b="1" spc="-5" dirty="0">
                <a:solidFill>
                  <a:srgbClr val="C55A11"/>
                </a:solidFill>
                <a:latin typeface="Calibri"/>
                <a:cs typeface="Calibri"/>
              </a:rPr>
              <a:t> molecolare</a:t>
            </a:r>
            <a:endParaRPr sz="2400">
              <a:latin typeface="Calibri"/>
              <a:cs typeface="Calibri"/>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549643" y="0"/>
            <a:ext cx="2140585" cy="635000"/>
          </a:xfrm>
          <a:prstGeom prst="rect">
            <a:avLst/>
          </a:prstGeom>
        </p:spPr>
        <p:txBody>
          <a:bodyPr vert="horz" wrap="square" lIns="0" tIns="12065" rIns="0" bIns="0" rtlCol="0">
            <a:spAutoFit/>
          </a:bodyPr>
          <a:lstStyle/>
          <a:p>
            <a:pPr marL="12700">
              <a:lnSpc>
                <a:spcPct val="100000"/>
              </a:lnSpc>
              <a:spcBef>
                <a:spcPts val="95"/>
              </a:spcBef>
            </a:pPr>
            <a:r>
              <a:rPr sz="4000" spc="-5" dirty="0">
                <a:solidFill>
                  <a:srgbClr val="3B1280"/>
                </a:solidFill>
                <a:latin typeface="Segoe UI Semilight"/>
                <a:cs typeface="Segoe UI Semilight"/>
              </a:rPr>
              <a:t>WEBINAR</a:t>
            </a:r>
            <a:endParaRPr sz="4000">
              <a:latin typeface="Segoe UI Semilight"/>
              <a:cs typeface="Segoe UI Semilight"/>
            </a:endParaRPr>
          </a:p>
        </p:txBody>
      </p:sp>
      <p:sp>
        <p:nvSpPr>
          <p:cNvPr id="3" name="object 3"/>
          <p:cNvSpPr txBox="1"/>
          <p:nvPr/>
        </p:nvSpPr>
        <p:spPr>
          <a:xfrm>
            <a:off x="10971656" y="7347330"/>
            <a:ext cx="1567180" cy="756920"/>
          </a:xfrm>
          <a:prstGeom prst="rect">
            <a:avLst/>
          </a:prstGeom>
        </p:spPr>
        <p:txBody>
          <a:bodyPr vert="horz" wrap="square" lIns="0" tIns="12700" rIns="0" bIns="0" rtlCol="0">
            <a:spAutoFit/>
          </a:bodyPr>
          <a:lstStyle/>
          <a:p>
            <a:pPr marL="12700">
              <a:lnSpc>
                <a:spcPct val="100000"/>
              </a:lnSpc>
              <a:spcBef>
                <a:spcPts val="100"/>
              </a:spcBef>
            </a:pPr>
            <a:r>
              <a:rPr sz="4800" spc="-5" dirty="0">
                <a:latin typeface="Calibri Light"/>
                <a:cs typeface="Calibri Light"/>
              </a:rPr>
              <a:t>G</a:t>
            </a:r>
            <a:r>
              <a:rPr sz="4800" spc="-100" dirty="0">
                <a:latin typeface="Calibri Light"/>
                <a:cs typeface="Calibri Light"/>
              </a:rPr>
              <a:t>r</a:t>
            </a:r>
            <a:r>
              <a:rPr sz="4800" dirty="0">
                <a:latin typeface="Calibri Light"/>
                <a:cs typeface="Calibri Light"/>
              </a:rPr>
              <a:t>az</a:t>
            </a:r>
            <a:r>
              <a:rPr sz="4800" spc="-15" dirty="0">
                <a:latin typeface="Calibri Light"/>
                <a:cs typeface="Calibri Light"/>
              </a:rPr>
              <a:t>i</a:t>
            </a:r>
            <a:r>
              <a:rPr sz="4800" dirty="0">
                <a:latin typeface="Calibri Light"/>
                <a:cs typeface="Calibri Light"/>
              </a:rPr>
              <a:t>e</a:t>
            </a:r>
            <a:endParaRPr sz="4800">
              <a:latin typeface="Calibri Light"/>
              <a:cs typeface="Calibri Ligh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540507" y="966215"/>
            <a:ext cx="10835005" cy="0"/>
          </a:xfrm>
          <a:custGeom>
            <a:avLst/>
            <a:gdLst/>
            <a:ahLst/>
            <a:cxnLst/>
            <a:rect l="l" t="t" r="r" b="b"/>
            <a:pathLst>
              <a:path w="10835005">
                <a:moveTo>
                  <a:pt x="0" y="0"/>
                </a:moveTo>
                <a:lnTo>
                  <a:pt x="10834751" y="0"/>
                </a:lnTo>
              </a:path>
            </a:pathLst>
          </a:custGeom>
          <a:ln w="12192">
            <a:solidFill>
              <a:srgbClr val="000000"/>
            </a:solidFill>
          </a:ln>
        </p:spPr>
        <p:txBody>
          <a:bodyPr wrap="square" lIns="0" tIns="0" rIns="0" bIns="0" rtlCol="0"/>
          <a:lstStyle/>
          <a:p>
            <a:endParaRPr/>
          </a:p>
        </p:txBody>
      </p:sp>
      <p:sp>
        <p:nvSpPr>
          <p:cNvPr id="4" name="object 4"/>
          <p:cNvSpPr txBox="1">
            <a:spLocks noGrp="1"/>
          </p:cNvSpPr>
          <p:nvPr>
            <p:ph type="title"/>
          </p:nvPr>
        </p:nvSpPr>
        <p:spPr>
          <a:xfrm>
            <a:off x="762001" y="1117600"/>
            <a:ext cx="12268200" cy="8688917"/>
          </a:xfrm>
          <a:prstGeom prst="rect">
            <a:avLst/>
          </a:prstGeom>
        </p:spPr>
        <p:txBody>
          <a:bodyPr vert="horz" wrap="square" lIns="0" tIns="360045" rIns="0" bIns="0" rtlCol="0">
            <a:spAutoFit/>
          </a:bodyPr>
          <a:lstStyle/>
          <a:p>
            <a:pPr marR="203200" algn="ctr">
              <a:lnSpc>
                <a:spcPct val="100000"/>
              </a:lnSpc>
              <a:spcBef>
                <a:spcPts val="2835"/>
              </a:spcBef>
            </a:pPr>
            <a:r>
              <a:rPr lang="it-IT" spc="-70" dirty="0">
                <a:solidFill>
                  <a:srgbClr val="EC7C30"/>
                </a:solidFill>
              </a:rPr>
              <a:t>             Variante Delta</a:t>
            </a:r>
            <a:endParaRPr spc="-70" dirty="0">
              <a:solidFill>
                <a:srgbClr val="EC7C30"/>
              </a:solidFill>
            </a:endParaRPr>
          </a:p>
          <a:p>
            <a:pPr algn="just"/>
            <a:r>
              <a:rPr lang="it-IT" sz="3400" b="1" spc="-5" dirty="0">
                <a:solidFill>
                  <a:schemeClr val="tx2"/>
                </a:solidFill>
                <a:latin typeface="Calibri"/>
                <a:cs typeface="Calibri"/>
              </a:rPr>
              <a:t>Uno </a:t>
            </a:r>
            <a:r>
              <a:rPr lang="it-IT" sz="3400" b="1" spc="-5" dirty="0">
                <a:solidFill>
                  <a:schemeClr val="tx2"/>
                </a:solidFill>
                <a:latin typeface="Calibri"/>
                <a:cs typeface="Calibri"/>
                <a:hlinkClick r:id="rId2">
                  <a:extLst>
                    <a:ext uri="{A12FA001-AC4F-418D-AE19-62706E023703}">
                      <ahyp:hlinkClr xmlns:ahyp="http://schemas.microsoft.com/office/drawing/2018/hyperlinkcolor" val="tx"/>
                    </a:ext>
                  </a:extLst>
                </a:hlinkClick>
              </a:rPr>
              <a:t>studio</a:t>
            </a:r>
            <a:r>
              <a:rPr lang="it-IT" sz="3400" b="1" spc="-5" dirty="0">
                <a:solidFill>
                  <a:schemeClr val="tx2"/>
                </a:solidFill>
                <a:latin typeface="Calibri"/>
                <a:cs typeface="Calibri"/>
              </a:rPr>
              <a:t> pubblicato su Lancet (Rivista Scientifica Inglese in ambito medico)  dimostra che il vaccino Pfizer ha un’efficacia del 79% contro la variante Delta (mentre era del 92% per la variante Alfa), mentre quello AstraZeneca sarebbe efficace al 60% (contro il 73% per l’Alfa). L’efficacia nel ridurre il rischio di ospedalizzazione rimane molto elevata per entrambi i vaccini (96% per Pfizer e 92% per AstraZeneca) dopo aver completato il ciclo vaccinale.</a:t>
            </a:r>
            <a:br>
              <a:rPr lang="it-IT" sz="3400" b="1" spc="-5" dirty="0">
                <a:solidFill>
                  <a:schemeClr val="tx2"/>
                </a:solidFill>
                <a:latin typeface="Calibri"/>
                <a:cs typeface="Calibri"/>
              </a:rPr>
            </a:br>
            <a:r>
              <a:rPr lang="it-IT" sz="3400" b="1" spc="-5" dirty="0">
                <a:solidFill>
                  <a:schemeClr val="tx2"/>
                </a:solidFill>
                <a:latin typeface="Calibri"/>
                <a:cs typeface="Calibri"/>
              </a:rPr>
              <a:t>Anche per i vaccini Moderna e Johnson &amp; Johnson ci sono studi che documentano una buona capacità di neutralizzare la variante Delta del virus degli anticorpi indotti dalla vaccinazione, seppure diminuita rispetto alle altre varianti. Nel caso del vaccino Moderna, alcuni </a:t>
            </a:r>
            <a:r>
              <a:rPr lang="it-IT" sz="3400" b="1" spc="-5" dirty="0">
                <a:solidFill>
                  <a:schemeClr val="tx2"/>
                </a:solidFill>
                <a:latin typeface="Calibri"/>
                <a:cs typeface="Calibri"/>
                <a:hlinkClick r:id="rId3">
                  <a:extLst>
                    <a:ext uri="{A12FA001-AC4F-418D-AE19-62706E023703}">
                      <ahyp:hlinkClr xmlns:ahyp="http://schemas.microsoft.com/office/drawing/2018/hyperlinkcolor" val="tx"/>
                    </a:ext>
                  </a:extLst>
                </a:hlinkClick>
              </a:rPr>
              <a:t>dati</a:t>
            </a:r>
            <a:r>
              <a:rPr lang="it-IT" sz="3400" b="1" spc="-5" dirty="0">
                <a:solidFill>
                  <a:schemeClr val="tx2"/>
                </a:solidFill>
                <a:latin typeface="Calibri"/>
                <a:cs typeface="Calibri"/>
              </a:rPr>
              <a:t> raccolti sul campo nel corso della campagna vaccinale in Canada, stimano che l’efficacia sia simile a quella del vaccino Pfizer.</a:t>
            </a:r>
            <a:br>
              <a:rPr lang="it-IT" sz="3400" b="1" spc="-5" dirty="0">
                <a:solidFill>
                  <a:schemeClr val="tx2"/>
                </a:solidFill>
                <a:latin typeface="Calibri"/>
                <a:cs typeface="Calibri"/>
              </a:rPr>
            </a:br>
            <a:endParaRPr sz="3400" b="1" spc="-5" dirty="0">
              <a:solidFill>
                <a:schemeClr val="tx2"/>
              </a:solidFill>
              <a:latin typeface="Calibri"/>
              <a:cs typeface="Calibri"/>
            </a:endParaRPr>
          </a:p>
        </p:txBody>
      </p:sp>
      <p:grpSp>
        <p:nvGrpSpPr>
          <p:cNvPr id="5" name="object 5"/>
          <p:cNvGrpSpPr/>
          <p:nvPr/>
        </p:nvGrpSpPr>
        <p:grpSpPr>
          <a:xfrm>
            <a:off x="4114800" y="1422400"/>
            <a:ext cx="1324610" cy="1163320"/>
            <a:chOff x="4212335" y="941831"/>
            <a:chExt cx="1324610" cy="1163320"/>
          </a:xfrm>
        </p:grpSpPr>
        <p:sp>
          <p:nvSpPr>
            <p:cNvPr id="6" name="object 6"/>
            <p:cNvSpPr/>
            <p:nvPr/>
          </p:nvSpPr>
          <p:spPr>
            <a:xfrm>
              <a:off x="4218431" y="947927"/>
              <a:ext cx="1312545" cy="1150620"/>
            </a:xfrm>
            <a:custGeom>
              <a:avLst/>
              <a:gdLst/>
              <a:ahLst/>
              <a:cxnLst/>
              <a:rect l="l" t="t" r="r" b="b"/>
              <a:pathLst>
                <a:path w="1312545" h="1150620">
                  <a:moveTo>
                    <a:pt x="736853" y="0"/>
                  </a:moveTo>
                  <a:lnTo>
                    <a:pt x="736853" y="287654"/>
                  </a:lnTo>
                  <a:lnTo>
                    <a:pt x="0" y="287654"/>
                  </a:lnTo>
                  <a:lnTo>
                    <a:pt x="0" y="862964"/>
                  </a:lnTo>
                  <a:lnTo>
                    <a:pt x="736853" y="862964"/>
                  </a:lnTo>
                  <a:lnTo>
                    <a:pt x="736853" y="1150620"/>
                  </a:lnTo>
                  <a:lnTo>
                    <a:pt x="1312164" y="575309"/>
                  </a:lnTo>
                  <a:lnTo>
                    <a:pt x="736853" y="0"/>
                  </a:lnTo>
                  <a:close/>
                </a:path>
              </a:pathLst>
            </a:custGeom>
            <a:solidFill>
              <a:srgbClr val="EC7C30"/>
            </a:solidFill>
          </p:spPr>
          <p:txBody>
            <a:bodyPr wrap="square" lIns="0" tIns="0" rIns="0" bIns="0" rtlCol="0"/>
            <a:lstStyle/>
            <a:p>
              <a:endParaRPr/>
            </a:p>
          </p:txBody>
        </p:sp>
        <p:sp>
          <p:nvSpPr>
            <p:cNvPr id="7" name="object 7"/>
            <p:cNvSpPr/>
            <p:nvPr/>
          </p:nvSpPr>
          <p:spPr>
            <a:xfrm>
              <a:off x="4218431" y="947927"/>
              <a:ext cx="1312545" cy="1150620"/>
            </a:xfrm>
            <a:custGeom>
              <a:avLst/>
              <a:gdLst/>
              <a:ahLst/>
              <a:cxnLst/>
              <a:rect l="l" t="t" r="r" b="b"/>
              <a:pathLst>
                <a:path w="1312545" h="1150620">
                  <a:moveTo>
                    <a:pt x="0" y="287654"/>
                  </a:moveTo>
                  <a:lnTo>
                    <a:pt x="736853" y="287654"/>
                  </a:lnTo>
                  <a:lnTo>
                    <a:pt x="736853" y="0"/>
                  </a:lnTo>
                  <a:lnTo>
                    <a:pt x="1312164" y="575309"/>
                  </a:lnTo>
                  <a:lnTo>
                    <a:pt x="736853" y="1150620"/>
                  </a:lnTo>
                  <a:lnTo>
                    <a:pt x="736853" y="862964"/>
                  </a:lnTo>
                  <a:lnTo>
                    <a:pt x="0" y="862964"/>
                  </a:lnTo>
                  <a:lnTo>
                    <a:pt x="0" y="287654"/>
                  </a:lnTo>
                  <a:close/>
                </a:path>
              </a:pathLst>
            </a:custGeom>
            <a:ln w="12192">
              <a:solidFill>
                <a:srgbClr val="AD5A20"/>
              </a:solidFill>
            </a:ln>
          </p:spPr>
          <p:txBody>
            <a:bodyPr wrap="square" lIns="0" tIns="0" rIns="0" bIns="0" rtlCol="0"/>
            <a:lstStyle/>
            <a:p>
              <a:endParaRPr/>
            </a:p>
          </p:txBody>
        </p:sp>
      </p:grpSp>
    </p:spTree>
    <p:extLst>
      <p:ext uri="{BB962C8B-B14F-4D97-AF65-F5344CB8AC3E}">
        <p14:creationId xmlns:p14="http://schemas.microsoft.com/office/powerpoint/2010/main" val="14638788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540507" y="966215"/>
            <a:ext cx="10835005" cy="0"/>
          </a:xfrm>
          <a:custGeom>
            <a:avLst/>
            <a:gdLst/>
            <a:ahLst/>
            <a:cxnLst/>
            <a:rect l="l" t="t" r="r" b="b"/>
            <a:pathLst>
              <a:path w="10835005">
                <a:moveTo>
                  <a:pt x="0" y="0"/>
                </a:moveTo>
                <a:lnTo>
                  <a:pt x="10834751" y="0"/>
                </a:lnTo>
              </a:path>
            </a:pathLst>
          </a:custGeom>
          <a:ln w="12192">
            <a:solidFill>
              <a:srgbClr val="000000"/>
            </a:solidFill>
          </a:ln>
        </p:spPr>
        <p:txBody>
          <a:bodyPr wrap="square" lIns="0" tIns="0" rIns="0" bIns="0" rtlCol="0"/>
          <a:lstStyle/>
          <a:p>
            <a:endParaRPr/>
          </a:p>
        </p:txBody>
      </p:sp>
      <p:sp>
        <p:nvSpPr>
          <p:cNvPr id="4" name="object 4"/>
          <p:cNvSpPr txBox="1">
            <a:spLocks noGrp="1"/>
          </p:cNvSpPr>
          <p:nvPr>
            <p:ph type="title"/>
          </p:nvPr>
        </p:nvSpPr>
        <p:spPr>
          <a:xfrm>
            <a:off x="762001" y="1117600"/>
            <a:ext cx="12268200" cy="8011809"/>
          </a:xfrm>
          <a:prstGeom prst="rect">
            <a:avLst/>
          </a:prstGeom>
        </p:spPr>
        <p:txBody>
          <a:bodyPr vert="horz" wrap="square" lIns="0" tIns="360045" rIns="0" bIns="0" rtlCol="0">
            <a:spAutoFit/>
          </a:bodyPr>
          <a:lstStyle/>
          <a:p>
            <a:pPr marR="203200" algn="l">
              <a:lnSpc>
                <a:spcPct val="100000"/>
              </a:lnSpc>
              <a:spcBef>
                <a:spcPts val="2835"/>
              </a:spcBef>
            </a:pPr>
            <a:r>
              <a:rPr lang="it-IT" spc="-70" dirty="0">
                <a:solidFill>
                  <a:srgbClr val="EC7C30"/>
                </a:solidFill>
              </a:rPr>
              <a:t>                            Variante Delta</a:t>
            </a:r>
            <a:br>
              <a:rPr lang="it-IT" spc="-70" dirty="0">
                <a:solidFill>
                  <a:srgbClr val="EC7C30"/>
                </a:solidFill>
              </a:rPr>
            </a:br>
            <a:r>
              <a:rPr lang="it-IT" sz="3600" b="1" spc="-5" dirty="0">
                <a:solidFill>
                  <a:srgbClr val="FF0000"/>
                </a:solidFill>
                <a:latin typeface="Calibri"/>
                <a:cs typeface="Calibri"/>
              </a:rPr>
              <a:t> </a:t>
            </a:r>
            <a:br>
              <a:rPr lang="it-IT" sz="3600" b="1" spc="-5" dirty="0">
                <a:solidFill>
                  <a:srgbClr val="FF0000"/>
                </a:solidFill>
                <a:latin typeface="Calibri"/>
                <a:cs typeface="Calibri"/>
              </a:rPr>
            </a:br>
            <a:r>
              <a:rPr lang="it-IT" sz="3600" b="1" spc="-5" dirty="0">
                <a:solidFill>
                  <a:schemeClr val="accent1"/>
                </a:solidFill>
                <a:latin typeface="Calibri"/>
                <a:cs typeface="Calibri"/>
              </a:rPr>
              <a:t>E’ CONFERMATO CHE LA VARIANTE DELTA RADDOPPIA IL RISCHIO DI RICOVERO PER COVID-19 RISPETTO ALLA VARIANTE  ALFA.</a:t>
            </a:r>
            <a:br>
              <a:rPr lang="it-IT" sz="3600" b="1" spc="-5" dirty="0">
                <a:solidFill>
                  <a:schemeClr val="accent1"/>
                </a:solidFill>
                <a:latin typeface="Calibri"/>
                <a:cs typeface="Calibri"/>
              </a:rPr>
            </a:br>
            <a:r>
              <a:rPr lang="it-IT" sz="3600" b="1" spc="-5" dirty="0">
                <a:solidFill>
                  <a:schemeClr val="tx2"/>
                </a:solidFill>
                <a:latin typeface="Calibri"/>
                <a:cs typeface="Calibri"/>
              </a:rPr>
              <a:t>A confermarlo è un nuovo studio britannico, il più ampio finora condotto, basato su 40mila casi confermati dal sequenziamento dell'intero genoma, il modo più accurato per determinare la variante del virus. Si tratta di casi analizzati in Inghilterra tra il 29 marzo e il 23 maggio 2021. La probabilità di aver bisogno di visite di emergenza o di ricovero in ospedale è risultata anche di una volta e mezzo maggiore per le persone infette dalla Delta.</a:t>
            </a:r>
            <a:endParaRPr sz="3600" b="1" spc="-5" dirty="0">
              <a:solidFill>
                <a:schemeClr val="tx2"/>
              </a:solidFill>
              <a:latin typeface="Calibri"/>
              <a:cs typeface="Calibri"/>
            </a:endParaRPr>
          </a:p>
        </p:txBody>
      </p:sp>
      <p:grpSp>
        <p:nvGrpSpPr>
          <p:cNvPr id="5" name="object 5"/>
          <p:cNvGrpSpPr/>
          <p:nvPr/>
        </p:nvGrpSpPr>
        <p:grpSpPr>
          <a:xfrm>
            <a:off x="4114800" y="1422400"/>
            <a:ext cx="1324610" cy="1163320"/>
            <a:chOff x="4212335" y="941831"/>
            <a:chExt cx="1324610" cy="1163320"/>
          </a:xfrm>
        </p:grpSpPr>
        <p:sp>
          <p:nvSpPr>
            <p:cNvPr id="6" name="object 6"/>
            <p:cNvSpPr/>
            <p:nvPr/>
          </p:nvSpPr>
          <p:spPr>
            <a:xfrm>
              <a:off x="4218431" y="947927"/>
              <a:ext cx="1312545" cy="1150620"/>
            </a:xfrm>
            <a:custGeom>
              <a:avLst/>
              <a:gdLst/>
              <a:ahLst/>
              <a:cxnLst/>
              <a:rect l="l" t="t" r="r" b="b"/>
              <a:pathLst>
                <a:path w="1312545" h="1150620">
                  <a:moveTo>
                    <a:pt x="736853" y="0"/>
                  </a:moveTo>
                  <a:lnTo>
                    <a:pt x="736853" y="287654"/>
                  </a:lnTo>
                  <a:lnTo>
                    <a:pt x="0" y="287654"/>
                  </a:lnTo>
                  <a:lnTo>
                    <a:pt x="0" y="862964"/>
                  </a:lnTo>
                  <a:lnTo>
                    <a:pt x="736853" y="862964"/>
                  </a:lnTo>
                  <a:lnTo>
                    <a:pt x="736853" y="1150620"/>
                  </a:lnTo>
                  <a:lnTo>
                    <a:pt x="1312164" y="575309"/>
                  </a:lnTo>
                  <a:lnTo>
                    <a:pt x="736853" y="0"/>
                  </a:lnTo>
                  <a:close/>
                </a:path>
              </a:pathLst>
            </a:custGeom>
            <a:solidFill>
              <a:srgbClr val="EC7C30"/>
            </a:solidFill>
          </p:spPr>
          <p:txBody>
            <a:bodyPr wrap="square" lIns="0" tIns="0" rIns="0" bIns="0" rtlCol="0"/>
            <a:lstStyle/>
            <a:p>
              <a:endParaRPr/>
            </a:p>
          </p:txBody>
        </p:sp>
        <p:sp>
          <p:nvSpPr>
            <p:cNvPr id="7" name="object 7"/>
            <p:cNvSpPr/>
            <p:nvPr/>
          </p:nvSpPr>
          <p:spPr>
            <a:xfrm>
              <a:off x="4218431" y="947927"/>
              <a:ext cx="1312545" cy="1150620"/>
            </a:xfrm>
            <a:custGeom>
              <a:avLst/>
              <a:gdLst/>
              <a:ahLst/>
              <a:cxnLst/>
              <a:rect l="l" t="t" r="r" b="b"/>
              <a:pathLst>
                <a:path w="1312545" h="1150620">
                  <a:moveTo>
                    <a:pt x="0" y="287654"/>
                  </a:moveTo>
                  <a:lnTo>
                    <a:pt x="736853" y="287654"/>
                  </a:lnTo>
                  <a:lnTo>
                    <a:pt x="736853" y="0"/>
                  </a:lnTo>
                  <a:lnTo>
                    <a:pt x="1312164" y="575309"/>
                  </a:lnTo>
                  <a:lnTo>
                    <a:pt x="736853" y="1150620"/>
                  </a:lnTo>
                  <a:lnTo>
                    <a:pt x="736853" y="862964"/>
                  </a:lnTo>
                  <a:lnTo>
                    <a:pt x="0" y="862964"/>
                  </a:lnTo>
                  <a:lnTo>
                    <a:pt x="0" y="287654"/>
                  </a:lnTo>
                  <a:close/>
                </a:path>
              </a:pathLst>
            </a:custGeom>
            <a:ln w="12192">
              <a:solidFill>
                <a:srgbClr val="AD5A20"/>
              </a:solidFill>
            </a:ln>
          </p:spPr>
          <p:txBody>
            <a:bodyPr wrap="square" lIns="0" tIns="0" rIns="0" bIns="0" rtlCol="0"/>
            <a:lstStyle/>
            <a:p>
              <a:endParaRPr/>
            </a:p>
          </p:txBody>
        </p:sp>
      </p:grpSp>
    </p:spTree>
    <p:extLst>
      <p:ext uri="{BB962C8B-B14F-4D97-AF65-F5344CB8AC3E}">
        <p14:creationId xmlns:p14="http://schemas.microsoft.com/office/powerpoint/2010/main" val="18815124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347</TotalTime>
  <Words>3335</Words>
  <Application>Microsoft Office PowerPoint</Application>
  <PresentationFormat>Personalizzato</PresentationFormat>
  <Paragraphs>191</Paragraphs>
  <Slides>74</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74</vt:i4>
      </vt:variant>
    </vt:vector>
  </HeadingPairs>
  <TitlesOfParts>
    <vt:vector size="81" baseType="lpstr">
      <vt:lpstr>Arial MT</vt:lpstr>
      <vt:lpstr>Calibri</vt:lpstr>
      <vt:lpstr>Calibri Light</vt:lpstr>
      <vt:lpstr>Libre Baskerville</vt:lpstr>
      <vt:lpstr>merriweather</vt:lpstr>
      <vt:lpstr>Segoe UI Semilight</vt:lpstr>
      <vt:lpstr>Office Theme</vt:lpstr>
      <vt:lpstr>Il rientro a scuola in  sicurezza – a.s. 2021/22</vt:lpstr>
      <vt:lpstr>Argomenti dell’incontro</vt:lpstr>
      <vt:lpstr>IL CORONAVIRUS</vt:lpstr>
      <vt:lpstr>Coronavirus</vt:lpstr>
      <vt:lpstr>Coronavirus Il virus deve il suo nome alle sporgenze a forma di corona. Tali  uncini permettono l’aggancio della cellula da infettare. Infatti, le  nuove sperimentazioni pare puntino a disattivare questo aspetto.</vt:lpstr>
      <vt:lpstr>                Variante Delta Ultimi dati suggeriscono che la variante Delta (Indiana) sia caratterizzata da una maggiore trasmissibilità, più 40-50% rispetto alla variante Alfa. La carica virale di chi viene contagiato da questa variante è molto più alta rispetto al virus originario. Il motivo non è ancora del tutto chiaro. Una spiegazione possibile potrebbe essere la presenza di una mutazione in prossimità del sito di taglio S1/S2 della proteina virale Spike. La maggiore trasmissibilità si traduce in un aumento del valore R0, ovvero il numero medio di persone che contrarrebbero l’infezione da una persona infetta, in mancanza di misure di contenimento e precauzione (l'utilizzo delle mascherine, il distanziamento fisico e il lavaggio delle mani). Non è invece noto se questa variante sia associata a un maggior rischio di malattia grave: uno studio condotto in Scozia ha osservato una maggiore probabilità di ricovero ospedaliero in chi era stato contagiato con la variante delta del virus, ma al momento non ci sono prove conclusive di un decorso più severo dell’infezione.</vt:lpstr>
      <vt:lpstr>             Variante Delta  E’ COMUNQUE CONFORTANTE VEDERE CHE NONOSTANTE UN AUMENTO DEI NUMERI ASSOLUTI DEI CONTAGI QUELLI DEI RICOVERI E DEI DECESSI RESTANO SOTTO CONTROLLO, GRAZIE ALL’EFFICACIA DEI VACCINI. Infatti, i dati relativi alla Gran Bretagna più colpita dall'ondata in corso, dimostrano come la maggior parte dei casi riguarda giovani, risparmiando gli over 60, già vaccinati. La protezione maggiore ovviamente è quella conferita da un ciclo di vaccinazione completo.   E’ CONFERMATO CHE LA VARIANTE DELTA RADDOPPIA IL RISCHIO DI RICOVERO RISPETTO AD ALFA</vt:lpstr>
      <vt:lpstr>             Variante Delta Uno studio pubblicato su Lancet (Rivista Scientifica Inglese in ambito medico)  dimostra che il vaccino Pfizer ha un’efficacia del 79% contro la variante Delta (mentre era del 92% per la variante Alfa), mentre quello AstraZeneca sarebbe efficace al 60% (contro il 73% per l’Alfa). L’efficacia nel ridurre il rischio di ospedalizzazione rimane molto elevata per entrambi i vaccini (96% per Pfizer e 92% per AstraZeneca) dopo aver completato il ciclo vaccinale. Anche per i vaccini Moderna e Johnson &amp; Johnson ci sono studi che documentano una buona capacità di neutralizzare la variante Delta del virus degli anticorpi indotti dalla vaccinazione, seppure diminuita rispetto alle altre varianti. Nel caso del vaccino Moderna, alcuni dati raccolti sul campo nel corso della campagna vaccinale in Canada, stimano che l’efficacia sia simile a quella del vaccino Pfizer. </vt:lpstr>
      <vt:lpstr>                            Variante Delta   E’ CONFERMATO CHE LA VARIANTE DELTA RADDOPPIA IL RISCHIO DI RICOVERO PER COVID-19 RISPETTO ALLA VARIANTE  ALFA. A confermarlo è un nuovo studio britannico, il più ampio finora condotto, basato su 40mila casi confermati dal sequenziamento dell'intero genoma, il modo più accurato per determinare la variante del virus. Si tratta di casi analizzati in Inghilterra tra il 29 marzo e il 23 maggio 2021. La probabilità di aver bisogno di visite di emergenza o di ricovero in ospedale è risultata anche di una volta e mezzo maggiore per le persone infette dalla Delta.</vt:lpstr>
      <vt:lpstr>                            Variante Delta   I risultati suggeriscono che le epidemie sostenute dalla variante Delta, segnalata per la prima volta in India nel dicembre 2020 e ormai prevalente in Europa, possono portare a un onere maggiore sui servizi sanitari rispetto a quelle provocate dal mutante Alfa, identificato per la prima volta nel Regno Unito, e precedentemente dominante, "in particolare nelle persone non vaccinate e in altre popolazioni vulnerabili".  L'aumento del rischio di ospedalizzazione è infatti, sopratutto tra chi non è vaccinato o lo è parzialmente. In particolare tra i casi di Covid-19 (con entrambe le varianti) analizzati solo l'1,8% aveva ricevuto entrambe le dosi del vaccino; Il 74% non era vaccinato e il 24% lo era parzialmente.</vt:lpstr>
      <vt:lpstr>Vie di esposizione</vt:lpstr>
      <vt:lpstr>LA NORMATIVA DI RIFERIMENTO</vt:lpstr>
      <vt:lpstr>La normativa oggi</vt:lpstr>
      <vt:lpstr>La normativa oggi</vt:lpstr>
      <vt:lpstr>OBBLIGHI DEGLI ISTITUTI SCOLASTICI</vt:lpstr>
      <vt:lpstr>Obblighi</vt:lpstr>
      <vt:lpstr>Obblighi</vt:lpstr>
      <vt:lpstr>CRITICITA’</vt:lpstr>
      <vt:lpstr>CRITICITA’</vt:lpstr>
      <vt:lpstr>Ingresso e uscita</vt:lpstr>
      <vt:lpstr>es: ASILO NIDO</vt:lpstr>
      <vt:lpstr>es: ASILO NIDO</vt:lpstr>
      <vt:lpstr>es: ASILO NIDO</vt:lpstr>
      <vt:lpstr>es: SCUOLA SUPERIORE</vt:lpstr>
      <vt:lpstr>Ingresso e uscita</vt:lpstr>
      <vt:lpstr>Ingresso e uscita</vt:lpstr>
      <vt:lpstr>Ingresso e uscita</vt:lpstr>
      <vt:lpstr>Green Pass</vt:lpstr>
      <vt:lpstr>Green Pass</vt:lpstr>
      <vt:lpstr>Green Pass</vt:lpstr>
      <vt:lpstr>Green Pass</vt:lpstr>
      <vt:lpstr>Certificazioni e DPI</vt:lpstr>
      <vt:lpstr>Certificazioni e DPI</vt:lpstr>
      <vt:lpstr>Certificazioni e DPI</vt:lpstr>
      <vt:lpstr>Misure di distanziamento</vt:lpstr>
      <vt:lpstr>Gestione dei gruppi</vt:lpstr>
      <vt:lpstr>Gestione dei gruppi</vt:lpstr>
      <vt:lpstr>Gestione dei gruppi</vt:lpstr>
      <vt:lpstr>Organizzazione degli spazi comuni</vt:lpstr>
      <vt:lpstr>Aerazione degli spazi</vt:lpstr>
      <vt:lpstr>es: ASILO NIDO</vt:lpstr>
      <vt:lpstr>es: ASILO NIDO</vt:lpstr>
      <vt:lpstr>Il caso sintomatico</vt:lpstr>
      <vt:lpstr>Gestione delle pulizie</vt:lpstr>
      <vt:lpstr>Gestione delle pulizie Rapporto ISS n° 25/2020</vt:lpstr>
      <vt:lpstr>Gestione delle pulizie Rapporto ISS n° 25/2020</vt:lpstr>
      <vt:lpstr>Gestione delle pulizie Rapporto ISS n° 19/2020</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Gestione delle pulizie Rapporto INAIL</vt:lpstr>
      <vt:lpstr>Sorveglianza sanitaria</vt:lpstr>
      <vt:lpstr>Sorveglianza sanitaria</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user</dc:creator>
  <cp:lastModifiedBy>Maria Pia Laghezza</cp:lastModifiedBy>
  <cp:revision>7</cp:revision>
  <dcterms:created xsi:type="dcterms:W3CDTF">2021-08-18T10:38:28Z</dcterms:created>
  <dcterms:modified xsi:type="dcterms:W3CDTF">2021-09-08T05:30:45Z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2020-09-02T00:00:00Z</vt:filetime>
  </property>
  <property fmtid="{D5CDD505-2E9C-101B-9397-08002B2CF9AE}" pid="3" name="Creator">
    <vt:lpwstr>Microsoft® PowerPoint® 2016</vt:lpwstr>
  </property>
  <property fmtid="{D5CDD505-2E9C-101B-9397-08002B2CF9AE}" pid="4" name="LastSaved">
    <vt:filetime>2021-08-18T00:00:00Z</vt:filetime>
  </property>
</Properties>
</file>