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79462" autoAdjust="0"/>
  </p:normalViewPr>
  <p:slideViewPr>
    <p:cSldViewPr snapToGrid="0">
      <p:cViewPr varScale="1">
        <p:scale>
          <a:sx n="96" d="100"/>
          <a:sy n="96" d="100"/>
        </p:scale>
        <p:origin x="8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98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99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5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04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62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96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798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7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44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34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19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31AE6-2E7C-486A-AF6F-C84E7E232163}" type="datetimeFigureOut">
              <a:rPr lang="it-IT" smtClean="0"/>
              <a:t>26/03/2021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7B4D3-3A83-4873-BFB4-571857909D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17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3.wma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ma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93" y="1852168"/>
            <a:ext cx="2956560" cy="3153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ttangolo 5"/>
          <p:cNvSpPr/>
          <p:nvPr/>
        </p:nvSpPr>
        <p:spPr>
          <a:xfrm>
            <a:off x="1844346" y="1924215"/>
            <a:ext cx="403926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Dantedì</a:t>
            </a:r>
            <a:r>
              <a:rPr lang="it-IT" sz="40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2021:</a:t>
            </a:r>
          </a:p>
          <a:p>
            <a:pPr algn="ctr"/>
            <a:r>
              <a:rPr lang="it-IT" sz="400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t</a:t>
            </a:r>
            <a:r>
              <a:rPr lang="it-IT" sz="40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ributo </a:t>
            </a:r>
            <a:r>
              <a:rPr lang="it-IT" sz="40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al «sommo poeta»</a:t>
            </a:r>
          </a:p>
          <a:p>
            <a:pPr algn="ctr"/>
            <a:r>
              <a:rPr lang="it-IT" sz="40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Dante Alighieri</a:t>
            </a:r>
            <a:endParaRPr lang="it-IT" sz="400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486472" y="5267304"/>
            <a:ext cx="671017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2800" b="1" dirty="0">
                <a:ln/>
              </a:rPr>
              <a:t>Classe I C</a:t>
            </a:r>
          </a:p>
          <a:p>
            <a:pPr algn="ctr"/>
            <a:r>
              <a:rPr lang="it-IT" sz="2800" b="1" dirty="0">
                <a:ln/>
              </a:rPr>
              <a:t>Plesso «Toscano» dell’ I.C. «Guidi-Toscano» </a:t>
            </a:r>
          </a:p>
          <a:p>
            <a:pPr algn="ctr"/>
            <a:r>
              <a:rPr lang="it-IT" sz="2800" b="1" dirty="0">
                <a:ln/>
              </a:rPr>
              <a:t>di Corigliano-Rossano (CS)</a:t>
            </a:r>
          </a:p>
          <a:p>
            <a:pPr algn="ctr"/>
            <a:r>
              <a:rPr lang="it-IT" sz="2800" b="1" dirty="0">
                <a:ln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2625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8"/>
            <a:ext cx="12192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79738" y="1339043"/>
            <a:ext cx="367350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La vita</a:t>
            </a:r>
          </a:p>
          <a:p>
            <a:pPr algn="just"/>
            <a:r>
              <a:rPr lang="it-IT" sz="1400" dirty="0" smtClean="0"/>
              <a:t>Dante Alighieri nacque il 29 maggio 1265 a Firenze da una famiglia della piccola nobiltà. Nel 1274, secondo la «Vita Nuova», vide per la prima volta Beatrice (Bice di Folco </a:t>
            </a:r>
            <a:r>
              <a:rPr lang="it-IT" sz="1400" dirty="0" err="1" smtClean="0"/>
              <a:t>Portinari</a:t>
            </a:r>
            <a:r>
              <a:rPr lang="it-IT" sz="1400" dirty="0" smtClean="0"/>
              <a:t>) della quale si innamorò subito e perdutamente.</a:t>
            </a:r>
          </a:p>
          <a:p>
            <a:pPr algn="just"/>
            <a:r>
              <a:rPr lang="it-IT" sz="1400" dirty="0" smtClean="0"/>
              <a:t> Quando morì sua madre Gabriella, la «madre bella», Dante aveva circa dieci anni. A 17, quando anche suo padre Alighiero di </a:t>
            </a:r>
            <a:r>
              <a:rPr lang="it-IT" sz="1400" dirty="0" err="1" smtClean="0"/>
              <a:t>Bellincione</a:t>
            </a:r>
            <a:r>
              <a:rPr lang="it-IT" sz="1400" dirty="0" smtClean="0"/>
              <a:t>, commerciante, morì a sua volta, Dante divenne il capofamiglia.</a:t>
            </a:r>
          </a:p>
          <a:p>
            <a:pPr algn="just"/>
            <a:r>
              <a:rPr lang="it-IT" sz="1400" dirty="0" smtClean="0"/>
              <a:t>A 20 anni sposò Gemma Di Manetto Donati, dalla quale ebbe quattro figli, Jacopo, Pietro, Giovanni e Antonia.</a:t>
            </a:r>
          </a:p>
          <a:p>
            <a:pPr algn="just"/>
            <a:r>
              <a:rPr lang="it-IT" sz="1400" dirty="0" smtClean="0"/>
              <a:t>Due anni dopo la morte di Beatrice, nel 1292, comincia a scrivere la «Vita Nuova». </a:t>
            </a:r>
          </a:p>
          <a:p>
            <a:pPr algn="just"/>
            <a:r>
              <a:rPr lang="it-IT" sz="1400" dirty="0" smtClean="0"/>
              <a:t>Nel 1295 Dante si iscrisse alla Corporazione dei medici e dei farmacisti, che era la stessa dei bibliotecari, con la menzione di «poeta». Nella lotta tra Guelfi Bianche e Neri si schierò con i primi e nel 1300, venne eletto tra i sei «Priori», ma nel 1301, proprio mentre a Firenze il partito dei Neri prendeva il sopravvento, Dante fu chiamato a Roma alla corte di Bonifacio VIII.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336375" y="1817180"/>
            <a:ext cx="310896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Quando iniziarono i processi politici, dal 1304 fu costretto a lasciare Firenze. </a:t>
            </a:r>
          </a:p>
          <a:p>
            <a:pPr algn="just"/>
            <a:r>
              <a:rPr lang="it-IT" sz="1400" dirty="0" smtClean="0"/>
              <a:t>Dalla morte di Beatrice agli anni dell’esilio, si dedicò allo studio della filosofia. Il centro del discorso non fu più Beatrice ma «la donna gentile», descrizione allegorica della filosofia. </a:t>
            </a:r>
          </a:p>
          <a:p>
            <a:pPr algn="just"/>
            <a:r>
              <a:rPr lang="it-IT" sz="1400" dirty="0" smtClean="0"/>
              <a:t>Nel 1306 intraprese la redazione della «Divina Commedia» alla quale lavorò per tutta la vita. </a:t>
            </a:r>
          </a:p>
          <a:p>
            <a:pPr algn="just"/>
            <a:r>
              <a:rPr lang="it-IT" sz="1400" dirty="0" smtClean="0"/>
              <a:t>Nel 1310, con l’arrivo in Italia di Enrico VII di Lussemburgo, Imperatore romano, Dante spera nella restaurazione del potere imperiale.</a:t>
            </a:r>
          </a:p>
          <a:p>
            <a:pPr algn="just"/>
            <a:r>
              <a:rPr lang="it-IT" sz="1400" dirty="0" smtClean="0"/>
              <a:t>Nel 1319, fu invitato a Ravenna da Guido Novello da Polenta, Signore della città. Rientrando da questa ambasciata, Dante venne colpito da un attacco di malaria e morì a Ravenna a 56 anni nella notte tra il 23 e 24 settembre 1321.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410990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8"/>
            <a:ext cx="12192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100288" y="1763767"/>
            <a:ext cx="36631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6600" b="1" cap="none" spc="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OPERE </a:t>
            </a:r>
            <a:endParaRPr lang="it-IT" sz="66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4888"/>
          <a:stretch/>
        </p:blipFill>
        <p:spPr>
          <a:xfrm>
            <a:off x="3800790" y="3248292"/>
            <a:ext cx="4262178" cy="36077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48343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8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9"/>
          <a:stretch/>
        </p:blipFill>
        <p:spPr>
          <a:xfrm>
            <a:off x="2399323" y="2219569"/>
            <a:ext cx="3046276" cy="41968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CasellaDiTesto 5"/>
          <p:cNvSpPr txBox="1"/>
          <p:nvPr/>
        </p:nvSpPr>
        <p:spPr>
          <a:xfrm>
            <a:off x="6219322" y="2352430"/>
            <a:ext cx="325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/>
              <a:t>L'opera venne redatta fra il 1292 ed il 1293 legando insieme rime, composte in parte negli anni immediatamente precedenti, con brani in prosa volti a spiegare gli stati dello spirito da cui i versi d'amore traggono origine. </a:t>
            </a:r>
          </a:p>
          <a:p>
            <a:pPr algn="just"/>
            <a:r>
              <a:rPr lang="it-IT" sz="1600" dirty="0" smtClean="0"/>
              <a:t>Nella «Vita Nuova», scritta in volgare, Dante ripercorre idealmente la storia del suo amore per Beatrice.</a:t>
            </a:r>
          </a:p>
          <a:p>
            <a:pPr algn="just"/>
            <a:r>
              <a:rPr lang="it-IT" sz="1600" dirty="0" smtClean="0"/>
              <a:t>L'incontro con Beatrice, infatti, diventa il punto di svolta della maturazione umana e poetica di Dante, la cui vita è, da questo momento "rinnovata dall'amore".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75789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868963" y="2129260"/>
            <a:ext cx="399950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Il </a:t>
            </a:r>
            <a:r>
              <a:rPr lang="it-IT" sz="1400" i="1" dirty="0" smtClean="0"/>
              <a:t>Convivio </a:t>
            </a:r>
            <a:r>
              <a:rPr lang="it-IT" sz="1400" dirty="0" smtClean="0"/>
              <a:t>è un </a:t>
            </a:r>
            <a:r>
              <a:rPr lang="it-IT" sz="1400" dirty="0"/>
              <a:t>trattato incompiuto di </a:t>
            </a:r>
            <a:r>
              <a:rPr lang="it-IT" sz="1400" dirty="0" smtClean="0"/>
              <a:t>Dante Alighieri </a:t>
            </a:r>
            <a:r>
              <a:rPr lang="it-IT" sz="1400" dirty="0"/>
              <a:t>che ha come argomento centrale la </a:t>
            </a:r>
            <a:r>
              <a:rPr lang="it-IT" sz="1400" b="1" dirty="0"/>
              <a:t>conoscenza umana</a:t>
            </a:r>
            <a:r>
              <a:rPr lang="it-IT" sz="1400" dirty="0"/>
              <a:t>, a cui tutti gli uomini sono chiamati: </a:t>
            </a:r>
            <a:r>
              <a:rPr lang="it-IT" sz="1400" b="1" dirty="0"/>
              <a:t>il "convivio" è appunto quel banchetto dove, per apprezzare le raffinate vivande offerte dal poeta </a:t>
            </a:r>
            <a:r>
              <a:rPr lang="it-IT" sz="1400" dirty="0"/>
              <a:t>al lettore occorrerà del "pane", ovvero le </a:t>
            </a:r>
            <a:r>
              <a:rPr lang="it-IT" sz="1400" b="1" dirty="0" smtClean="0"/>
              <a:t>prose</a:t>
            </a:r>
            <a:r>
              <a:rPr lang="it-IT" sz="1400" dirty="0" smtClean="0"/>
              <a:t> a commento dei </a:t>
            </a:r>
            <a:r>
              <a:rPr lang="it-IT" sz="1400" b="1" dirty="0" smtClean="0"/>
              <a:t>testi poetici</a:t>
            </a:r>
            <a:r>
              <a:rPr lang="it-IT" sz="1400" dirty="0" smtClean="0"/>
              <a:t>. </a:t>
            </a:r>
          </a:p>
          <a:p>
            <a:pPr algn="just"/>
            <a:r>
              <a:rPr lang="it-IT" sz="1400" dirty="0" smtClean="0"/>
              <a:t>L’intento di Dante </a:t>
            </a:r>
            <a:r>
              <a:rPr lang="it-IT" sz="1400" dirty="0"/>
              <a:t>è allora quello di unire filosofia e poesia. Il modello letterario è quello dei trattati in lingua </a:t>
            </a:r>
            <a:r>
              <a:rPr lang="it-IT" sz="1400" dirty="0" smtClean="0"/>
              <a:t>latina, ma l’</a:t>
            </a:r>
            <a:r>
              <a:rPr lang="it-IT" sz="1400" b="1" dirty="0" smtClean="0"/>
              <a:t>uso </a:t>
            </a:r>
            <a:r>
              <a:rPr lang="it-IT" sz="1400" b="1" dirty="0"/>
              <a:t>del volgare</a:t>
            </a:r>
            <a:r>
              <a:rPr lang="it-IT" sz="1400" dirty="0"/>
              <a:t> al posto della lingua </a:t>
            </a:r>
            <a:r>
              <a:rPr lang="it-IT" sz="1400" dirty="0" smtClean="0"/>
              <a:t>latina </a:t>
            </a:r>
            <a:r>
              <a:rPr lang="it-IT" sz="1400" dirty="0"/>
              <a:t>è effettuato per “</a:t>
            </a:r>
            <a:r>
              <a:rPr lang="it-IT" sz="1400" dirty="0" err="1"/>
              <a:t>liberalitate</a:t>
            </a:r>
            <a:r>
              <a:rPr lang="it-IT" sz="1400" dirty="0"/>
              <a:t>” e “</a:t>
            </a:r>
            <a:r>
              <a:rPr lang="it-IT" sz="1400" dirty="0" err="1"/>
              <a:t>natural</a:t>
            </a:r>
            <a:r>
              <a:rPr lang="it-IT" sz="1400" dirty="0"/>
              <a:t> amore” della “propria loquela”. </a:t>
            </a:r>
            <a:endParaRPr lang="it-IT" sz="1400" dirty="0" smtClean="0"/>
          </a:p>
          <a:p>
            <a:pPr algn="just"/>
            <a:r>
              <a:rPr lang="it-IT" sz="1400" dirty="0" smtClean="0"/>
              <a:t>Nel</a:t>
            </a:r>
            <a:r>
              <a:rPr lang="it-IT" sz="1400" dirty="0"/>
              <a:t> </a:t>
            </a:r>
            <a:r>
              <a:rPr lang="it-IT" sz="1400" b="1" dirty="0"/>
              <a:t>terzo trattato</a:t>
            </a:r>
            <a:r>
              <a:rPr lang="it-IT" sz="1400" dirty="0"/>
              <a:t>, Dante presenta la sua canzone </a:t>
            </a:r>
            <a:r>
              <a:rPr lang="it-IT" sz="1400" b="1" i="1" dirty="0"/>
              <a:t>Amor che ne la mente mi ragiona</a:t>
            </a:r>
            <a:r>
              <a:rPr lang="it-IT" sz="1400" b="1" dirty="0"/>
              <a:t>.</a:t>
            </a:r>
            <a:r>
              <a:rPr lang="it-IT" sz="1400" dirty="0"/>
              <a:t> Il poeta confessa che il testo è il prodotto degli studi filosofici cui egli si è dedicato dopo la </a:t>
            </a:r>
            <a:r>
              <a:rPr lang="it-IT" sz="1400" b="1" dirty="0"/>
              <a:t>morte</a:t>
            </a:r>
            <a:r>
              <a:rPr lang="it-IT" sz="1400" dirty="0"/>
              <a:t> della donna amata, </a:t>
            </a:r>
            <a:r>
              <a:rPr lang="it-IT" sz="1400" b="1" dirty="0"/>
              <a:t>Beatrice</a:t>
            </a:r>
            <a:r>
              <a:rPr lang="it-IT" sz="1400" dirty="0"/>
              <a:t>; infatti vi troviamo la passione per la </a:t>
            </a:r>
            <a:r>
              <a:rPr lang="it-IT" sz="1400" dirty="0" smtClean="0"/>
              <a:t>conoscenza. La </a:t>
            </a:r>
            <a:r>
              <a:rPr lang="it-IT" sz="1400" dirty="0"/>
              <a:t>donna ‘gentile’ cui qui si allude è la </a:t>
            </a:r>
            <a:r>
              <a:rPr lang="it-IT" sz="1400" b="1" dirty="0"/>
              <a:t>Filosofia</a:t>
            </a:r>
            <a:r>
              <a:rPr lang="it-IT" sz="1400" dirty="0"/>
              <a:t>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7" r="15555" b="8174"/>
          <a:stretch/>
        </p:blipFill>
        <p:spPr>
          <a:xfrm>
            <a:off x="6543793" y="2337683"/>
            <a:ext cx="2481064" cy="3768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4413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188108" y="1904443"/>
            <a:ext cx="3048399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«Tanto gentile e tanto onesta pare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donna mia, quand'ella altrui saluta,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ch'</a:t>
            </a:r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ogne</a:t>
            </a:r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lingua </a:t>
            </a:r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devèn</a:t>
            </a:r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tremando, muta,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li occhi no l'</a:t>
            </a:r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ardiscon</a:t>
            </a:r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 guardare.</a:t>
            </a:r>
          </a:p>
          <a:p>
            <a:pPr algn="ctr"/>
            <a:endParaRPr lang="it-IT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Ella si va, sentendosi </a:t>
            </a:r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laudare</a:t>
            </a:r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benignamente e d'umiltà </a:t>
            </a:r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vestuta</a:t>
            </a:r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par che sia una cosa venuta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 cielo in terra a </a:t>
            </a:r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miracol</a:t>
            </a:r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mostrare.</a:t>
            </a:r>
          </a:p>
          <a:p>
            <a:pPr algn="ctr"/>
            <a:endParaRPr lang="it-IT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Mostrasi</a:t>
            </a:r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sì piacente a chi la mira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 dà per li occhi una dolcezza al core,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 '</a:t>
            </a:r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ntender</a:t>
            </a:r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no la può chi no la prova;</a:t>
            </a:r>
          </a:p>
          <a:p>
            <a:pPr algn="ctr"/>
            <a:endParaRPr lang="it-IT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par che de la sua labbia si </a:t>
            </a:r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mova</a:t>
            </a:r>
            <a:endParaRPr lang="it-IT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spirito soave </a:t>
            </a:r>
            <a:r>
              <a:rPr lang="it-IT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pien</a:t>
            </a:r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d'amore,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 va dicendo a l'anima: Sospira.»</a:t>
            </a:r>
          </a:p>
          <a:p>
            <a:pPr algn="ctr"/>
            <a:endParaRPr lang="it-IT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Emanuela Falcone_I 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4615" y="2070100"/>
            <a:ext cx="487363" cy="4873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701" y="3375528"/>
            <a:ext cx="2942554" cy="2206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879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"/>
            <a:ext cx="12192000" cy="6858000"/>
          </a:xfrm>
          <a:prstGeom prst="rect">
            <a:avLst/>
          </a:prstGeom>
        </p:spPr>
      </p:pic>
      <p:pic>
        <p:nvPicPr>
          <p:cNvPr id="3" name="Luana Pia Pietrafesa_I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0922" y="1695938"/>
            <a:ext cx="2615209" cy="461974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" name="Rettangolo 1"/>
          <p:cNvSpPr/>
          <p:nvPr/>
        </p:nvSpPr>
        <p:spPr>
          <a:xfrm>
            <a:off x="5905500" y="1824335"/>
            <a:ext cx="39583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3200" b="1" cap="none" spc="0" dirty="0" smtClean="0">
                <a:ln/>
                <a:effectLst/>
              </a:rPr>
              <a:t>«Divina Commedia»</a:t>
            </a:r>
            <a:endParaRPr lang="it-IT" sz="3200" b="1" cap="none" spc="0" dirty="0">
              <a:ln/>
              <a:effectLst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76" y="2723671"/>
            <a:ext cx="3157099" cy="245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tina Tavernise_I 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9350" y="5532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319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041226" y="2615981"/>
            <a:ext cx="358829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«L'amor 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move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il sole e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l'altre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stelle»</a:t>
            </a:r>
          </a:p>
          <a:p>
            <a:pPr algn="ctr"/>
            <a:r>
              <a:rPr lang="it-IT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it-IT" sz="28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Paradiso</a:t>
            </a:r>
            <a:r>
              <a:rPr lang="it-IT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XXIII, v. 145)</a:t>
            </a:r>
            <a:endParaRPr lang="it-IT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838188" y="3431588"/>
            <a:ext cx="20778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FINE</a:t>
            </a:r>
            <a:endParaRPr lang="it-IT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85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602</Words>
  <Application>Microsoft Office PowerPoint</Application>
  <PresentationFormat>Widescreen</PresentationFormat>
  <Paragraphs>46</Paragraphs>
  <Slides>8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Monica De Cicco</dc:creator>
  <cp:lastModifiedBy>Monica De Cicco</cp:lastModifiedBy>
  <cp:revision>16</cp:revision>
  <dcterms:created xsi:type="dcterms:W3CDTF">2021-03-25T14:15:54Z</dcterms:created>
  <dcterms:modified xsi:type="dcterms:W3CDTF">2021-03-26T05:51:09Z</dcterms:modified>
</cp:coreProperties>
</file>