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z" initials="e" lastIdx="1" clrIdx="0">
    <p:extLst>
      <p:ext uri="{19B8F6BF-5375-455C-9EA6-DF929625EA0E}">
        <p15:presenceInfo xmlns:p15="http://schemas.microsoft.com/office/powerpoint/2012/main" userId="ew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6T19:37:07.93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4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8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8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8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1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4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7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9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0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0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3" descr="Motivo geometrico rosso astratto">
            <a:extLst>
              <a:ext uri="{FF2B5EF4-FFF2-40B4-BE49-F238E27FC236}">
                <a16:creationId xmlns:a16="http://schemas.microsoft.com/office/drawing/2014/main" id="{1D68B0D1-1A56-4401-BE6E-6F1FA91F52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5000"/>
          </a:blip>
          <a:srcRect t="15664" b="8426"/>
          <a:stretch/>
        </p:blipFill>
        <p:spPr>
          <a:xfrm>
            <a:off x="21" y="464349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75E77BC-E90D-44C5-B7D5-311B85653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564" y="80010"/>
            <a:ext cx="6694311" cy="205512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7030A0"/>
                </a:solidFill>
              </a:rPr>
              <a:t>La straordinaria vita di madre Teresa di Calcutta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D7D86F-D147-4C8C-9059-F97FE882C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645" y="4459113"/>
            <a:ext cx="3172178" cy="1682044"/>
          </a:xfrm>
        </p:spPr>
        <p:txBody>
          <a:bodyPr>
            <a:noAutofit/>
          </a:bodyPr>
          <a:lstStyle/>
          <a:p>
            <a:r>
              <a:rPr lang="it-IT" sz="1600" b="1" dirty="0">
                <a:solidFill>
                  <a:srgbClr val="00B0F0"/>
                </a:solidFill>
              </a:rPr>
              <a:t>I C GUIDI –plesso A. TOSCANO</a:t>
            </a:r>
          </a:p>
          <a:p>
            <a:r>
              <a:rPr lang="it-IT" sz="1600" b="1" dirty="0">
                <a:solidFill>
                  <a:srgbClr val="00B0F0"/>
                </a:solidFill>
              </a:rPr>
              <a:t>CLASSE I A  </a:t>
            </a:r>
            <a:r>
              <a:rPr lang="it-IT" sz="1600" b="1" dirty="0" err="1">
                <a:solidFill>
                  <a:srgbClr val="00B0F0"/>
                </a:solidFill>
              </a:rPr>
              <a:t>a.s.</a:t>
            </a:r>
            <a:r>
              <a:rPr lang="it-IT" sz="1600" b="1" dirty="0">
                <a:solidFill>
                  <a:srgbClr val="00B0F0"/>
                </a:solidFill>
              </a:rPr>
              <a:t> 2020/2021</a:t>
            </a:r>
          </a:p>
          <a:p>
            <a:r>
              <a:rPr lang="it-IT" sz="1600" b="1" dirty="0">
                <a:solidFill>
                  <a:srgbClr val="00B0F0"/>
                </a:solidFill>
              </a:rPr>
              <a:t>Prof.ssa  Antonella Fusaro</a:t>
            </a:r>
          </a:p>
          <a:p>
            <a:r>
              <a:rPr lang="it-IT" sz="1600" b="1" dirty="0">
                <a:solidFill>
                  <a:srgbClr val="00B0F0"/>
                </a:solidFill>
              </a:rPr>
              <a:t>Prof.ssa   Barbara Pisano</a:t>
            </a:r>
          </a:p>
          <a:p>
            <a:r>
              <a:rPr lang="it-IT" sz="1600" b="1" dirty="0">
                <a:solidFill>
                  <a:srgbClr val="00B0F0"/>
                </a:solidFill>
              </a:rPr>
              <a:t>Alunno Marco Cimino</a:t>
            </a:r>
            <a:endParaRPr lang="it-IT" sz="1600" dirty="0">
              <a:solidFill>
                <a:srgbClr val="00B0F0"/>
              </a:solidFill>
            </a:endParaRPr>
          </a:p>
        </p:txBody>
      </p:sp>
      <p:pic>
        <p:nvPicPr>
          <p:cNvPr id="6" name="Immagine 5" descr="Immagine che contiene testo, abbigliamento&#10;&#10;Descrizione generata automaticamente">
            <a:extLst>
              <a:ext uri="{FF2B5EF4-FFF2-40B4-BE49-F238E27FC236}">
                <a16:creationId xmlns:a16="http://schemas.microsoft.com/office/drawing/2014/main" id="{FC769A44-074B-42F2-8518-1F25A7C1F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64" y="2370138"/>
            <a:ext cx="6192516" cy="3464606"/>
          </a:xfrm>
          <a:prstGeom prst="rect">
            <a:avLst/>
          </a:prstGeom>
        </p:spPr>
      </p:pic>
      <p:pic>
        <p:nvPicPr>
          <p:cNvPr id="11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E43AA78-EE54-416B-A808-167449683A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  <p14:fade in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41" y="5433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3" descr="Motivo geometrico rosso astratto">
            <a:extLst>
              <a:ext uri="{FF2B5EF4-FFF2-40B4-BE49-F238E27FC236}">
                <a16:creationId xmlns:a16="http://schemas.microsoft.com/office/drawing/2014/main" id="{1D68B0D1-1A56-4401-BE6E-6F1FA91F5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664" b="8426"/>
          <a:stretch/>
        </p:blipFill>
        <p:spPr>
          <a:xfrm>
            <a:off x="21" y="464349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A322DD-9EB3-4EDB-A9F4-6A4AA4DDF4B1}"/>
              </a:ext>
            </a:extLst>
          </p:cNvPr>
          <p:cNvSpPr txBox="1"/>
          <p:nvPr/>
        </p:nvSpPr>
        <p:spPr>
          <a:xfrm>
            <a:off x="10024532" y="3013501"/>
            <a:ext cx="181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00B0F0"/>
                </a:solidFill>
              </a:rPr>
              <a:t>Veronica Marchese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FE7EAD2-12A8-4C5A-8FBD-378EBDED9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73" y="464349"/>
            <a:ext cx="6938407" cy="61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85642"/>
      </p:ext>
    </p:extLst>
  </p:cSld>
  <p:clrMapOvr>
    <a:masterClrMapping/>
  </p:clrMapOvr>
  <p:transition spd="slow" advClick="0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3" descr="Motivo geometrico rosso astratto">
            <a:extLst>
              <a:ext uri="{FF2B5EF4-FFF2-40B4-BE49-F238E27FC236}">
                <a16:creationId xmlns:a16="http://schemas.microsoft.com/office/drawing/2014/main" id="{1D68B0D1-1A56-4401-BE6E-6F1FA91F5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664" b="8426"/>
          <a:stretch/>
        </p:blipFill>
        <p:spPr>
          <a:xfrm>
            <a:off x="0" y="869478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AF982E-B2CC-459E-9351-016E66A02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99" y="917798"/>
            <a:ext cx="3858677" cy="50224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EF6D183-FC9A-4DBA-8B06-DFFBC6BC5AEF}"/>
              </a:ext>
            </a:extLst>
          </p:cNvPr>
          <p:cNvSpPr txBox="1"/>
          <p:nvPr/>
        </p:nvSpPr>
        <p:spPr>
          <a:xfrm>
            <a:off x="9886970" y="2142450"/>
            <a:ext cx="2128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F0"/>
                </a:solidFill>
              </a:rPr>
              <a:t>   ’’</a:t>
            </a:r>
            <a:r>
              <a:rPr lang="it-IT" sz="2000" b="1" i="1" dirty="0">
                <a:solidFill>
                  <a:srgbClr val="00B0F0"/>
                </a:solidFill>
              </a:rPr>
              <a:t>VAI AVANTI </a:t>
            </a:r>
          </a:p>
          <a:p>
            <a:r>
              <a:rPr lang="it-IT" sz="2000" b="1" i="1" dirty="0">
                <a:solidFill>
                  <a:srgbClr val="00B0F0"/>
                </a:solidFill>
              </a:rPr>
              <a:t>      ANCHE</a:t>
            </a:r>
          </a:p>
          <a:p>
            <a:r>
              <a:rPr lang="it-IT" sz="2000" b="1" i="1" dirty="0">
                <a:solidFill>
                  <a:srgbClr val="00B0F0"/>
                </a:solidFill>
              </a:rPr>
              <a:t>QUANDO TUTTI</a:t>
            </a:r>
          </a:p>
          <a:p>
            <a:r>
              <a:rPr lang="it-IT" sz="2000" b="1" i="1" dirty="0">
                <a:solidFill>
                  <a:srgbClr val="00B0F0"/>
                </a:solidFill>
              </a:rPr>
              <a:t> SI ASPETTANO</a:t>
            </a:r>
          </a:p>
          <a:p>
            <a:r>
              <a:rPr lang="it-IT" sz="2000" b="1" i="1" dirty="0">
                <a:solidFill>
                  <a:srgbClr val="00B0F0"/>
                </a:solidFill>
              </a:rPr>
              <a:t>    CHE LASCI </a:t>
            </a:r>
          </a:p>
          <a:p>
            <a:r>
              <a:rPr lang="it-IT" sz="2000" b="1" i="1" dirty="0">
                <a:solidFill>
                  <a:srgbClr val="00B0F0"/>
                </a:solidFill>
              </a:rPr>
              <a:t>     PERDERE’’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92233D-CB01-4E61-B266-C046C3AD03CB}"/>
              </a:ext>
            </a:extLst>
          </p:cNvPr>
          <p:cNvSpPr txBox="1"/>
          <p:nvPr/>
        </p:nvSpPr>
        <p:spPr>
          <a:xfrm>
            <a:off x="10743100" y="5146820"/>
            <a:ext cx="177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00B0F0"/>
                </a:solidFill>
              </a:rPr>
              <a:t>Marco Cimino</a:t>
            </a:r>
          </a:p>
        </p:txBody>
      </p:sp>
    </p:spTree>
    <p:extLst>
      <p:ext uri="{BB962C8B-B14F-4D97-AF65-F5344CB8AC3E}">
        <p14:creationId xmlns:p14="http://schemas.microsoft.com/office/powerpoint/2010/main" val="3506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3" descr="Motivo geometrico rosso astratto">
            <a:extLst>
              <a:ext uri="{FF2B5EF4-FFF2-40B4-BE49-F238E27FC236}">
                <a16:creationId xmlns:a16="http://schemas.microsoft.com/office/drawing/2014/main" id="{1D68B0D1-1A56-4401-BE6E-6F1FA91F5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664" b="8426"/>
          <a:stretch/>
        </p:blipFill>
        <p:spPr>
          <a:xfrm>
            <a:off x="21" y="680342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F18CC8-5C55-4209-9390-A8B6C06A157F}"/>
              </a:ext>
            </a:extLst>
          </p:cNvPr>
          <p:cNvSpPr txBox="1"/>
          <p:nvPr/>
        </p:nvSpPr>
        <p:spPr>
          <a:xfrm>
            <a:off x="9494911" y="1743164"/>
            <a:ext cx="256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it-IT" sz="1800" b="1" i="1" u="none" strike="noStrike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NON </a:t>
            </a:r>
            <a:r>
              <a:rPr lang="it-IT" b="1" i="1" dirty="0">
                <a:solidFill>
                  <a:srgbClr val="00B0F0"/>
                </a:solidFill>
                <a:latin typeface="Corbel" panose="020B0503020204020204" pitchFamily="34" charset="0"/>
              </a:rPr>
              <a:t> E’</a:t>
            </a:r>
            <a:r>
              <a:rPr lang="it-IT" sz="1800" b="1" i="1" u="none" strike="noStrike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TANTO QUELLO CHE FACCIAMO, MA QUANTO AMORE METTIAMO NEL FARLO.</a:t>
            </a:r>
            <a:endParaRPr lang="it-IT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it-IT" sz="1800" b="1" i="1" u="none" strike="noStrike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NON ÈTANTO QUELLO CHE DIAMO, MA QUANTO AMORE METTIAMO NEL DARE”</a:t>
            </a:r>
            <a:endParaRPr lang="it-IT" b="0" dirty="0">
              <a:effectLst/>
            </a:endParaRPr>
          </a:p>
          <a:p>
            <a:br>
              <a:rPr lang="it-IT" dirty="0"/>
            </a:b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E556C7-FF9E-4D3D-90E6-2FA50D76170B}"/>
              </a:ext>
            </a:extLst>
          </p:cNvPr>
          <p:cNvSpPr txBox="1"/>
          <p:nvPr/>
        </p:nvSpPr>
        <p:spPr>
          <a:xfrm>
            <a:off x="10295548" y="5532075"/>
            <a:ext cx="222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800" b="1" i="1" u="none" strike="noStrike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Stefano Aprilino</a:t>
            </a:r>
            <a:endParaRPr lang="it-IT" b="1" i="1" dirty="0">
              <a:effectLst/>
            </a:endParaRPr>
          </a:p>
          <a:p>
            <a:br>
              <a:rPr lang="it-IT" dirty="0"/>
            </a:br>
            <a:endParaRPr lang="it-IT" b="1" i="1" dirty="0">
              <a:solidFill>
                <a:srgbClr val="00B0F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2528C8-1DF5-4C10-BCCD-9B1A6139E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59" y="1094014"/>
            <a:ext cx="3321245" cy="46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5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prism isContent="1"/>
      </p:transition>
    </mc:Choice>
    <mc:Fallback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3" descr="Motivo geometrico rosso astratto">
            <a:extLst>
              <a:ext uri="{FF2B5EF4-FFF2-40B4-BE49-F238E27FC236}">
                <a16:creationId xmlns:a16="http://schemas.microsoft.com/office/drawing/2014/main" id="{1D68B0D1-1A56-4401-BE6E-6F1FA91F5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664" b="8426"/>
          <a:stretch/>
        </p:blipFill>
        <p:spPr>
          <a:xfrm>
            <a:off x="0" y="704827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92D36E8-AE60-4B3B-9D89-0B2EE6CB0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59" y="918966"/>
            <a:ext cx="4364074" cy="502006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5EBACE-5E2A-4687-9010-FB6298E9FE4E}"/>
              </a:ext>
            </a:extLst>
          </p:cNvPr>
          <p:cNvSpPr txBox="1"/>
          <p:nvPr/>
        </p:nvSpPr>
        <p:spPr>
          <a:xfrm>
            <a:off x="9332686" y="2470217"/>
            <a:ext cx="2859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rgbClr val="00B0F0"/>
                </a:solidFill>
              </a:rPr>
              <a:t>’’DONA, PERCHE’ HAI TUTTO CIO’ SERVE AL PROSSIMO…</a:t>
            </a:r>
          </a:p>
          <a:p>
            <a:r>
              <a:rPr lang="it-IT" sz="1600" b="1" i="1" dirty="0">
                <a:solidFill>
                  <a:srgbClr val="00B0F0"/>
                </a:solidFill>
              </a:rPr>
              <a:t>AMA,PERCHE’ L’AMORE </a:t>
            </a:r>
          </a:p>
          <a:p>
            <a:r>
              <a:rPr lang="it-IT" sz="1600" b="1" i="1" dirty="0">
                <a:solidFill>
                  <a:srgbClr val="00B0F0"/>
                </a:solidFill>
              </a:rPr>
              <a:t>E’ L’UNICA COSA</a:t>
            </a:r>
          </a:p>
          <a:p>
            <a:r>
              <a:rPr lang="it-IT" sz="1600" b="1" i="1" dirty="0">
                <a:solidFill>
                  <a:srgbClr val="00B0F0"/>
                </a:solidFill>
              </a:rPr>
              <a:t>CHE TI RIEMPIRA’ LA VITA</a:t>
            </a:r>
            <a:r>
              <a:rPr lang="it-IT" sz="1600" b="1" dirty="0">
                <a:solidFill>
                  <a:srgbClr val="00B0F0"/>
                </a:solidFill>
              </a:rPr>
              <a:t>…’’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627680-5C95-4BBB-BA64-C49CA487EFF8}"/>
              </a:ext>
            </a:extLst>
          </p:cNvPr>
          <p:cNvSpPr txBox="1"/>
          <p:nvPr/>
        </p:nvSpPr>
        <p:spPr>
          <a:xfrm>
            <a:off x="10950201" y="5292702"/>
            <a:ext cx="124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B0F0"/>
                </a:solidFill>
              </a:rPr>
              <a:t>Serena </a:t>
            </a:r>
            <a:r>
              <a:rPr lang="it-IT" b="1" i="1" dirty="0" err="1">
                <a:solidFill>
                  <a:srgbClr val="00B0F0"/>
                </a:solidFill>
              </a:rPr>
              <a:t>Visciglia</a:t>
            </a:r>
            <a:endParaRPr lang="it-IT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01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5000">
        <p15:prstTrans prst="origami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3" descr="Motivo geometrico rosso astratto">
            <a:extLst>
              <a:ext uri="{FF2B5EF4-FFF2-40B4-BE49-F238E27FC236}">
                <a16:creationId xmlns:a16="http://schemas.microsoft.com/office/drawing/2014/main" id="{1D68B0D1-1A56-4401-BE6E-6F1FA91F5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664" b="8426"/>
          <a:stretch/>
        </p:blipFill>
        <p:spPr>
          <a:xfrm>
            <a:off x="21" y="680342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pic>
        <p:nvPicPr>
          <p:cNvPr id="3" name="Immagine 2" descr="Immagine che contiene disegnoatratteggio&#10;&#10;Descrizione generata automaticamente">
            <a:extLst>
              <a:ext uri="{FF2B5EF4-FFF2-40B4-BE49-F238E27FC236}">
                <a16:creationId xmlns:a16="http://schemas.microsoft.com/office/drawing/2014/main" id="{F97D0105-CECC-4C51-90AE-ABEEED04A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8" y="1123950"/>
            <a:ext cx="3375422" cy="46100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F18CC8-5C55-4209-9390-A8B6C06A157F}"/>
              </a:ext>
            </a:extLst>
          </p:cNvPr>
          <p:cNvSpPr txBox="1"/>
          <p:nvPr/>
        </p:nvSpPr>
        <p:spPr>
          <a:xfrm>
            <a:off x="9677400" y="2571750"/>
            <a:ext cx="2228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’’FATE A  GESU’</a:t>
            </a:r>
          </a:p>
          <a:p>
            <a:r>
              <a:rPr lang="it-IT" b="1" dirty="0">
                <a:solidFill>
                  <a:srgbClr val="00B0F0"/>
                </a:solidFill>
              </a:rPr>
              <a:t>UN BEL SORRISO</a:t>
            </a:r>
          </a:p>
          <a:p>
            <a:r>
              <a:rPr lang="it-IT" b="1" dirty="0">
                <a:solidFill>
                  <a:srgbClr val="00B0F0"/>
                </a:solidFill>
              </a:rPr>
              <a:t>OGNI VOLTA</a:t>
            </a:r>
          </a:p>
          <a:p>
            <a:r>
              <a:rPr lang="it-IT" b="1" dirty="0">
                <a:solidFill>
                  <a:srgbClr val="00B0F0"/>
                </a:solidFill>
              </a:rPr>
              <a:t>CHE LA VOSTRA</a:t>
            </a:r>
          </a:p>
          <a:p>
            <a:r>
              <a:rPr lang="it-IT" b="1" dirty="0">
                <a:solidFill>
                  <a:srgbClr val="00B0F0"/>
                </a:solidFill>
              </a:rPr>
              <a:t>NULLITA’</a:t>
            </a:r>
          </a:p>
          <a:p>
            <a:r>
              <a:rPr lang="it-IT" b="1" dirty="0">
                <a:solidFill>
                  <a:srgbClr val="00B0F0"/>
                </a:solidFill>
              </a:rPr>
              <a:t>VI SPAVENTA’’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E556C7-FF9E-4D3D-90E6-2FA50D76170B}"/>
              </a:ext>
            </a:extLst>
          </p:cNvPr>
          <p:cNvSpPr txBox="1"/>
          <p:nvPr/>
        </p:nvSpPr>
        <p:spPr>
          <a:xfrm>
            <a:off x="10506649" y="5211721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>
                <a:solidFill>
                  <a:srgbClr val="00B0F0"/>
                </a:solidFill>
              </a:rPr>
              <a:t>Mariafrancesca</a:t>
            </a:r>
            <a:r>
              <a:rPr lang="it-IT" b="1" i="1" dirty="0">
                <a:solidFill>
                  <a:srgbClr val="00B0F0"/>
                </a:solidFill>
              </a:rPr>
              <a:t> Arcidiacono</a:t>
            </a:r>
          </a:p>
        </p:txBody>
      </p:sp>
    </p:spTree>
    <p:extLst>
      <p:ext uri="{BB962C8B-B14F-4D97-AF65-F5344CB8AC3E}">
        <p14:creationId xmlns:p14="http://schemas.microsoft.com/office/powerpoint/2010/main" val="28523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3" descr="Motivo geometrico rosso astratto">
            <a:extLst>
              <a:ext uri="{FF2B5EF4-FFF2-40B4-BE49-F238E27FC236}">
                <a16:creationId xmlns:a16="http://schemas.microsoft.com/office/drawing/2014/main" id="{1D68B0D1-1A56-4401-BE6E-6F1FA91F5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664" b="8426"/>
          <a:stretch/>
        </p:blipFill>
        <p:spPr>
          <a:xfrm>
            <a:off x="21" y="464349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830060C-9BAC-4AE9-954F-118DC74E3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514" y="4167248"/>
            <a:ext cx="2871465" cy="1914310"/>
          </a:xfrm>
          <a:prstGeom prst="rect">
            <a:avLst/>
          </a:prstGeom>
        </p:spPr>
      </p:pic>
      <p:pic>
        <p:nvPicPr>
          <p:cNvPr id="7" name="Immagine 6" descr="Immagine che contiene persona, uomo, abbigliamento, vecchio&#10;&#10;Descrizione generata automaticamente">
            <a:extLst>
              <a:ext uri="{FF2B5EF4-FFF2-40B4-BE49-F238E27FC236}">
                <a16:creationId xmlns:a16="http://schemas.microsoft.com/office/drawing/2014/main" id="{4FC4812D-BE2B-4B82-95D9-E7C1ED722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89" y="1133428"/>
            <a:ext cx="45720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0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fallOver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Cornice">
  <a:themeElements>
    <a:clrScheme name="Cornic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rnic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TM03457475[[fn=Cornice]]</Template>
  <TotalTime>659</TotalTime>
  <Words>139</Words>
  <Application>Microsoft Office PowerPoint</Application>
  <PresentationFormat>Widescreen</PresentationFormat>
  <Paragraphs>31</Paragraphs>
  <Slides>7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Cornice</vt:lpstr>
      <vt:lpstr>La straordinaria vita di madre Teresa di Calcutta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ewz</dc:creator>
  <cp:lastModifiedBy>ewz</cp:lastModifiedBy>
  <cp:revision>20</cp:revision>
  <dcterms:created xsi:type="dcterms:W3CDTF">2021-03-16T08:56:17Z</dcterms:created>
  <dcterms:modified xsi:type="dcterms:W3CDTF">2021-03-17T10:53:08Z</dcterms:modified>
</cp:coreProperties>
</file>